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94" autoAdjust="0"/>
    <p:restoredTop sz="94718" autoAdjust="0"/>
  </p:normalViewPr>
  <p:slideViewPr>
    <p:cSldViewPr>
      <p:cViewPr>
        <p:scale>
          <a:sx n="100" d="100"/>
          <a:sy n="100" d="100"/>
        </p:scale>
        <p:origin x="-59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 2</c:v>
                </c:pt>
              </c:strCache>
            </c:strRef>
          </c:tx>
          <c:dLbls>
            <c:txPr>
              <a:bodyPr/>
              <a:lstStyle/>
              <a:p>
                <a:pPr>
                  <a:defRPr>
                    <a:solidFill>
                      <a:schemeClr val="accent1">
                        <a:lumMod val="60000"/>
                        <a:lumOff val="40000"/>
                      </a:schemeClr>
                    </a:solidFill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2019 год</c:v>
                </c:pt>
                <c:pt idx="1">
                  <c:v>2020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476</c:v>
                </c:pt>
                <c:pt idx="1">
                  <c:v>557</c:v>
                </c:pt>
              </c:numCache>
            </c:numRef>
          </c:val>
        </c:ser>
        <c:overlap val="100"/>
        <c:axId val="83953920"/>
        <c:axId val="88547328"/>
      </c:barChart>
      <c:catAx>
        <c:axId val="83953920"/>
        <c:scaling>
          <c:orientation val="minMax"/>
        </c:scaling>
        <c:axPos val="b"/>
        <c:tickLblPos val="nextTo"/>
        <c:crossAx val="88547328"/>
        <c:crosses val="autoZero"/>
        <c:auto val="1"/>
        <c:lblAlgn val="ctr"/>
        <c:lblOffset val="100"/>
      </c:catAx>
      <c:valAx>
        <c:axId val="88547328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83953920"/>
        <c:crosses val="autoZero"/>
        <c:crossBetween val="between"/>
      </c:valAx>
    </c:plotArea>
    <c:plotVisOnly val="1"/>
  </c:chart>
  <c:txPr>
    <a:bodyPr/>
    <a:lstStyle/>
    <a:p>
      <a:pPr>
        <a:defRPr sz="24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 2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почтовыми отправления</c:v>
                </c:pt>
                <c:pt idx="1">
                  <c:v>в электронном виде 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142</c:v>
                </c:pt>
                <c:pt idx="1">
                  <c:v>415</c:v>
                </c:pt>
              </c:numCache>
            </c:numRef>
          </c:val>
        </c:ser>
        <c:overlap val="100"/>
        <c:axId val="83975168"/>
        <c:axId val="88445696"/>
      </c:barChart>
      <c:catAx>
        <c:axId val="83975168"/>
        <c:scaling>
          <c:orientation val="minMax"/>
        </c:scaling>
        <c:axPos val="b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8445696"/>
        <c:crosses val="autoZero"/>
        <c:auto val="1"/>
        <c:lblAlgn val="ctr"/>
        <c:lblOffset val="100"/>
      </c:catAx>
      <c:valAx>
        <c:axId val="88445696"/>
        <c:scaling>
          <c:orientation val="minMax"/>
        </c:scaling>
        <c:delete val="1"/>
        <c:axPos val="l"/>
        <c:majorGridlines/>
        <c:numFmt formatCode="General" sourceLinked="1"/>
        <c:tickLblPos val="none"/>
        <c:crossAx val="83975168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 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Лист1!$A$2:$A$12</c:f>
              <c:strCache>
                <c:ptCount val="11"/>
                <c:pt idx="0">
                  <c:v>УНД –  265 </c:v>
                </c:pt>
                <c:pt idx="1">
                  <c:v>УК – 102 </c:v>
                </c:pt>
                <c:pt idx="2">
                  <c:v>ГИМС – 67 </c:v>
                </c:pt>
                <c:pt idx="3">
                  <c:v>УГЗ – 54 </c:v>
                </c:pt>
                <c:pt idx="4">
                  <c:v>УОП – 22 </c:v>
                </c:pt>
                <c:pt idx="5">
                  <c:v>ЦУКС – 13 </c:v>
                </c:pt>
                <c:pt idx="6">
                  <c:v>Жилищная комиссия – 13 </c:v>
                </c:pt>
                <c:pt idx="7">
                  <c:v>ФЭУ – 10 </c:v>
                </c:pt>
                <c:pt idx="8">
                  <c:v>УМТО- 7 </c:v>
                </c:pt>
                <c:pt idx="9">
                  <c:v>ОЮ – 2 </c:v>
                </c:pt>
                <c:pt idx="10">
                  <c:v>ОАР -2 </c:v>
                </c:pt>
              </c:strCache>
            </c:strRef>
          </c:cat>
          <c:val>
            <c:numRef>
              <c:f>Лист1!$B$2:$B$12</c:f>
              <c:numCache>
                <c:formatCode>0.00%</c:formatCode>
                <c:ptCount val="11"/>
                <c:pt idx="0">
                  <c:v>0.47600000000000009</c:v>
                </c:pt>
                <c:pt idx="1">
                  <c:v>0.18300000000000005</c:v>
                </c:pt>
                <c:pt idx="2" formatCode="0%">
                  <c:v>0.12000000000000002</c:v>
                </c:pt>
                <c:pt idx="3">
                  <c:v>9.7000000000000003E-2</c:v>
                </c:pt>
                <c:pt idx="4" formatCode="0%">
                  <c:v>4.0000000000000015E-2</c:v>
                </c:pt>
                <c:pt idx="5">
                  <c:v>2.3E-2</c:v>
                </c:pt>
                <c:pt idx="6">
                  <c:v>2.3E-2</c:v>
                </c:pt>
                <c:pt idx="7">
                  <c:v>1.7999999999999999E-2</c:v>
                </c:pt>
                <c:pt idx="8">
                  <c:v>1.2999999999999998E-2</c:v>
                </c:pt>
                <c:pt idx="9">
                  <c:v>3.5000000000000009E-3</c:v>
                </c:pt>
                <c:pt idx="10">
                  <c:v>3.5000000000000009E-3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4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2AF74E-F340-4202-AD74-7C05DF205EC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E26C2D-4EC0-4521-82E4-4F412AD0CA19}">
      <dgm:prSet phldrT="[Текст]"/>
      <dgm:spPr/>
      <dgm:t>
        <a:bodyPr/>
        <a:lstStyle/>
        <a:p>
          <a:r>
            <a:rPr lang="ru-RU"/>
            <a:t>в срок до 5 дней заявителям было направлено 42 ответа</a:t>
          </a:r>
        </a:p>
      </dgm:t>
    </dgm:pt>
    <dgm:pt modelId="{1C262D2C-2F52-4D60-8304-F08FD94DA5D9}" type="parTrans" cxnId="{9EFF5B53-B600-4EAB-A651-746CB61852B2}">
      <dgm:prSet/>
      <dgm:spPr/>
      <dgm:t>
        <a:bodyPr/>
        <a:lstStyle/>
        <a:p>
          <a:endParaRPr lang="ru-RU"/>
        </a:p>
      </dgm:t>
    </dgm:pt>
    <dgm:pt modelId="{74174E3A-264F-4AC0-9607-DB0CC5C7EFD5}" type="sibTrans" cxnId="{9EFF5B53-B600-4EAB-A651-746CB61852B2}">
      <dgm:prSet/>
      <dgm:spPr/>
      <dgm:t>
        <a:bodyPr/>
        <a:lstStyle/>
        <a:p>
          <a:endParaRPr lang="ru-RU"/>
        </a:p>
      </dgm:t>
    </dgm:pt>
    <dgm:pt modelId="{E130782F-E55E-4210-9A7C-E4E8103A523D}">
      <dgm:prSet phldrT="[Текст]"/>
      <dgm:spPr/>
      <dgm:t>
        <a:bodyPr/>
        <a:lstStyle/>
        <a:p>
          <a:r>
            <a:rPr lang="ru-RU"/>
            <a:t>от 11 до 15 дней –  137 ответов</a:t>
          </a:r>
        </a:p>
      </dgm:t>
    </dgm:pt>
    <dgm:pt modelId="{09B0ABE3-DBDD-409A-9AB1-AD4CDC07FAD6}" type="parTrans" cxnId="{916786B3-4867-4685-B97B-CEA13711F49C}">
      <dgm:prSet/>
      <dgm:spPr/>
      <dgm:t>
        <a:bodyPr/>
        <a:lstStyle/>
        <a:p>
          <a:endParaRPr lang="ru-RU"/>
        </a:p>
      </dgm:t>
    </dgm:pt>
    <dgm:pt modelId="{A526735F-30D1-4374-A5CE-989CD8D98F85}" type="sibTrans" cxnId="{916786B3-4867-4685-B97B-CEA13711F49C}">
      <dgm:prSet/>
      <dgm:spPr/>
      <dgm:t>
        <a:bodyPr/>
        <a:lstStyle/>
        <a:p>
          <a:endParaRPr lang="ru-RU"/>
        </a:p>
      </dgm:t>
    </dgm:pt>
    <dgm:pt modelId="{2A822AB7-DA79-4B5F-ABFF-ABA05BA7D897}">
      <dgm:prSet phldrT="[Текст]"/>
      <dgm:spPr/>
      <dgm:t>
        <a:bodyPr/>
        <a:lstStyle/>
        <a:p>
          <a:r>
            <a:rPr lang="ru-RU"/>
            <a:t> от 16 до 20 дней</a:t>
          </a:r>
          <a:endParaRPr lang="en-US"/>
        </a:p>
        <a:p>
          <a:r>
            <a:rPr lang="ru-RU"/>
            <a:t> – 84 ответа</a:t>
          </a:r>
        </a:p>
      </dgm:t>
    </dgm:pt>
    <dgm:pt modelId="{102A65DC-B07D-40AD-B051-04D32F0A5AC6}" type="parTrans" cxnId="{5D46F85E-1BC2-4F14-8DFC-504AEF897D39}">
      <dgm:prSet/>
      <dgm:spPr/>
      <dgm:t>
        <a:bodyPr/>
        <a:lstStyle/>
        <a:p>
          <a:endParaRPr lang="ru-RU"/>
        </a:p>
      </dgm:t>
    </dgm:pt>
    <dgm:pt modelId="{3B0771BE-78C2-4FC8-89DC-917FB904EAF5}" type="sibTrans" cxnId="{5D46F85E-1BC2-4F14-8DFC-504AEF897D39}">
      <dgm:prSet/>
      <dgm:spPr/>
      <dgm:t>
        <a:bodyPr/>
        <a:lstStyle/>
        <a:p>
          <a:endParaRPr lang="ru-RU"/>
        </a:p>
      </dgm:t>
    </dgm:pt>
    <dgm:pt modelId="{CA609DD7-3833-47CD-A18A-76617ABBE69D}">
      <dgm:prSet phldrT="[Текст]"/>
      <dgm:spPr/>
      <dgm:t>
        <a:bodyPr/>
        <a:lstStyle/>
        <a:p>
          <a:r>
            <a:rPr lang="ru-RU"/>
            <a:t>от 21 до 25 дней</a:t>
          </a:r>
          <a:endParaRPr lang="en-US"/>
        </a:p>
        <a:p>
          <a:r>
            <a:rPr lang="ru-RU"/>
            <a:t> – 107  ответов</a:t>
          </a:r>
        </a:p>
      </dgm:t>
    </dgm:pt>
    <dgm:pt modelId="{015B8DB1-6812-43C0-A735-F031ADE535E5}" type="parTrans" cxnId="{AF70C435-114B-4FDA-8204-76BF938548FC}">
      <dgm:prSet/>
      <dgm:spPr/>
      <dgm:t>
        <a:bodyPr/>
        <a:lstStyle/>
        <a:p>
          <a:endParaRPr lang="ru-RU"/>
        </a:p>
      </dgm:t>
    </dgm:pt>
    <dgm:pt modelId="{C17A051F-EE77-452D-8E1D-1642FABE6A08}" type="sibTrans" cxnId="{AF70C435-114B-4FDA-8204-76BF938548FC}">
      <dgm:prSet/>
      <dgm:spPr/>
      <dgm:t>
        <a:bodyPr/>
        <a:lstStyle/>
        <a:p>
          <a:endParaRPr lang="ru-RU"/>
        </a:p>
      </dgm:t>
    </dgm:pt>
    <dgm:pt modelId="{AA3E93BA-0125-4096-BD40-66785705505B}">
      <dgm:prSet phldrT="[Текст]"/>
      <dgm:spPr/>
      <dgm:t>
        <a:bodyPr/>
        <a:lstStyle/>
        <a:p>
          <a:r>
            <a:rPr lang="ru-RU"/>
            <a:t> от 26 до 30 дней </a:t>
          </a:r>
          <a:endParaRPr lang="en-US"/>
        </a:p>
        <a:p>
          <a:r>
            <a:rPr lang="ru-RU"/>
            <a:t>– 79 ответов</a:t>
          </a:r>
        </a:p>
      </dgm:t>
    </dgm:pt>
    <dgm:pt modelId="{77B8CF25-49C7-47B5-A421-002200701855}" type="parTrans" cxnId="{791CBD8A-F064-4A7C-B142-8EB9D42E1D02}">
      <dgm:prSet/>
      <dgm:spPr/>
      <dgm:t>
        <a:bodyPr/>
        <a:lstStyle/>
        <a:p>
          <a:endParaRPr lang="ru-RU"/>
        </a:p>
      </dgm:t>
    </dgm:pt>
    <dgm:pt modelId="{B8023329-B105-41B4-80E6-75E75037D9EE}" type="sibTrans" cxnId="{791CBD8A-F064-4A7C-B142-8EB9D42E1D02}">
      <dgm:prSet/>
      <dgm:spPr/>
      <dgm:t>
        <a:bodyPr/>
        <a:lstStyle/>
        <a:p>
          <a:endParaRPr lang="ru-RU"/>
        </a:p>
      </dgm:t>
    </dgm:pt>
    <dgm:pt modelId="{BB65C61C-5C29-41F1-8705-781D45714347}">
      <dgm:prSet/>
      <dgm:spPr/>
      <dgm:t>
        <a:bodyPr/>
        <a:lstStyle/>
        <a:p>
          <a:r>
            <a:rPr lang="ru-RU"/>
            <a:t>от 5 до 10 дней</a:t>
          </a:r>
          <a:endParaRPr lang="en-US"/>
        </a:p>
        <a:p>
          <a:r>
            <a:rPr lang="ru-RU"/>
            <a:t> – 97 ответов</a:t>
          </a:r>
        </a:p>
      </dgm:t>
    </dgm:pt>
    <dgm:pt modelId="{D564212D-2F4E-4A1F-BB1D-4041BD39B3B9}" type="parTrans" cxnId="{661B52DC-C4DF-41EA-A474-E48F2DA055B3}">
      <dgm:prSet/>
      <dgm:spPr/>
      <dgm:t>
        <a:bodyPr/>
        <a:lstStyle/>
        <a:p>
          <a:endParaRPr lang="ru-RU"/>
        </a:p>
      </dgm:t>
    </dgm:pt>
    <dgm:pt modelId="{BE73FBF3-41EB-477D-BD92-6F016302AB91}" type="sibTrans" cxnId="{661B52DC-C4DF-41EA-A474-E48F2DA055B3}">
      <dgm:prSet/>
      <dgm:spPr/>
      <dgm:t>
        <a:bodyPr/>
        <a:lstStyle/>
        <a:p>
          <a:endParaRPr lang="ru-RU"/>
        </a:p>
      </dgm:t>
    </dgm:pt>
    <dgm:pt modelId="{6CFCFF85-D78D-4529-BC1C-CD89EEF20896}">
      <dgm:prSet/>
      <dgm:spPr/>
      <dgm:t>
        <a:bodyPr/>
        <a:lstStyle/>
        <a:p>
          <a:r>
            <a:rPr lang="ru-RU" dirty="0" smtClean="0"/>
            <a:t>ответ </a:t>
          </a:r>
          <a:r>
            <a:rPr lang="ru-RU" dirty="0"/>
            <a:t>не </a:t>
          </a:r>
          <a:r>
            <a:rPr lang="ru-RU" dirty="0" smtClean="0"/>
            <a:t>направлялся </a:t>
          </a:r>
          <a:r>
            <a:rPr lang="ru-RU" dirty="0"/>
            <a:t>(анонимные </a:t>
          </a:r>
          <a:r>
            <a:rPr lang="ru-RU" dirty="0" smtClean="0"/>
            <a:t>обращения</a:t>
          </a:r>
          <a:r>
            <a:rPr lang="ru-RU" dirty="0"/>
            <a:t>) – 11</a:t>
          </a:r>
        </a:p>
      </dgm:t>
    </dgm:pt>
    <dgm:pt modelId="{B0738BCE-FC5E-4306-8BEE-1629D6AFFFCD}" type="parTrans" cxnId="{9D763335-56A9-4426-8FEF-A7C107EDAF5A}">
      <dgm:prSet/>
      <dgm:spPr/>
      <dgm:t>
        <a:bodyPr/>
        <a:lstStyle/>
        <a:p>
          <a:endParaRPr lang="ru-RU"/>
        </a:p>
      </dgm:t>
    </dgm:pt>
    <dgm:pt modelId="{A9162F0D-93E0-4C66-B152-A0B6852D7400}" type="sibTrans" cxnId="{9D763335-56A9-4426-8FEF-A7C107EDAF5A}">
      <dgm:prSet/>
      <dgm:spPr/>
      <dgm:t>
        <a:bodyPr/>
        <a:lstStyle/>
        <a:p>
          <a:endParaRPr lang="ru-RU"/>
        </a:p>
      </dgm:t>
    </dgm:pt>
    <dgm:pt modelId="{F54212BC-FE99-4AF7-AAE3-8BC23CD771FE}" type="pres">
      <dgm:prSet presAssocID="{CA2AF74E-F340-4202-AD74-7C05DF205EC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6D1D64C-112E-42EB-8B74-5705BA46F64A}" type="pres">
      <dgm:prSet presAssocID="{B6E26C2D-4EC0-4521-82E4-4F412AD0CA19}" presName="node" presStyleLbl="node1" presStyleIdx="0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F8F0F85-DCE7-49F3-B1A2-45B693E5F89A}" type="pres">
      <dgm:prSet presAssocID="{74174E3A-264F-4AC0-9607-DB0CC5C7EFD5}" presName="sibTrans" presStyleCnt="0"/>
      <dgm:spPr/>
    </dgm:pt>
    <dgm:pt modelId="{A45DF824-B2A6-4C9B-97D1-D057DABE717C}" type="pres">
      <dgm:prSet presAssocID="{BB65C61C-5C29-41F1-8705-781D45714347}" presName="node" presStyleLbl="node1" presStyleIdx="1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F2221009-295F-416D-9979-4A60BC1AE252}" type="pres">
      <dgm:prSet presAssocID="{BE73FBF3-41EB-477D-BD92-6F016302AB91}" presName="sibTrans" presStyleCnt="0"/>
      <dgm:spPr/>
    </dgm:pt>
    <dgm:pt modelId="{C2100472-B3CA-4528-A701-5D2CC17D319D}" type="pres">
      <dgm:prSet presAssocID="{E130782F-E55E-4210-9A7C-E4E8103A523D}" presName="node" presStyleLbl="node1" presStyleIdx="2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C93E84E6-FF5E-4591-A948-FEDBCFBE1B09}" type="pres">
      <dgm:prSet presAssocID="{A526735F-30D1-4374-A5CE-989CD8D98F85}" presName="sibTrans" presStyleCnt="0"/>
      <dgm:spPr/>
    </dgm:pt>
    <dgm:pt modelId="{AC77569C-D7AD-42CD-830E-9DC58ECA51C0}" type="pres">
      <dgm:prSet presAssocID="{2A822AB7-DA79-4B5F-ABFF-ABA05BA7D897}" presName="node" presStyleLbl="node1" presStyleIdx="3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7DC84936-0756-43AB-BE0F-2CE98D66C829}" type="pres">
      <dgm:prSet presAssocID="{3B0771BE-78C2-4FC8-89DC-917FB904EAF5}" presName="sibTrans" presStyleCnt="0"/>
      <dgm:spPr/>
    </dgm:pt>
    <dgm:pt modelId="{71E6E5D6-40EA-450E-B779-4C28388D1C9A}" type="pres">
      <dgm:prSet presAssocID="{CA609DD7-3833-47CD-A18A-76617ABBE69D}" presName="node" presStyleLbl="node1" presStyleIdx="4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E5FF722D-83C9-4DDE-A607-D972CA38D9DE}" type="pres">
      <dgm:prSet presAssocID="{C17A051F-EE77-452D-8E1D-1642FABE6A08}" presName="sibTrans" presStyleCnt="0"/>
      <dgm:spPr/>
    </dgm:pt>
    <dgm:pt modelId="{55D19BFD-7DC8-474D-B28E-AE4C8E31D45F}" type="pres">
      <dgm:prSet presAssocID="{AA3E93BA-0125-4096-BD40-66785705505B}" presName="node" presStyleLbl="node1" presStyleIdx="5" presStyleCnt="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05ED8787-DC5D-48EB-8485-474AB3517CBE}" type="pres">
      <dgm:prSet presAssocID="{B8023329-B105-41B4-80E6-75E75037D9EE}" presName="sibTrans" presStyleCnt="0"/>
      <dgm:spPr/>
    </dgm:pt>
    <dgm:pt modelId="{00DB92FB-54CC-41F5-B764-D1C588CB6D32}" type="pres">
      <dgm:prSet presAssocID="{6CFCFF85-D78D-4529-BC1C-CD89EEF20896}" presName="node" presStyleLbl="node1" presStyleIdx="6" presStyleCnt="7" custScaleX="151159" custScaleY="134567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</dgm:ptLst>
  <dgm:cxnLst>
    <dgm:cxn modelId="{661B52DC-C4DF-41EA-A474-E48F2DA055B3}" srcId="{CA2AF74E-F340-4202-AD74-7C05DF205EC1}" destId="{BB65C61C-5C29-41F1-8705-781D45714347}" srcOrd="1" destOrd="0" parTransId="{D564212D-2F4E-4A1F-BB1D-4041BD39B3B9}" sibTransId="{BE73FBF3-41EB-477D-BD92-6F016302AB91}"/>
    <dgm:cxn modelId="{01F9FBD5-48C9-4E05-A72C-455CDF621DDA}" type="presOf" srcId="{AA3E93BA-0125-4096-BD40-66785705505B}" destId="{55D19BFD-7DC8-474D-B28E-AE4C8E31D45F}" srcOrd="0" destOrd="0" presId="urn:microsoft.com/office/officeart/2005/8/layout/default"/>
    <dgm:cxn modelId="{02D8AEB2-B821-45BE-A101-0D3F4D3C1C34}" type="presOf" srcId="{E130782F-E55E-4210-9A7C-E4E8103A523D}" destId="{C2100472-B3CA-4528-A701-5D2CC17D319D}" srcOrd="0" destOrd="0" presId="urn:microsoft.com/office/officeart/2005/8/layout/default"/>
    <dgm:cxn modelId="{60E7AB4B-31CD-4467-9451-8B107F80784E}" type="presOf" srcId="{BB65C61C-5C29-41F1-8705-781D45714347}" destId="{A45DF824-B2A6-4C9B-97D1-D057DABE717C}" srcOrd="0" destOrd="0" presId="urn:microsoft.com/office/officeart/2005/8/layout/default"/>
    <dgm:cxn modelId="{4804E668-5ED2-4E65-8C51-99C5CAB17F52}" type="presOf" srcId="{2A822AB7-DA79-4B5F-ABFF-ABA05BA7D897}" destId="{AC77569C-D7AD-42CD-830E-9DC58ECA51C0}" srcOrd="0" destOrd="0" presId="urn:microsoft.com/office/officeart/2005/8/layout/default"/>
    <dgm:cxn modelId="{6918E9AC-993D-4F42-8D3C-75B0227D861C}" type="presOf" srcId="{CA2AF74E-F340-4202-AD74-7C05DF205EC1}" destId="{F54212BC-FE99-4AF7-AAE3-8BC23CD771FE}" srcOrd="0" destOrd="0" presId="urn:microsoft.com/office/officeart/2005/8/layout/default"/>
    <dgm:cxn modelId="{AF70C435-114B-4FDA-8204-76BF938548FC}" srcId="{CA2AF74E-F340-4202-AD74-7C05DF205EC1}" destId="{CA609DD7-3833-47CD-A18A-76617ABBE69D}" srcOrd="4" destOrd="0" parTransId="{015B8DB1-6812-43C0-A735-F031ADE535E5}" sibTransId="{C17A051F-EE77-452D-8E1D-1642FABE6A08}"/>
    <dgm:cxn modelId="{BCD712E4-A87F-4445-A3A8-80B6BF710E62}" type="presOf" srcId="{B6E26C2D-4EC0-4521-82E4-4F412AD0CA19}" destId="{06D1D64C-112E-42EB-8B74-5705BA46F64A}" srcOrd="0" destOrd="0" presId="urn:microsoft.com/office/officeart/2005/8/layout/default"/>
    <dgm:cxn modelId="{5D46F85E-1BC2-4F14-8DFC-504AEF897D39}" srcId="{CA2AF74E-F340-4202-AD74-7C05DF205EC1}" destId="{2A822AB7-DA79-4B5F-ABFF-ABA05BA7D897}" srcOrd="3" destOrd="0" parTransId="{102A65DC-B07D-40AD-B051-04D32F0A5AC6}" sibTransId="{3B0771BE-78C2-4FC8-89DC-917FB904EAF5}"/>
    <dgm:cxn modelId="{9D763335-56A9-4426-8FEF-A7C107EDAF5A}" srcId="{CA2AF74E-F340-4202-AD74-7C05DF205EC1}" destId="{6CFCFF85-D78D-4529-BC1C-CD89EEF20896}" srcOrd="6" destOrd="0" parTransId="{B0738BCE-FC5E-4306-8BEE-1629D6AFFFCD}" sibTransId="{A9162F0D-93E0-4C66-B152-A0B6852D7400}"/>
    <dgm:cxn modelId="{9EFF5B53-B600-4EAB-A651-746CB61852B2}" srcId="{CA2AF74E-F340-4202-AD74-7C05DF205EC1}" destId="{B6E26C2D-4EC0-4521-82E4-4F412AD0CA19}" srcOrd="0" destOrd="0" parTransId="{1C262D2C-2F52-4D60-8304-F08FD94DA5D9}" sibTransId="{74174E3A-264F-4AC0-9607-DB0CC5C7EFD5}"/>
    <dgm:cxn modelId="{FF17DCE4-D920-4AF9-9683-704E2E118268}" type="presOf" srcId="{CA609DD7-3833-47CD-A18A-76617ABBE69D}" destId="{71E6E5D6-40EA-450E-B779-4C28388D1C9A}" srcOrd="0" destOrd="0" presId="urn:microsoft.com/office/officeart/2005/8/layout/default"/>
    <dgm:cxn modelId="{916786B3-4867-4685-B97B-CEA13711F49C}" srcId="{CA2AF74E-F340-4202-AD74-7C05DF205EC1}" destId="{E130782F-E55E-4210-9A7C-E4E8103A523D}" srcOrd="2" destOrd="0" parTransId="{09B0ABE3-DBDD-409A-9AB1-AD4CDC07FAD6}" sibTransId="{A526735F-30D1-4374-A5CE-989CD8D98F85}"/>
    <dgm:cxn modelId="{07414BB2-7DDA-4EBB-B30D-B04061578DE5}" type="presOf" srcId="{6CFCFF85-D78D-4529-BC1C-CD89EEF20896}" destId="{00DB92FB-54CC-41F5-B764-D1C588CB6D32}" srcOrd="0" destOrd="0" presId="urn:microsoft.com/office/officeart/2005/8/layout/default"/>
    <dgm:cxn modelId="{791CBD8A-F064-4A7C-B142-8EB9D42E1D02}" srcId="{CA2AF74E-F340-4202-AD74-7C05DF205EC1}" destId="{AA3E93BA-0125-4096-BD40-66785705505B}" srcOrd="5" destOrd="0" parTransId="{77B8CF25-49C7-47B5-A421-002200701855}" sibTransId="{B8023329-B105-41B4-80E6-75E75037D9EE}"/>
    <dgm:cxn modelId="{91BF2970-9C99-43CA-B603-3EF268BB7887}" type="presParOf" srcId="{F54212BC-FE99-4AF7-AAE3-8BC23CD771FE}" destId="{06D1D64C-112E-42EB-8B74-5705BA46F64A}" srcOrd="0" destOrd="0" presId="urn:microsoft.com/office/officeart/2005/8/layout/default"/>
    <dgm:cxn modelId="{F91327F7-8B8D-4573-A9C7-510D34C39790}" type="presParOf" srcId="{F54212BC-FE99-4AF7-AAE3-8BC23CD771FE}" destId="{0F8F0F85-DCE7-49F3-B1A2-45B693E5F89A}" srcOrd="1" destOrd="0" presId="urn:microsoft.com/office/officeart/2005/8/layout/default"/>
    <dgm:cxn modelId="{0BDA85D5-24DD-4D35-BF99-E51FA2CAD410}" type="presParOf" srcId="{F54212BC-FE99-4AF7-AAE3-8BC23CD771FE}" destId="{A45DF824-B2A6-4C9B-97D1-D057DABE717C}" srcOrd="2" destOrd="0" presId="urn:microsoft.com/office/officeart/2005/8/layout/default"/>
    <dgm:cxn modelId="{5B5EF5EB-9D41-4DE9-9C7F-D4BC41CD670D}" type="presParOf" srcId="{F54212BC-FE99-4AF7-AAE3-8BC23CD771FE}" destId="{F2221009-295F-416D-9979-4A60BC1AE252}" srcOrd="3" destOrd="0" presId="urn:microsoft.com/office/officeart/2005/8/layout/default"/>
    <dgm:cxn modelId="{9FA8246C-B6D3-4674-8233-6E2683EA0920}" type="presParOf" srcId="{F54212BC-FE99-4AF7-AAE3-8BC23CD771FE}" destId="{C2100472-B3CA-4528-A701-5D2CC17D319D}" srcOrd="4" destOrd="0" presId="urn:microsoft.com/office/officeart/2005/8/layout/default"/>
    <dgm:cxn modelId="{EA6106FE-EAEC-47D2-8D9E-D7886BAFCB9C}" type="presParOf" srcId="{F54212BC-FE99-4AF7-AAE3-8BC23CD771FE}" destId="{C93E84E6-FF5E-4591-A948-FEDBCFBE1B09}" srcOrd="5" destOrd="0" presId="urn:microsoft.com/office/officeart/2005/8/layout/default"/>
    <dgm:cxn modelId="{1A5A6F88-8667-4322-93C4-14A34F4A4926}" type="presParOf" srcId="{F54212BC-FE99-4AF7-AAE3-8BC23CD771FE}" destId="{AC77569C-D7AD-42CD-830E-9DC58ECA51C0}" srcOrd="6" destOrd="0" presId="urn:microsoft.com/office/officeart/2005/8/layout/default"/>
    <dgm:cxn modelId="{5458A96F-8897-45D1-AECB-D70537F6D31B}" type="presParOf" srcId="{F54212BC-FE99-4AF7-AAE3-8BC23CD771FE}" destId="{7DC84936-0756-43AB-BE0F-2CE98D66C829}" srcOrd="7" destOrd="0" presId="urn:microsoft.com/office/officeart/2005/8/layout/default"/>
    <dgm:cxn modelId="{5D37D3D6-8174-4578-84BD-C5CE4B7E2F51}" type="presParOf" srcId="{F54212BC-FE99-4AF7-AAE3-8BC23CD771FE}" destId="{71E6E5D6-40EA-450E-B779-4C28388D1C9A}" srcOrd="8" destOrd="0" presId="urn:microsoft.com/office/officeart/2005/8/layout/default"/>
    <dgm:cxn modelId="{D7146773-54E6-429A-A40A-8B5ECA2D50A2}" type="presParOf" srcId="{F54212BC-FE99-4AF7-AAE3-8BC23CD771FE}" destId="{E5FF722D-83C9-4DDE-A607-D972CA38D9DE}" srcOrd="9" destOrd="0" presId="urn:microsoft.com/office/officeart/2005/8/layout/default"/>
    <dgm:cxn modelId="{0CA2A28E-238D-4299-9D81-CAB1832D4C38}" type="presParOf" srcId="{F54212BC-FE99-4AF7-AAE3-8BC23CD771FE}" destId="{55D19BFD-7DC8-474D-B28E-AE4C8E31D45F}" srcOrd="10" destOrd="0" presId="urn:microsoft.com/office/officeart/2005/8/layout/default"/>
    <dgm:cxn modelId="{58CE1B3F-969F-49F0-A273-92040EFB51D4}" type="presParOf" srcId="{F54212BC-FE99-4AF7-AAE3-8BC23CD771FE}" destId="{05ED8787-DC5D-48EB-8485-474AB3517CBE}" srcOrd="11" destOrd="0" presId="urn:microsoft.com/office/officeart/2005/8/layout/default"/>
    <dgm:cxn modelId="{4BF13067-18E9-4FA0-9536-ED4FDE0655E0}" type="presParOf" srcId="{F54212BC-FE99-4AF7-AAE3-8BC23CD771FE}" destId="{00DB92FB-54CC-41F5-B764-D1C588CB6D32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D1D64C-112E-42EB-8B74-5705BA46F64A}">
      <dsp:nvSpPr>
        <dsp:cNvPr id="0" name=""/>
        <dsp:cNvSpPr/>
      </dsp:nvSpPr>
      <dsp:spPr>
        <a:xfrm>
          <a:off x="935474" y="1577"/>
          <a:ext cx="1987078" cy="11922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в срок до 5 дней заявителям было направлено 42 ответа</a:t>
          </a:r>
        </a:p>
      </dsp:txBody>
      <dsp:txXfrm>
        <a:off x="935474" y="1577"/>
        <a:ext cx="1987078" cy="1192247"/>
      </dsp:txXfrm>
    </dsp:sp>
    <dsp:sp modelId="{A45DF824-B2A6-4C9B-97D1-D057DABE717C}">
      <dsp:nvSpPr>
        <dsp:cNvPr id="0" name=""/>
        <dsp:cNvSpPr/>
      </dsp:nvSpPr>
      <dsp:spPr>
        <a:xfrm>
          <a:off x="3121260" y="1577"/>
          <a:ext cx="1987078" cy="11922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от 5 до 10 дней</a:t>
          </a:r>
          <a:endParaRPr lang="en-US" sz="1600" kern="120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 – 97 ответов</a:t>
          </a:r>
        </a:p>
      </dsp:txBody>
      <dsp:txXfrm>
        <a:off x="3121260" y="1577"/>
        <a:ext cx="1987078" cy="1192247"/>
      </dsp:txXfrm>
    </dsp:sp>
    <dsp:sp modelId="{C2100472-B3CA-4528-A701-5D2CC17D319D}">
      <dsp:nvSpPr>
        <dsp:cNvPr id="0" name=""/>
        <dsp:cNvSpPr/>
      </dsp:nvSpPr>
      <dsp:spPr>
        <a:xfrm>
          <a:off x="5307047" y="1577"/>
          <a:ext cx="1987078" cy="11922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от 11 до 15 дней –  137 ответов</a:t>
          </a:r>
        </a:p>
      </dsp:txBody>
      <dsp:txXfrm>
        <a:off x="5307047" y="1577"/>
        <a:ext cx="1987078" cy="1192247"/>
      </dsp:txXfrm>
    </dsp:sp>
    <dsp:sp modelId="{AC77569C-D7AD-42CD-830E-9DC58ECA51C0}">
      <dsp:nvSpPr>
        <dsp:cNvPr id="0" name=""/>
        <dsp:cNvSpPr/>
      </dsp:nvSpPr>
      <dsp:spPr>
        <a:xfrm>
          <a:off x="935474" y="1392532"/>
          <a:ext cx="1987078" cy="11922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 от 16 до 20 дней</a:t>
          </a:r>
          <a:endParaRPr lang="en-US" sz="1600" kern="120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 – 84 ответа</a:t>
          </a:r>
        </a:p>
      </dsp:txBody>
      <dsp:txXfrm>
        <a:off x="935474" y="1392532"/>
        <a:ext cx="1987078" cy="1192247"/>
      </dsp:txXfrm>
    </dsp:sp>
    <dsp:sp modelId="{71E6E5D6-40EA-450E-B779-4C28388D1C9A}">
      <dsp:nvSpPr>
        <dsp:cNvPr id="0" name=""/>
        <dsp:cNvSpPr/>
      </dsp:nvSpPr>
      <dsp:spPr>
        <a:xfrm>
          <a:off x="3121260" y="1392532"/>
          <a:ext cx="1987078" cy="11922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от 21 до 25 дней</a:t>
          </a:r>
          <a:endParaRPr lang="en-US" sz="1600" kern="120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 – 107  ответов</a:t>
          </a:r>
        </a:p>
      </dsp:txBody>
      <dsp:txXfrm>
        <a:off x="3121260" y="1392532"/>
        <a:ext cx="1987078" cy="1192247"/>
      </dsp:txXfrm>
    </dsp:sp>
    <dsp:sp modelId="{55D19BFD-7DC8-474D-B28E-AE4C8E31D45F}">
      <dsp:nvSpPr>
        <dsp:cNvPr id="0" name=""/>
        <dsp:cNvSpPr/>
      </dsp:nvSpPr>
      <dsp:spPr>
        <a:xfrm>
          <a:off x="5307047" y="1392532"/>
          <a:ext cx="1987078" cy="119224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 от 26 до 30 дней </a:t>
          </a:r>
          <a:endParaRPr lang="en-US" sz="1600" kern="120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– 79 ответов</a:t>
          </a:r>
        </a:p>
      </dsp:txBody>
      <dsp:txXfrm>
        <a:off x="5307047" y="1392532"/>
        <a:ext cx="1987078" cy="1192247"/>
      </dsp:txXfrm>
    </dsp:sp>
    <dsp:sp modelId="{00DB92FB-54CC-41F5-B764-D1C588CB6D32}">
      <dsp:nvSpPr>
        <dsp:cNvPr id="0" name=""/>
        <dsp:cNvSpPr/>
      </dsp:nvSpPr>
      <dsp:spPr>
        <a:xfrm>
          <a:off x="2612975" y="2783487"/>
          <a:ext cx="3003648" cy="16043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ответ </a:t>
          </a:r>
          <a:r>
            <a:rPr lang="ru-RU" sz="1600" kern="1200" dirty="0"/>
            <a:t>не </a:t>
          </a:r>
          <a:r>
            <a:rPr lang="ru-RU" sz="1600" kern="1200" dirty="0" smtClean="0"/>
            <a:t>направлялся </a:t>
          </a:r>
          <a:r>
            <a:rPr lang="ru-RU" sz="1600" kern="1200" dirty="0"/>
            <a:t>(анонимные </a:t>
          </a:r>
          <a:r>
            <a:rPr lang="ru-RU" sz="1600" kern="1200" dirty="0" smtClean="0"/>
            <a:t>обращения</a:t>
          </a:r>
          <a:r>
            <a:rPr lang="ru-RU" sz="1600" kern="1200" dirty="0"/>
            <a:t>) – 11</a:t>
          </a:r>
        </a:p>
      </dsp:txBody>
      <dsp:txXfrm>
        <a:off x="2612975" y="2783487"/>
        <a:ext cx="3003648" cy="16043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052736"/>
            <a:ext cx="8651630" cy="5200672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АНАЛИЗ</a:t>
            </a:r>
            <a: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работы с обращениями граждан в Главном управлении</a:t>
            </a:r>
            <a: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МЧС России по Ханты-Мансийскому автономному округу – </a:t>
            </a:r>
            <a:r>
              <a:rPr lang="ru-RU" sz="40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Югре</a:t>
            </a:r>
            <a: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40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за 2020 год</a:t>
            </a:r>
            <a: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sz="4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endParaRPr lang="ru-RU" sz="4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9" y="357166"/>
          <a:ext cx="8572560" cy="56436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7520"/>
                <a:gridCol w="2857520"/>
                <a:gridCol w="2857520"/>
              </a:tblGrid>
              <a:tr h="6349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Прохождение службы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51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937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Прохождение государственной службы Российской Федерации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8100" marR="38100" marT="38100" marB="38100" anchor="ctr"/>
                </a:tc>
              </a:tr>
              <a:tr h="937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Использование служебных автомобилей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</a:tr>
              <a:tr h="13571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Увольнение и восстановление на работе (кроме обжалования решений судов)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17772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Прохождение службы (противопожарная служба субъектов Российской Федерации)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5" y="500041"/>
          <a:ext cx="8501124" cy="5643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08"/>
                <a:gridCol w="2833708"/>
                <a:gridCol w="2833708"/>
              </a:tblGrid>
              <a:tr h="6140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869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Прохождение военной службы по контракту, продление контракта, увольнение с военной службы, в том числе досрочное (МЧС России)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8100" marR="38100" marT="38100" marB="38100" anchor="ctr"/>
                </a:tc>
              </a:tr>
              <a:tr h="9967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Трудоустройство. Безработица. Органы службы занятости. Государственные услуги в области содействия занятости населения.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38100" marR="38100" marT="38100" marB="38100" anchor="ctr"/>
                </a:tc>
              </a:tr>
              <a:tr h="6140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Государственные и иные премии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</a:tr>
              <a:tr h="9967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Трудовые отношения. Заключение, изменение и прекращение трудового договора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</a:tr>
              <a:tr h="7065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Поступление на государственную службу Российской Федерации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85728"/>
          <a:ext cx="8229600" cy="6073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Жилищные вопросы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Жилищные вопросы военнослужащих, граждан, уволенных с военной службы, членов их семей и гражданского персонала Вооруженных Сил Российской Федерации, других войск и органов (МЧС России)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38100" marR="3810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Предоставление жилья по государственному жилищному сертификату (ГЖС)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Предоставление субсидий на приобретение жилья для военнослужащих, граждан, уволенных с военной службы, членов их семей и гражданского персонала Вооруженных Сил Российской Федерации, других войск и органов (МЧС России) - ЕСВ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8100" marR="3810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Приватизация государственной и муниципальной собственности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214290"/>
          <a:ext cx="8501121" cy="6143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707"/>
                <a:gridCol w="2833707"/>
                <a:gridCol w="2833707"/>
              </a:tblGrid>
              <a:tr h="1715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Вопросы, связанные с рассмотрением обращений граждан должностными лицами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1309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Личный прием руководителями федеральных органов исполнительной власти 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8100" marR="38100" marT="38100" marB="38100" anchor="ctr"/>
                </a:tc>
              </a:tr>
              <a:tr h="904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Обращения, не подписанные авторами, без указания адреса 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9043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Прекращение рассмотрения обращения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38100" marR="38100" marT="38100" marB="38100" anchor="ctr"/>
                </a:tc>
              </a:tr>
              <a:tr h="13098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Ознакомление с документами и материалами, касающимися рассмотрения обращения 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571472" y="214290"/>
          <a:ext cx="8301039" cy="6357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7013"/>
                <a:gridCol w="2767013"/>
                <a:gridCol w="2767013"/>
              </a:tblGrid>
              <a:tr h="38304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99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Благодарности, пожелания, приглашения, поздравления должностным лицам федеральных органов исполнительной власти и их территориальных органов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38100" marR="38100" marT="38100" marB="38100" anchor="ctr"/>
                </a:tc>
              </a:tr>
              <a:tr h="585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Подарки, книги, фотографии, автографы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15993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Почтовое отправление или электронное сообщение, не имеющее смысла или содержащее рассуждения общего характера, не являющееся обращением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8100" marR="38100" marT="38100" marB="38100" anchor="ctr"/>
                </a:tc>
              </a:tr>
              <a:tr h="3830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Некорректные обращения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8100" marR="38100" marT="38100" marB="38100" anchor="ctr"/>
                </a:tc>
              </a:tr>
              <a:tr h="5855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Действие (бездействие) при рассмотрении обращения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38100" marR="38100" marT="38100" marB="38100" anchor="ctr"/>
                </a:tc>
              </a:tr>
              <a:tr h="8390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Рассмотрение обращения с выездом на место, в том числе с участием автора обращения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38304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428601"/>
          <a:ext cx="8143932" cy="5715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2714644"/>
                <a:gridCol w="2714644"/>
              </a:tblGrid>
              <a:tr h="9295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труда и нормирование  труда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1762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Организация и нормирование труда в бюджетной сфере и учреждениях, на унитарных предприятиях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8100" marR="38100" marT="38100" marB="38100" anchor="ctr"/>
                </a:tc>
              </a:tr>
              <a:tr h="629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Индексация заработной платы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8100" marR="38100" marT="38100" marB="38100" anchor="ctr"/>
                </a:tc>
              </a:tr>
              <a:tr h="17629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Ежемесячная денежная выплата, дополнительное  ежемесячное материальное обеспечение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</a:tr>
              <a:tr h="6298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Выплата заработной платы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262469"/>
          <a:ext cx="8215368" cy="6595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8456"/>
                <a:gridCol w="2738456"/>
                <a:gridCol w="2738456"/>
              </a:tblGrid>
              <a:tr h="3257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Вопросы социальной сферы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763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Назначение пенсии (за исключением международного сотрудничества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38100" marR="38100" marT="38100" marB="38100" anchor="ctr"/>
                </a:tc>
              </a:tr>
              <a:tr h="7630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Перерасчет размеров пенсий (за исключением международного сотрудничества)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26068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Признание участником ликвидации, выдача удостоверений, социальная защита пострадавших от радиоактивного заражения (ЧАЭС, Семипалатинский полигон, ПО Маяк, подразделения особого риска и т.п.). Льготы в законодательстве о социальном обеспечении и социальном страховании 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</a:tr>
              <a:tr h="5325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Лечение и оказание медицинской помощи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12239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Социальная защита пострадавших от стихийных бедствий, чрезвычайных происшествий, терактов и пожаров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131824"/>
          <a:ext cx="8229600" cy="6804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618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7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Обязательное страхование военнослужащих. Страховые выплаты Статус военнослужащих.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</a:tr>
              <a:tr h="1755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Медицинское обслуживание военнослужащих, граждан, уволенных с военной службы, членов их семей (МЧС России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). Соц.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защита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военнослужащих, граждан, уволенных с военной службы, и членов их семей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</a:tr>
              <a:tr h="1027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Назначение и пересмотр размеров пенсий граждан, проходившим военную службу (МЧС России)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24835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Мед.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освидетельствование, проведение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военно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- врачебной экспертизы (установление степени годности к военной службе, причины заболевания, его связи с исполнением обязанностей военной службы и т.д.), инвалидность (вид, группа, порядок установления) (МЧС России)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121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Компенсационные выплаты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 погребении. Выплата компенсаций за установку надгробия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Итого: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Times New Roman"/>
                          <a:ea typeface="Times New Roman"/>
                          <a:cs typeface="Times New Roman"/>
                        </a:rPr>
                        <a:t>476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557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329642" cy="5952194"/>
          </a:xfrm>
        </p:spPr>
        <p:txBody>
          <a:bodyPr/>
          <a:lstStyle/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 2020 году Главным управлением было обеспечено своевременное рассмотрение обращений граждан, без нарушений установленных сроков, так: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25658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В соответствии со статьей 2 Федерального закона от 2 мая 2006 года №59-ФЗ «О порядке рассмотрения обращений граждан Российской Федерации» граждане имеют право обращаться лично, а также направлять индивидуальные и коллективные обращения, включая обращения объединений граждан, в том числе юридических лиц, в государственные органы, органы местного самоуправления и их должностным лицам, в государственные и муниципальные учреждения и иные организации, на которые  возложено осуществление публично значимых функций, и их должностным лицам.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268760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Обращений рассмотрено:</a:t>
            </a:r>
            <a:br>
              <a:rPr lang="ru-RU" dirty="0" smtClean="0"/>
            </a:br>
            <a:r>
              <a:rPr lang="en-US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85860"/>
          <a:ext cx="8472518" cy="50228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357166"/>
            <a:ext cx="8186766" cy="5952194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На официальный сайт Главного управления в раздел «Задать вопрос начальнику Главного управления» за 2020 год  поступило </a:t>
            </a:r>
            <a:r>
              <a:rPr lang="ru-RU" b="1" dirty="0" smtClean="0"/>
              <a:t>163</a:t>
            </a:r>
            <a:r>
              <a:rPr lang="ru-RU" dirty="0" smtClean="0"/>
              <a:t> обращения граждан, что на 3,4 % больше, чем в 2019 года (АППГ – </a:t>
            </a:r>
            <a:r>
              <a:rPr lang="ru-RU" b="1" dirty="0" smtClean="0"/>
              <a:t>123</a:t>
            </a:r>
            <a:r>
              <a:rPr lang="ru-RU" dirty="0" smtClean="0"/>
              <a:t>).</a:t>
            </a:r>
          </a:p>
          <a:p>
            <a:pPr algn="just"/>
            <a:r>
              <a:rPr lang="ru-RU" dirty="0" smtClean="0"/>
              <a:t>	На «телефон доверия» Главного управления в  2020 году поступило </a:t>
            </a:r>
            <a:r>
              <a:rPr lang="ru-RU" b="1" dirty="0" smtClean="0"/>
              <a:t>36  </a:t>
            </a:r>
            <a:r>
              <a:rPr lang="ru-RU" dirty="0" smtClean="0"/>
              <a:t>обращений граждан, что на 11 % меньше, чем в 2019 году (АППГ -  </a:t>
            </a:r>
            <a:r>
              <a:rPr lang="ru-RU" b="1" dirty="0" smtClean="0"/>
              <a:t>83)</a:t>
            </a:r>
            <a:r>
              <a:rPr lang="ru-RU" dirty="0" smtClean="0"/>
              <a:t>. </a:t>
            </a:r>
          </a:p>
          <a:p>
            <a:pPr algn="just"/>
            <a:r>
              <a:rPr lang="ru-RU" dirty="0" smtClean="0"/>
              <a:t> 	В 2020 году на личный прием к начальнику Главного управления обратилось 2 человека, к первому заместителю начальника Главного управления на личный прием обратилось  </a:t>
            </a:r>
            <a:r>
              <a:rPr lang="ru-RU" b="1" dirty="0" smtClean="0"/>
              <a:t>2 </a:t>
            </a:r>
            <a:r>
              <a:rPr lang="ru-RU" dirty="0" smtClean="0"/>
              <a:t>человека.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95219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 1 сентября 2016 года в Главном управлении,  на постоянной основе,  организован личный прием граждан в рамках выполнения решения рабочей группы при Администрации Президента Российской Федерации по координации и оценке работы с обращениями граждан и организаций в электронном виде с использованием сегмента единой сети по работе с обращениями граждан (ССТУ.РФ). Через Сетевой справочный телефонный узел (ССТУ.РФ)  в 2020 году поступило </a:t>
            </a:r>
            <a:r>
              <a:rPr lang="ru-RU" b="1" dirty="0" smtClean="0"/>
              <a:t>83 </a:t>
            </a:r>
            <a:r>
              <a:rPr lang="ru-RU" dirty="0" smtClean="0"/>
              <a:t>(АППГ-</a:t>
            </a:r>
            <a:r>
              <a:rPr lang="ru-RU" b="1" dirty="0" smtClean="0"/>
              <a:t>99) </a:t>
            </a:r>
            <a:r>
              <a:rPr lang="ru-RU" dirty="0" smtClean="0"/>
              <a:t>обращения граждан. Все обращения, поступившие через ССТУ.РФ за 2020 год отработаны и закрыты без нарушения сроков.</a:t>
            </a:r>
          </a:p>
          <a:p>
            <a:r>
              <a:rPr lang="ru-RU" dirty="0" smtClean="0"/>
              <a:t>	Работа с обращениями граждан, поступившими в адрес Главного управления,  с 01.01.2020 ведется отделением по работе с обращениями граждан. Установлена ответственность должностных лиц Главного управления за несвоевременное и неполное рассмотрение вопросов, поднимаемых в обращениях граждан.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500042"/>
            <a:ext cx="8115328" cy="5809318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smtClean="0"/>
              <a:t>Организация работы с обращениями граждан в Главном управлении находится под пристальным вниманием руководства Главного управления.</a:t>
            </a:r>
          </a:p>
          <a:p>
            <a:pPr algn="just"/>
            <a:r>
              <a:rPr lang="ru-RU" dirty="0" smtClean="0"/>
              <a:t>При входе в здание Главного управления, в доступном для граждан месте,  установлен почтовый ящик для письменных обращений граждан. </a:t>
            </a:r>
          </a:p>
          <a:p>
            <a:pPr algn="just"/>
            <a:r>
              <a:rPr lang="ru-RU" dirty="0" smtClean="0"/>
              <a:t>Информация о часах приема по личным вопросам начальником Главного управления размещена на официальном сайте Главного управления.</a:t>
            </a:r>
          </a:p>
          <a:p>
            <a:pPr algn="just"/>
            <a:r>
              <a:rPr lang="ru-RU" dirty="0" smtClean="0"/>
              <a:t>Все обращения,  поступившие в Главное управление в 2020 году,  подлежали объективному и всестороннему рассмотрению в соответствии с Федеральным законом от 02.05.2006 № 59-ФЗ «О порядке рассмотрения обращений граждан Российской Федерации». 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186766" cy="5880756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На все обращения даны ответы, включающие в себя результаты рассмотрения обращения и принятое по нему решение в установленный законодательством срок. </a:t>
            </a:r>
          </a:p>
          <a:p>
            <a:pPr algn="just"/>
            <a:r>
              <a:rPr lang="ru-RU" dirty="0" smtClean="0"/>
              <a:t>Число обращений увеличилось на 17% по сравнению с аналогичным периодом прошлого года. </a:t>
            </a:r>
          </a:p>
          <a:p>
            <a:endParaRPr lang="ru-RU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Начальник отделения по работе с обращениями граждан  </a:t>
            </a:r>
          </a:p>
          <a:p>
            <a:pPr>
              <a:buNone/>
            </a:pPr>
            <a:r>
              <a:rPr lang="ru-RU" sz="1800" dirty="0" smtClean="0"/>
              <a:t>Главного управления					 Е.В. </a:t>
            </a:r>
            <a:r>
              <a:rPr lang="ru-RU" sz="1800" dirty="0" err="1" smtClean="0"/>
              <a:t>Лодягина</a:t>
            </a:r>
            <a:r>
              <a:rPr lang="ru-RU" sz="1800" smtClean="0"/>
              <a:t> </a:t>
            </a:r>
            <a:r>
              <a:rPr lang="ru-RU" sz="1800" dirty="0" smtClean="0"/>
              <a:t>							  </a:t>
            </a:r>
          </a:p>
          <a:p>
            <a:pPr algn="r">
              <a:buNone/>
            </a:pPr>
            <a:r>
              <a:rPr lang="ru-RU" sz="1800" dirty="0" smtClean="0"/>
              <a:t>							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329642" cy="602363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Обращения граждан представляют собой источник информации о реальных потребностях населения, поэтому своевременное принятие решений по обращениям граждан способствует повышению качества, доступности, комфортности и оперативности предоставления государственных услуг, кроме того, работа с обращениями граждан является одним из самых эффективных инструментов формирования положительного имиджа Главного управления.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Работа с обращениями граждан в Главном управлении МЧС России по Ханты-Мансийскому автономному округу – Югре (далее – Главное управление) строится в соответствии с вышеуказанным Федеральным законом и Инструкцией по работе с обращениями граждан в системе Министерства Российской Федерации по делам гражданской обороны, чрезвычайным ситуациям и ликвидации последствий стихийных бедствий, утвержденной приказом МЧС России от 31.03.2015 №145. </a:t>
            </a:r>
          </a:p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За  2020 год в Главное управление поступило -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557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 письменных обращений граждан (АППГ - 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476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). 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6"/>
            <a:ext cx="8258204" cy="5952194"/>
          </a:xfrm>
        </p:spPr>
        <p:txBody>
          <a:bodyPr/>
          <a:lstStyle/>
          <a:p>
            <a:pPr algn="ctr">
              <a:buNone/>
            </a:pPr>
            <a:r>
              <a:rPr lang="ru-RU" sz="3200" dirty="0" smtClean="0"/>
              <a:t> Динамика поступления обращений граждан за  2019 и 2020 г.г.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3857620" y="1357298"/>
          <a:ext cx="4357718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428596" y="3857628"/>
          <a:ext cx="4286248" cy="2480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57158" y="3143248"/>
            <a:ext cx="2643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Из них:</a:t>
            </a:r>
            <a:endParaRPr lang="ru-RU" sz="3200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01080" cy="1797040"/>
          </a:xfrm>
        </p:spPr>
        <p:txBody>
          <a:bodyPr>
            <a:normAutofit/>
          </a:bodyPr>
          <a:lstStyle/>
          <a:p>
            <a:pPr algn="ctr"/>
            <a:r>
              <a:rPr lang="ru-RU" sz="2700" dirty="0" smtClean="0"/>
              <a:t>Статистика обращений граждан по темам</a:t>
            </a:r>
            <a:br>
              <a:rPr lang="ru-RU" sz="2700" dirty="0" smtClean="0"/>
            </a:br>
            <a:r>
              <a:rPr lang="ru-RU" sz="2700" dirty="0" smtClean="0"/>
              <a:t>за 2019 и 2020 г.г.: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484784"/>
          <a:ext cx="8358246" cy="4248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082"/>
                <a:gridCol w="2786082"/>
                <a:gridCol w="2786082"/>
              </a:tblGrid>
              <a:tr h="29018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ТЕМЫ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2019 год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2020 год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395824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Поступило обращений по вопросам, в соответствии с типовым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общероссийским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тематическим классификатором:</a:t>
                      </a: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722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Работа противопожарной службы и соблюдение норм пожарной безопасности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260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232</a:t>
                      </a: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502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Лицензирование. Деятельность по  оформлению лицензии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38100" marR="38100" marT="38100" marB="38100" anchor="ctr"/>
                </a:tc>
              </a:tr>
              <a:tr h="502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Противопожарная служба, соблюдение норм противопожарной безопасности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243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191</a:t>
                      </a:r>
                    </a:p>
                  </a:txBody>
                  <a:tcPr marL="38100" marR="38100" marT="38100" marB="38100" anchor="ctr"/>
                </a:tc>
              </a:tr>
              <a:tr h="3883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Содержание пожарных водоемов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5026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Разъяснения требований по пожарной безопасности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31</a:t>
                      </a:r>
                    </a:p>
                  </a:txBody>
                  <a:tcPr marL="38100" marR="38100" marT="38100" marB="38100" anchor="ctr"/>
                </a:tc>
              </a:tr>
              <a:tr h="943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Выполнение государственных требований при осуществлении строительной деятельности, соблюдение СНИПов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2" y="101861"/>
          <a:ext cx="8686800" cy="586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5722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Предупреждение и преодоление последствий ЧС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32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54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497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Экологическая безопасность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38100" marR="38100" marT="38100" marB="38100" anchor="ctr"/>
                </a:tc>
              </a:tr>
              <a:tr h="57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Ликвидация последствий стихийных бедствий и чрезвычайных происшествий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38100" marR="38100" marT="38100" marB="38100" anchor="ctr"/>
                </a:tc>
              </a:tr>
              <a:tr h="807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Предупреждение чрезвычайных ситуаций природного и техногенного характера, преодоление последствий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</a:p>
                  </a:txBody>
                  <a:tcPr marL="38100" marR="38100" marT="38100" marB="38100" anchor="ctr"/>
                </a:tc>
              </a:tr>
              <a:tr h="57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СМС-оповещение о возможных чрезвычайных ситуациях природного и техногенного характера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</a:tr>
              <a:tr h="5722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Система обеспечения вызова экстренных оперативных служб по единому номеру 112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</a:tr>
              <a:tr h="6398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Обследование жилого фонда на предмет пригодности для проживания (ветхое и аварийное жилье)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7" y="428604"/>
          <a:ext cx="7715304" cy="4770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2571768"/>
                <a:gridCol w="2571768"/>
              </a:tblGrid>
              <a:tr h="418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Коммунальное хозяйство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418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Перебои в электроснабжении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</a:tr>
              <a:tr h="418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Перебои в водоснабжении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</a:tr>
              <a:tr h="418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Перебои в теплоснабжении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</a:tr>
              <a:tr h="17252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Содержание общего имущества (канализация, вентиляция, кровля, ограждающие конструкции, инженерное оборудование, места общего пользования, придомовая территория)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38100" marR="38100" marT="38100" marB="38100" anchor="ctr"/>
                </a:tc>
              </a:tr>
              <a:tr h="12442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Переселение из подвалов, бараков, коммуналок, общежитий, аварийных домов, ветхого жилья, санитарно-защитной зоны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  <p:graphicFrame>
        <p:nvGraphicFramePr>
          <p:cNvPr id="6" name="Содержимое 3"/>
          <p:cNvGraphicFramePr>
            <a:graphicFrameLocks/>
          </p:cNvGraphicFramePr>
          <p:nvPr/>
        </p:nvGraphicFramePr>
        <p:xfrm>
          <a:off x="428597" y="5202927"/>
          <a:ext cx="7715304" cy="11641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1768"/>
                <a:gridCol w="2571768"/>
                <a:gridCol w="2571768"/>
              </a:tblGrid>
              <a:tr h="5549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Вопросы гражданской обороны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597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Гражданская оборона, территориальная оборона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857224" y="428604"/>
          <a:ext cx="7215237" cy="5533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5079"/>
                <a:gridCol w="2405079"/>
                <a:gridCol w="2405079"/>
              </a:tblGrid>
              <a:tr h="575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Государственная инспекция по маломерным судам (ГИМС)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67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575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Деятельность и принимаемые решения МЧС России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58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15197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Государственные награды. Награды и почетные знаки субъекта Российской Федерации. Ведомственные награды. Награды органов местного самоуправления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38100" marR="38100" marT="38100" marB="38100" anchor="ctr"/>
                </a:tc>
              </a:tr>
              <a:tr h="15197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Деятельность федеральных государственных органов, министерств и других федеральных органов исполнительной власти. Принимаемые решения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8100" marR="38100" marT="38100" marB="38100" anchor="ctr"/>
                </a:tc>
              </a:tr>
              <a:tr h="8111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Работа официального сайта федерального органа исполнительной власти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00034" y="357166"/>
          <a:ext cx="8186766" cy="5646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8922"/>
                <a:gridCol w="2728922"/>
                <a:gridCol w="2728922"/>
              </a:tblGrid>
              <a:tr h="4755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16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Образование (за исключением международного сотрудничества)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10164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Инновационная политика, внедрение высоких технологий. Изобретательская деятельность.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</a:tr>
              <a:tr h="13310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Гуманитарная и техническая помощь в сфере внешнеэкономической деятельности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38100" marR="38100" marT="38100" marB="38100" anchor="ctr"/>
                </a:tc>
              </a:tr>
              <a:tr h="4755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Запросы архивных данных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47</a:t>
                      </a:r>
                    </a:p>
                  </a:txBody>
                  <a:tcPr marL="38100" marR="38100" marT="38100" marB="38100" anchor="ctr"/>
                </a:tc>
              </a:tr>
              <a:tr h="13310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Просьба о розыске военнопленных, интернированных и пропавших без вести в наши дни</a:t>
                      </a:r>
                    </a:p>
                  </a:txBody>
                  <a:tcPr marL="2286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38100" marR="38100" marT="38100" marB="381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38100" marR="38100" marT="38100" marB="38100"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</TotalTime>
  <Words>1450</Words>
  <Application>Microsoft Office PowerPoint</Application>
  <PresentationFormat>Экран (4:3)</PresentationFormat>
  <Paragraphs>251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Поток</vt:lpstr>
      <vt:lpstr>АНАЛИЗ работы с обращениями граждан в Главном управлении МЧС России по Ханты-Мансийскому автономному округу – Югре за 2020 год </vt:lpstr>
      <vt:lpstr>Слайд 2</vt:lpstr>
      <vt:lpstr>Слайд 3</vt:lpstr>
      <vt:lpstr>Слайд 4</vt:lpstr>
      <vt:lpstr>Статистика обращений граждан по темам за 2019 и 2020 г.г.: 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  Обращений рассмотрено:   </vt:lpstr>
      <vt:lpstr>Слайд 22</vt:lpstr>
      <vt:lpstr>Слайд 23</vt:lpstr>
      <vt:lpstr>Слайд 24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работы с обращениями граждан в Главном управлении МЧС России по Ханты-Мансийскому автономному округу – Югре за 2020 год</dc:title>
  <dc:creator>пользователь</dc:creator>
  <cp:lastModifiedBy>gu154</cp:lastModifiedBy>
  <cp:revision>10</cp:revision>
  <dcterms:created xsi:type="dcterms:W3CDTF">2021-01-27T10:48:24Z</dcterms:created>
  <dcterms:modified xsi:type="dcterms:W3CDTF">2022-01-24T11:59:02Z</dcterms:modified>
</cp:coreProperties>
</file>