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7" r:id="rId11"/>
    <p:sldId id="269" r:id="rId12"/>
    <p:sldId id="270" r:id="rId13"/>
    <p:sldId id="271" r:id="rId14"/>
    <p:sldId id="275" r:id="rId15"/>
    <p:sldId id="276" r:id="rId16"/>
    <p:sldId id="277" r:id="rId17"/>
    <p:sldId id="278" r:id="rId18"/>
    <p:sldId id="279" r:id="rId19"/>
    <p:sldId id="280" r:id="rId20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94" autoAdjust="0"/>
    <p:restoredTop sz="86441" autoAdjust="0"/>
  </p:normalViewPr>
  <p:slideViewPr>
    <p:cSldViewPr>
      <p:cViewPr varScale="1">
        <p:scale>
          <a:sx n="115" d="100"/>
          <a:sy n="115" d="100"/>
        </p:scale>
        <p:origin x="2214" y="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0" y="139757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366141636517092"/>
          <c:y val="0.1195719717135682"/>
          <c:w val="0.67759547543003007"/>
          <c:h val="0.7608560565728635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557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0CB-4CC7-B475-AED0693E8AA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1140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186-4472-AC92-83402F8AED65}"/>
                </c:ext>
              </c:extLst>
            </c:dLbl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2020</c:v>
                </c:pt>
                <c:pt idx="1">
                  <c:v>2021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557</c:v>
                </c:pt>
                <c:pt idx="1">
                  <c:v>1140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00-4840-901F-395EB02B42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5299200"/>
        <c:axId val="65300736"/>
      </c:barChart>
      <c:catAx>
        <c:axId val="6529920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65300736"/>
        <c:crosses val="autoZero"/>
        <c:auto val="1"/>
        <c:lblAlgn val="ctr"/>
        <c:lblOffset val="100"/>
        <c:noMultiLvlLbl val="0"/>
      </c:catAx>
      <c:valAx>
        <c:axId val="65300736"/>
        <c:scaling>
          <c:orientation val="minMax"/>
        </c:scaling>
        <c:delete val="1"/>
        <c:axPos val="b"/>
        <c:majorGridlines/>
        <c:numFmt formatCode="General" sourceLinked="1"/>
        <c:majorTickMark val="out"/>
        <c:minorTickMark val="none"/>
        <c:tickLblPos val="none"/>
        <c:crossAx val="652992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8568686363281895E-2"/>
          <c:y val="0.11419714439341294"/>
          <c:w val="0.96178756512115549"/>
          <c:h val="0.6888171590845935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  <a:sp3d contourW="9525">
              <a:contourClr>
                <a:schemeClr val="lt1">
                  <a:alpha val="50000"/>
                </a:schemeClr>
              </a:contourClr>
            </a:sp3d>
          </c:spPr>
          <c:invertIfNegative val="0"/>
          <c:dLbls>
            <c:dLbl>
              <c:idx val="0"/>
              <c:layout>
                <c:manualLayout>
                  <c:x val="-2.088674132717917E-3"/>
                  <c:y val="0.1059176674539331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000" dirty="0" smtClean="0"/>
                      <a:t>814</a:t>
                    </a:r>
                    <a:endParaRPr lang="en-US" sz="20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2746053272590821E-2"/>
                      <c:h val="0.1150592635794652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2972-42AB-ACCF-05E0A0BB9D83}"/>
                </c:ext>
              </c:extLst>
            </c:dLbl>
            <c:dLbl>
              <c:idx val="1"/>
              <c:layout>
                <c:manualLayout>
                  <c:x val="1.5378646495049038E-3"/>
                  <c:y val="4.134231217460562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230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484-4947-AAE0-067C31B8AAD7}"/>
                </c:ext>
              </c:extLst>
            </c:dLbl>
            <c:dLbl>
              <c:idx val="2"/>
              <c:layout>
                <c:manualLayout>
                  <c:x val="6.1514585980195083E-3"/>
                  <c:y val="2.296795120811424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96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484-4947-AAE0-067C31B8AA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Непосредственно               от граждан</c:v>
                </c:pt>
                <c:pt idx="1">
                  <c:v>Перенаправлено из других органов</c:v>
                </c:pt>
                <c:pt idx="2">
                  <c:v>Обращения, поступившие через ТОНД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814</c:v>
                </c:pt>
                <c:pt idx="1">
                  <c:v>230</c:v>
                </c:pt>
                <c:pt idx="2">
                  <c:v>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85-40F6-8B51-F9FF4AB6207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6477440"/>
        <c:axId val="66507904"/>
        <c:axId val="0"/>
      </c:bar3DChart>
      <c:catAx>
        <c:axId val="664774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6507904"/>
        <c:crosses val="autoZero"/>
        <c:auto val="1"/>
        <c:lblAlgn val="ctr"/>
        <c:lblOffset val="100"/>
        <c:noMultiLvlLbl val="0"/>
      </c:catAx>
      <c:valAx>
        <c:axId val="66507904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6477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3200" dirty="0" smtClean="0"/>
              <a:t>1140</a:t>
            </a:r>
            <a:endParaRPr lang="en-US" sz="3200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2181278340158144E-2"/>
          <c:y val="0.14508114392881352"/>
          <c:w val="0.57524362887160552"/>
          <c:h val="0.7161715475132224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1140</c:v>
                </c:pt>
              </c:strCache>
            </c:strRef>
          </c:tx>
          <c:dPt>
            <c:idx val="0"/>
            <c:bubble3D val="0"/>
            <c:explosion val="9"/>
            <c:extLst>
              <c:ext xmlns:c16="http://schemas.microsoft.com/office/drawing/2014/chart" uri="{C3380CC4-5D6E-409C-BE32-E72D297353CC}">
                <c16:uniqueId val="{00000000-EF2A-4785-8A23-4B6CF3818C63}"/>
              </c:ext>
            </c:extLst>
          </c:dPt>
          <c:dLbls>
            <c:dLbl>
              <c:idx val="0"/>
              <c:layout>
                <c:manualLayout>
                  <c:x val="-8.6939915618945929E-2"/>
                  <c:y val="-6.068249893238229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F2A-4785-8A23-4B6CF3818C63}"/>
                </c:ext>
              </c:extLst>
            </c:dLbl>
            <c:dLbl>
              <c:idx val="1"/>
              <c:layout>
                <c:manualLayout>
                  <c:x val="6.2956490620616049E-2"/>
                  <c:y val="-0.10366593567615306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F2A-4785-8A23-4B6CF3818C63}"/>
                </c:ext>
              </c:extLst>
            </c:dLbl>
            <c:dLbl>
              <c:idx val="2"/>
              <c:layout>
                <c:manualLayout>
                  <c:x val="8.2443023431758959E-3"/>
                  <c:y val="-1.2642187277579625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048013825405854E-2"/>
                      <c:h val="4.09734285114172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EF2A-4785-8A23-4B6CF3818C63}"/>
                </c:ext>
              </c:extLst>
            </c:dLbl>
            <c:dLbl>
              <c:idx val="3"/>
              <c:layout>
                <c:manualLayout>
                  <c:x val="7.4948203119780963E-3"/>
                  <c:y val="-2.5284374555159294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F2A-4785-8A23-4B6CF3818C63}"/>
                </c:ext>
              </c:extLst>
            </c:dLbl>
            <c:dLbl>
              <c:idx val="4"/>
              <c:layout>
                <c:manualLayout>
                  <c:x val="1.4989640623956184E-2"/>
                  <c:y val="2.5284374555159294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F2A-4785-8A23-4B6CF3818C63}"/>
                </c:ext>
              </c:extLst>
            </c:dLbl>
            <c:dLbl>
              <c:idx val="5"/>
              <c:layout>
                <c:manualLayout>
                  <c:x val="8.9937843743737225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38100" tIns="19050" rIns="38100" bIns="19050" anchor="ctr">
                  <a:normAutofit/>
                </a:bodyPr>
                <a:lstStyle/>
                <a:p>
                  <a:pPr>
                    <a:defRPr sz="1000" baseline="0"/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5-EF2A-4785-8A23-4B6CF3818C63}"/>
                </c:ext>
              </c:extLst>
            </c:dLbl>
            <c:dLbl>
              <c:idx val="6"/>
              <c:layout>
                <c:manualLayout>
                  <c:x val="2.6981353123121166E-2"/>
                  <c:y val="-5.056874911031831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800" baseline="0"/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F2A-4785-8A23-4B6CF3818C63}"/>
                </c:ext>
              </c:extLst>
            </c:dLbl>
            <c:dLbl>
              <c:idx val="7"/>
              <c:layout>
                <c:manualLayout>
                  <c:x val="-1.0492748436769329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800" baseline="0"/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F2A-4785-8A23-4B6CF3818C63}"/>
                </c:ext>
              </c:extLst>
            </c:dLbl>
            <c:dLbl>
              <c:idx val="8"/>
              <c:layout>
                <c:manualLayout>
                  <c:x val="1.0492748436769329E-2"/>
                  <c:y val="-2.528636545079357E-3"/>
                </c:manualLayout>
              </c:layout>
              <c:tx>
                <c:rich>
                  <a:bodyPr/>
                  <a:lstStyle/>
                  <a:p>
                    <a:r>
                      <a:rPr lang="en-US" sz="800" baseline="0" dirty="0"/>
                      <a:t>1%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F2A-4785-8A23-4B6CF3818C6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F2A-4785-8A23-4B6CF3818C63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F2A-4785-8A23-4B6CF3818C63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F2A-4785-8A23-4B6CF3818C63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F2A-4785-8A23-4B6CF3818C6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aseline="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Лист1!$A$2:$A$13</c:f>
              <c:strCache>
                <c:ptCount val="12"/>
                <c:pt idx="0">
                  <c:v>УНД - 591</c:v>
                </c:pt>
                <c:pt idx="1">
                  <c:v>ГИМС -287</c:v>
                </c:pt>
                <c:pt idx="2">
                  <c:v>УК -62</c:v>
                </c:pt>
                <c:pt idx="3">
                  <c:v>УГЗ - 44</c:v>
                </c:pt>
                <c:pt idx="4">
                  <c:v>УОП - 44</c:v>
                </c:pt>
                <c:pt idx="5">
                  <c:v>Юридический отдел - 21</c:v>
                </c:pt>
                <c:pt idx="6">
                  <c:v>жилищная комиссия - 16</c:v>
                </c:pt>
                <c:pt idx="7">
                  <c:v>ФЭУ - 14</c:v>
                </c:pt>
                <c:pt idx="8">
                  <c:v>ОКПН - 8</c:v>
                </c:pt>
                <c:pt idx="9">
                  <c:v>УМТО - 7</c:v>
                </c:pt>
                <c:pt idx="10">
                  <c:v>ЦУКС - 6 </c:v>
                </c:pt>
                <c:pt idx="11">
                  <c:v>ОРОГ - 5</c:v>
                </c:pt>
              </c:strCache>
            </c:strRef>
          </c:cat>
          <c:val>
            <c:numRef>
              <c:f>Лист1!$B$2:$B$13</c:f>
              <c:numCache>
                <c:formatCode>0%</c:formatCode>
                <c:ptCount val="12"/>
                <c:pt idx="0">
                  <c:v>0.51800000000000002</c:v>
                </c:pt>
                <c:pt idx="1">
                  <c:v>0.252</c:v>
                </c:pt>
                <c:pt idx="2">
                  <c:v>0.06</c:v>
                </c:pt>
                <c:pt idx="3">
                  <c:v>3.7999999999999999E-2</c:v>
                </c:pt>
                <c:pt idx="4">
                  <c:v>3.7999999999999999E-2</c:v>
                </c:pt>
                <c:pt idx="5">
                  <c:v>1.7999999999999999E-2</c:v>
                </c:pt>
                <c:pt idx="6">
                  <c:v>1.4E-2</c:v>
                </c:pt>
                <c:pt idx="7">
                  <c:v>1.2E-2</c:v>
                </c:pt>
                <c:pt idx="8">
                  <c:v>7.0000000000000001E-3</c:v>
                </c:pt>
                <c:pt idx="9">
                  <c:v>0.01</c:v>
                </c:pt>
                <c:pt idx="10">
                  <c:v>0.01</c:v>
                </c:pt>
                <c:pt idx="11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11-4FDC-8E70-63C8234296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overlay val="0"/>
    </c:legend>
    <c:plotVisOnly val="1"/>
    <c:dispBlanksAs val="zero"/>
    <c:showDLblsOverMax val="0"/>
  </c:chart>
  <c:spPr>
    <a:pattFill prst="pct5">
      <a:fgClr>
        <a:schemeClr val="accent1"/>
      </a:fgClr>
      <a:bgClr>
        <a:schemeClr val="bg1"/>
      </a:bgClr>
    </a:pattFill>
  </c:spPr>
  <c:txPr>
    <a:bodyPr/>
    <a:lstStyle/>
    <a:p>
      <a:pPr>
        <a:defRPr sz="1400"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2AF74E-F340-4202-AD74-7C05DF205EC1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6E26C2D-4EC0-4521-82E4-4F412AD0CA19}">
      <dgm:prSet phldrT="[Текст]" custT="1"/>
      <dgm:spPr/>
      <dgm:t>
        <a:bodyPr/>
        <a:lstStyle/>
        <a:p>
          <a:r>
            <a:rPr lang="ru-RU" sz="1500" dirty="0"/>
            <a:t>в срок до 5 дней заявителям было направлено </a:t>
          </a:r>
          <a:endParaRPr lang="ru-RU" sz="1500" dirty="0" smtClean="0"/>
        </a:p>
        <a:p>
          <a:r>
            <a:rPr lang="ru-RU" sz="3600" dirty="0" smtClean="0"/>
            <a:t>114</a:t>
          </a:r>
          <a:r>
            <a:rPr lang="ru-RU" sz="1500" dirty="0" smtClean="0"/>
            <a:t> ответов</a:t>
          </a:r>
          <a:endParaRPr lang="ru-RU" sz="1500" dirty="0"/>
        </a:p>
      </dgm:t>
    </dgm:pt>
    <dgm:pt modelId="{1C262D2C-2F52-4D60-8304-F08FD94DA5D9}" type="parTrans" cxnId="{9EFF5B53-B600-4EAB-A651-746CB61852B2}">
      <dgm:prSet/>
      <dgm:spPr/>
      <dgm:t>
        <a:bodyPr/>
        <a:lstStyle/>
        <a:p>
          <a:endParaRPr lang="ru-RU"/>
        </a:p>
      </dgm:t>
    </dgm:pt>
    <dgm:pt modelId="{74174E3A-264F-4AC0-9607-DB0CC5C7EFD5}" type="sibTrans" cxnId="{9EFF5B53-B600-4EAB-A651-746CB61852B2}">
      <dgm:prSet/>
      <dgm:spPr/>
      <dgm:t>
        <a:bodyPr/>
        <a:lstStyle/>
        <a:p>
          <a:endParaRPr lang="ru-RU"/>
        </a:p>
      </dgm:t>
    </dgm:pt>
    <dgm:pt modelId="{E130782F-E55E-4210-9A7C-E4E8103A523D}">
      <dgm:prSet phldrT="[Текст]" custT="1"/>
      <dgm:spPr/>
      <dgm:t>
        <a:bodyPr/>
        <a:lstStyle/>
        <a:p>
          <a:r>
            <a:rPr lang="ru-RU" sz="1800" dirty="0"/>
            <a:t>от 11 до 15 дней </a:t>
          </a:r>
          <a:r>
            <a:rPr lang="ru-RU" sz="1400" dirty="0"/>
            <a:t>– </a:t>
          </a:r>
          <a:r>
            <a:rPr lang="ru-RU" sz="3600" dirty="0"/>
            <a:t> </a:t>
          </a:r>
          <a:r>
            <a:rPr lang="ru-RU" sz="3600" dirty="0" smtClean="0"/>
            <a:t>163</a:t>
          </a:r>
          <a:r>
            <a:rPr lang="ru-RU" sz="3600" dirty="0" smtClean="0">
              <a:solidFill>
                <a:schemeClr val="tx1"/>
              </a:solidFill>
            </a:rPr>
            <a:t> </a:t>
          </a:r>
          <a:r>
            <a:rPr lang="ru-RU" sz="1800" dirty="0" smtClean="0"/>
            <a:t>ответа</a:t>
          </a:r>
          <a:endParaRPr lang="ru-RU" sz="1800" dirty="0"/>
        </a:p>
      </dgm:t>
    </dgm:pt>
    <dgm:pt modelId="{09B0ABE3-DBDD-409A-9AB1-AD4CDC07FAD6}" type="parTrans" cxnId="{916786B3-4867-4685-B97B-CEA13711F49C}">
      <dgm:prSet/>
      <dgm:spPr/>
      <dgm:t>
        <a:bodyPr/>
        <a:lstStyle/>
        <a:p>
          <a:endParaRPr lang="ru-RU"/>
        </a:p>
      </dgm:t>
    </dgm:pt>
    <dgm:pt modelId="{A526735F-30D1-4374-A5CE-989CD8D98F85}" type="sibTrans" cxnId="{916786B3-4867-4685-B97B-CEA13711F49C}">
      <dgm:prSet/>
      <dgm:spPr/>
      <dgm:t>
        <a:bodyPr/>
        <a:lstStyle/>
        <a:p>
          <a:endParaRPr lang="ru-RU"/>
        </a:p>
      </dgm:t>
    </dgm:pt>
    <dgm:pt modelId="{2A822AB7-DA79-4B5F-ABFF-ABA05BA7D897}">
      <dgm:prSet phldrT="[Текст]" custT="1"/>
      <dgm:spPr/>
      <dgm:t>
        <a:bodyPr/>
        <a:lstStyle/>
        <a:p>
          <a:r>
            <a:rPr lang="ru-RU" sz="1800" dirty="0"/>
            <a:t> от 16 до 20 дней</a:t>
          </a:r>
          <a:endParaRPr lang="en-US" sz="1800" dirty="0"/>
        </a:p>
        <a:p>
          <a:r>
            <a:rPr lang="ru-RU" sz="1800" dirty="0"/>
            <a:t> </a:t>
          </a:r>
          <a:r>
            <a:rPr lang="ru-RU" sz="1800" dirty="0" smtClean="0"/>
            <a:t>– </a:t>
          </a:r>
          <a:r>
            <a:rPr lang="ru-RU" sz="3600" dirty="0" smtClean="0"/>
            <a:t>187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smtClean="0"/>
            <a:t>ответов</a:t>
          </a:r>
          <a:endParaRPr lang="ru-RU" sz="1800" dirty="0"/>
        </a:p>
      </dgm:t>
    </dgm:pt>
    <dgm:pt modelId="{102A65DC-B07D-40AD-B051-04D32F0A5AC6}" type="parTrans" cxnId="{5D46F85E-1BC2-4F14-8DFC-504AEF897D39}">
      <dgm:prSet/>
      <dgm:spPr/>
      <dgm:t>
        <a:bodyPr/>
        <a:lstStyle/>
        <a:p>
          <a:endParaRPr lang="ru-RU"/>
        </a:p>
      </dgm:t>
    </dgm:pt>
    <dgm:pt modelId="{3B0771BE-78C2-4FC8-89DC-917FB904EAF5}" type="sibTrans" cxnId="{5D46F85E-1BC2-4F14-8DFC-504AEF897D39}">
      <dgm:prSet/>
      <dgm:spPr/>
      <dgm:t>
        <a:bodyPr/>
        <a:lstStyle/>
        <a:p>
          <a:endParaRPr lang="ru-RU"/>
        </a:p>
      </dgm:t>
    </dgm:pt>
    <dgm:pt modelId="{CA609DD7-3833-47CD-A18A-76617ABBE69D}">
      <dgm:prSet phldrT="[Текст]" custT="1"/>
      <dgm:spPr/>
      <dgm:t>
        <a:bodyPr/>
        <a:lstStyle/>
        <a:p>
          <a:r>
            <a:rPr lang="ru-RU" sz="1800" dirty="0">
              <a:solidFill>
                <a:schemeClr val="bg1"/>
              </a:solidFill>
            </a:rPr>
            <a:t>от 21 до 25 дней</a:t>
          </a:r>
          <a:endParaRPr lang="en-US" sz="1800" dirty="0">
            <a:solidFill>
              <a:schemeClr val="bg1"/>
            </a:solidFill>
          </a:endParaRPr>
        </a:p>
        <a:p>
          <a:r>
            <a:rPr lang="ru-RU" sz="1800" dirty="0">
              <a:solidFill>
                <a:schemeClr val="bg1"/>
              </a:solidFill>
            </a:rPr>
            <a:t> – </a:t>
          </a:r>
          <a:r>
            <a:rPr lang="ru-RU" sz="3600" dirty="0" smtClean="0">
              <a:solidFill>
                <a:schemeClr val="tx1"/>
              </a:solidFill>
            </a:rPr>
            <a:t>259</a:t>
          </a:r>
          <a:r>
            <a:rPr lang="ru-RU" sz="3200" dirty="0" smtClean="0">
              <a:solidFill>
                <a:schemeClr val="bg1"/>
              </a:solidFill>
            </a:rPr>
            <a:t> </a:t>
          </a:r>
          <a:r>
            <a:rPr lang="ru-RU" sz="1800" dirty="0" smtClean="0">
              <a:solidFill>
                <a:schemeClr val="bg1"/>
              </a:solidFill>
            </a:rPr>
            <a:t>ответов</a:t>
          </a:r>
          <a:endParaRPr lang="ru-RU" sz="1800" dirty="0">
            <a:solidFill>
              <a:schemeClr val="bg1"/>
            </a:solidFill>
          </a:endParaRPr>
        </a:p>
      </dgm:t>
    </dgm:pt>
    <dgm:pt modelId="{015B8DB1-6812-43C0-A735-F031ADE535E5}" type="parTrans" cxnId="{AF70C435-114B-4FDA-8204-76BF938548FC}">
      <dgm:prSet/>
      <dgm:spPr/>
      <dgm:t>
        <a:bodyPr/>
        <a:lstStyle/>
        <a:p>
          <a:endParaRPr lang="ru-RU"/>
        </a:p>
      </dgm:t>
    </dgm:pt>
    <dgm:pt modelId="{C17A051F-EE77-452D-8E1D-1642FABE6A08}" type="sibTrans" cxnId="{AF70C435-114B-4FDA-8204-76BF938548FC}">
      <dgm:prSet/>
      <dgm:spPr/>
      <dgm:t>
        <a:bodyPr/>
        <a:lstStyle/>
        <a:p>
          <a:endParaRPr lang="ru-RU"/>
        </a:p>
      </dgm:t>
    </dgm:pt>
    <dgm:pt modelId="{AA3E93BA-0125-4096-BD40-66785705505B}">
      <dgm:prSet phldrT="[Текст]" custT="1"/>
      <dgm:spPr/>
      <dgm:t>
        <a:bodyPr/>
        <a:lstStyle/>
        <a:p>
          <a:r>
            <a:rPr lang="ru-RU" sz="1800" dirty="0"/>
            <a:t> от 26 до 30 дней </a:t>
          </a:r>
          <a:endParaRPr lang="en-US" sz="1800" dirty="0"/>
        </a:p>
        <a:p>
          <a:r>
            <a:rPr lang="ru-RU" sz="1800" dirty="0"/>
            <a:t>– </a:t>
          </a:r>
          <a:r>
            <a:rPr lang="ru-RU" sz="3600" dirty="0" smtClean="0"/>
            <a:t>194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smtClean="0"/>
            <a:t>ответа</a:t>
          </a:r>
          <a:endParaRPr lang="ru-RU" sz="1800" dirty="0"/>
        </a:p>
      </dgm:t>
    </dgm:pt>
    <dgm:pt modelId="{77B8CF25-49C7-47B5-A421-002200701855}" type="parTrans" cxnId="{791CBD8A-F064-4A7C-B142-8EB9D42E1D02}">
      <dgm:prSet/>
      <dgm:spPr/>
      <dgm:t>
        <a:bodyPr/>
        <a:lstStyle/>
        <a:p>
          <a:endParaRPr lang="ru-RU"/>
        </a:p>
      </dgm:t>
    </dgm:pt>
    <dgm:pt modelId="{B8023329-B105-41B4-80E6-75E75037D9EE}" type="sibTrans" cxnId="{791CBD8A-F064-4A7C-B142-8EB9D42E1D02}">
      <dgm:prSet/>
      <dgm:spPr/>
      <dgm:t>
        <a:bodyPr/>
        <a:lstStyle/>
        <a:p>
          <a:endParaRPr lang="ru-RU"/>
        </a:p>
      </dgm:t>
    </dgm:pt>
    <dgm:pt modelId="{BB65C61C-5C29-41F1-8705-781D45714347}">
      <dgm:prSet custT="1"/>
      <dgm:spPr/>
      <dgm:t>
        <a:bodyPr/>
        <a:lstStyle/>
        <a:p>
          <a:r>
            <a:rPr lang="ru-RU" sz="1800" dirty="0"/>
            <a:t>от 5 до 10 дней</a:t>
          </a:r>
          <a:endParaRPr lang="en-US" sz="1800" dirty="0"/>
        </a:p>
        <a:p>
          <a:r>
            <a:rPr lang="ru-RU" sz="1800" dirty="0"/>
            <a:t> </a:t>
          </a:r>
          <a:r>
            <a:rPr lang="ru-RU" sz="1800" dirty="0" smtClean="0"/>
            <a:t>– </a:t>
          </a:r>
          <a:r>
            <a:rPr lang="ru-RU" sz="3600" dirty="0" smtClean="0">
              <a:solidFill>
                <a:srgbClr val="FF0000"/>
              </a:solidFill>
            </a:rPr>
            <a:t>213</a:t>
          </a:r>
          <a:r>
            <a:rPr lang="ru-RU" sz="1800" dirty="0" smtClean="0"/>
            <a:t> ответов</a:t>
          </a:r>
          <a:endParaRPr lang="ru-RU" sz="1800" dirty="0"/>
        </a:p>
      </dgm:t>
    </dgm:pt>
    <dgm:pt modelId="{D564212D-2F4E-4A1F-BB1D-4041BD39B3B9}" type="parTrans" cxnId="{661B52DC-C4DF-41EA-A474-E48F2DA055B3}">
      <dgm:prSet/>
      <dgm:spPr/>
      <dgm:t>
        <a:bodyPr/>
        <a:lstStyle/>
        <a:p>
          <a:endParaRPr lang="ru-RU"/>
        </a:p>
      </dgm:t>
    </dgm:pt>
    <dgm:pt modelId="{BE73FBF3-41EB-477D-BD92-6F016302AB91}" type="sibTrans" cxnId="{661B52DC-C4DF-41EA-A474-E48F2DA055B3}">
      <dgm:prSet/>
      <dgm:spPr/>
      <dgm:t>
        <a:bodyPr/>
        <a:lstStyle/>
        <a:p>
          <a:endParaRPr lang="ru-RU"/>
        </a:p>
      </dgm:t>
    </dgm:pt>
    <dgm:pt modelId="{6CFCFF85-D78D-4529-BC1C-CD89EEF20896}">
      <dgm:prSet custT="1"/>
      <dgm:spPr/>
      <dgm:t>
        <a:bodyPr/>
        <a:lstStyle/>
        <a:p>
          <a:r>
            <a:rPr lang="ru-RU" sz="1800" dirty="0" smtClean="0"/>
            <a:t>ответ </a:t>
          </a:r>
          <a:r>
            <a:rPr lang="ru-RU" sz="1800" dirty="0"/>
            <a:t>не </a:t>
          </a:r>
          <a:r>
            <a:rPr lang="ru-RU" sz="1800" dirty="0" smtClean="0"/>
            <a:t>направлялся </a:t>
          </a:r>
          <a:r>
            <a:rPr lang="ru-RU" sz="1800" dirty="0"/>
            <a:t>(</a:t>
          </a:r>
          <a:r>
            <a:rPr lang="ru-RU" sz="1400" dirty="0"/>
            <a:t>анонимные </a:t>
          </a:r>
          <a:r>
            <a:rPr lang="ru-RU" sz="1400" dirty="0" smtClean="0"/>
            <a:t>обращения</a:t>
          </a:r>
          <a:r>
            <a:rPr lang="ru-RU" sz="1800" dirty="0" smtClean="0"/>
            <a:t>) – </a:t>
          </a:r>
          <a:r>
            <a:rPr lang="ru-RU" sz="3600" dirty="0" smtClean="0"/>
            <a:t>10</a:t>
          </a:r>
          <a:endParaRPr lang="ru-RU" sz="3600" dirty="0">
            <a:solidFill>
              <a:schemeClr val="accent3"/>
            </a:solidFill>
          </a:endParaRPr>
        </a:p>
      </dgm:t>
    </dgm:pt>
    <dgm:pt modelId="{B0738BCE-FC5E-4306-8BEE-1629D6AFFFCD}" type="parTrans" cxnId="{9D763335-56A9-4426-8FEF-A7C107EDAF5A}">
      <dgm:prSet/>
      <dgm:spPr/>
      <dgm:t>
        <a:bodyPr/>
        <a:lstStyle/>
        <a:p>
          <a:endParaRPr lang="ru-RU"/>
        </a:p>
      </dgm:t>
    </dgm:pt>
    <dgm:pt modelId="{A9162F0D-93E0-4C66-B152-A0B6852D7400}" type="sibTrans" cxnId="{9D763335-56A9-4426-8FEF-A7C107EDAF5A}">
      <dgm:prSet/>
      <dgm:spPr/>
      <dgm:t>
        <a:bodyPr/>
        <a:lstStyle/>
        <a:p>
          <a:endParaRPr lang="ru-RU"/>
        </a:p>
      </dgm:t>
    </dgm:pt>
    <dgm:pt modelId="{F54212BC-FE99-4AF7-AAE3-8BC23CD771FE}" type="pres">
      <dgm:prSet presAssocID="{CA2AF74E-F340-4202-AD74-7C05DF205EC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6D1D64C-112E-42EB-8B74-5705BA46F64A}" type="pres">
      <dgm:prSet presAssocID="{B6E26C2D-4EC0-4521-82E4-4F412AD0CA19}" presName="node" presStyleLbl="node1" presStyleIdx="0" presStyleCnt="7" custScaleY="114449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0F8F0F85-DCE7-49F3-B1A2-45B693E5F89A}" type="pres">
      <dgm:prSet presAssocID="{74174E3A-264F-4AC0-9607-DB0CC5C7EFD5}" presName="sibTrans" presStyleCnt="0"/>
      <dgm:spPr/>
    </dgm:pt>
    <dgm:pt modelId="{A45DF824-B2A6-4C9B-97D1-D057DABE717C}" type="pres">
      <dgm:prSet presAssocID="{BB65C61C-5C29-41F1-8705-781D45714347}" presName="node" presStyleLbl="node1" presStyleIdx="1" presStyleCnt="7" custScaleY="113330" custLinFactNeighborX="1998" custLinFactNeighborY="1891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F2221009-295F-416D-9979-4A60BC1AE252}" type="pres">
      <dgm:prSet presAssocID="{BE73FBF3-41EB-477D-BD92-6F016302AB91}" presName="sibTrans" presStyleCnt="0"/>
      <dgm:spPr/>
    </dgm:pt>
    <dgm:pt modelId="{C2100472-B3CA-4528-A701-5D2CC17D319D}" type="pres">
      <dgm:prSet presAssocID="{E130782F-E55E-4210-9A7C-E4E8103A523D}" presName="node" presStyleLbl="node1" presStyleIdx="2" presStyleCnt="7" custScaleY="114449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C93E84E6-FF5E-4591-A948-FEDBCFBE1B09}" type="pres">
      <dgm:prSet presAssocID="{A526735F-30D1-4374-A5CE-989CD8D98F85}" presName="sibTrans" presStyleCnt="0"/>
      <dgm:spPr/>
    </dgm:pt>
    <dgm:pt modelId="{AC77569C-D7AD-42CD-830E-9DC58ECA51C0}" type="pres">
      <dgm:prSet presAssocID="{2A822AB7-DA79-4B5F-ABFF-ABA05BA7D897}" presName="node" presStyleLbl="node1" presStyleIdx="3" presStyleCnt="7" custScaleX="99766" custScaleY="9506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7DC84936-0756-43AB-BE0F-2CE98D66C829}" type="pres">
      <dgm:prSet presAssocID="{3B0771BE-78C2-4FC8-89DC-917FB904EAF5}" presName="sibTrans" presStyleCnt="0"/>
      <dgm:spPr/>
    </dgm:pt>
    <dgm:pt modelId="{71E6E5D6-40EA-450E-B779-4C28388D1C9A}" type="pres">
      <dgm:prSet presAssocID="{CA609DD7-3833-47CD-A18A-76617ABBE69D}" presName="node" presStyleLbl="node1" presStyleIdx="4" presStyleCnt="7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E5FF722D-83C9-4DDE-A607-D972CA38D9DE}" type="pres">
      <dgm:prSet presAssocID="{C17A051F-EE77-452D-8E1D-1642FABE6A08}" presName="sibTrans" presStyleCnt="0"/>
      <dgm:spPr/>
    </dgm:pt>
    <dgm:pt modelId="{55D19BFD-7DC8-474D-B28E-AE4C8E31D45F}" type="pres">
      <dgm:prSet presAssocID="{AA3E93BA-0125-4096-BD40-66785705505B}" presName="node" presStyleLbl="node1" presStyleIdx="5" presStyleCnt="7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05ED8787-DC5D-48EB-8485-474AB3517CBE}" type="pres">
      <dgm:prSet presAssocID="{B8023329-B105-41B4-80E6-75E75037D9EE}" presName="sibTrans" presStyleCnt="0"/>
      <dgm:spPr/>
    </dgm:pt>
    <dgm:pt modelId="{00DB92FB-54CC-41F5-B764-D1C588CB6D32}" type="pres">
      <dgm:prSet presAssocID="{6CFCFF85-D78D-4529-BC1C-CD89EEF20896}" presName="node" presStyleLbl="node1" presStyleIdx="6" presStyleCnt="7" custAng="0" custScaleX="134135" custScaleY="51115" custLinFactNeighborX="1556" custLinFactNeighborY="-10360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</dgm:ptLst>
  <dgm:cxnLst>
    <dgm:cxn modelId="{9EFF5B53-B600-4EAB-A651-746CB61852B2}" srcId="{CA2AF74E-F340-4202-AD74-7C05DF205EC1}" destId="{B6E26C2D-4EC0-4521-82E4-4F412AD0CA19}" srcOrd="0" destOrd="0" parTransId="{1C262D2C-2F52-4D60-8304-F08FD94DA5D9}" sibTransId="{74174E3A-264F-4AC0-9607-DB0CC5C7EFD5}"/>
    <dgm:cxn modelId="{01F9FBD5-48C9-4E05-A72C-455CDF621DDA}" type="presOf" srcId="{AA3E93BA-0125-4096-BD40-66785705505B}" destId="{55D19BFD-7DC8-474D-B28E-AE4C8E31D45F}" srcOrd="0" destOrd="0" presId="urn:microsoft.com/office/officeart/2005/8/layout/default#1"/>
    <dgm:cxn modelId="{07414BB2-7DDA-4EBB-B30D-B04061578DE5}" type="presOf" srcId="{6CFCFF85-D78D-4529-BC1C-CD89EEF20896}" destId="{00DB92FB-54CC-41F5-B764-D1C588CB6D32}" srcOrd="0" destOrd="0" presId="urn:microsoft.com/office/officeart/2005/8/layout/default#1"/>
    <dgm:cxn modelId="{60E7AB4B-31CD-4467-9451-8B107F80784E}" type="presOf" srcId="{BB65C61C-5C29-41F1-8705-781D45714347}" destId="{A45DF824-B2A6-4C9B-97D1-D057DABE717C}" srcOrd="0" destOrd="0" presId="urn:microsoft.com/office/officeart/2005/8/layout/default#1"/>
    <dgm:cxn modelId="{BCD712E4-A87F-4445-A3A8-80B6BF710E62}" type="presOf" srcId="{B6E26C2D-4EC0-4521-82E4-4F412AD0CA19}" destId="{06D1D64C-112E-42EB-8B74-5705BA46F64A}" srcOrd="0" destOrd="0" presId="urn:microsoft.com/office/officeart/2005/8/layout/default#1"/>
    <dgm:cxn modelId="{791CBD8A-F064-4A7C-B142-8EB9D42E1D02}" srcId="{CA2AF74E-F340-4202-AD74-7C05DF205EC1}" destId="{AA3E93BA-0125-4096-BD40-66785705505B}" srcOrd="5" destOrd="0" parTransId="{77B8CF25-49C7-47B5-A421-002200701855}" sibTransId="{B8023329-B105-41B4-80E6-75E75037D9EE}"/>
    <dgm:cxn modelId="{916786B3-4867-4685-B97B-CEA13711F49C}" srcId="{CA2AF74E-F340-4202-AD74-7C05DF205EC1}" destId="{E130782F-E55E-4210-9A7C-E4E8103A523D}" srcOrd="2" destOrd="0" parTransId="{09B0ABE3-DBDD-409A-9AB1-AD4CDC07FAD6}" sibTransId="{A526735F-30D1-4374-A5CE-989CD8D98F85}"/>
    <dgm:cxn modelId="{9D763335-56A9-4426-8FEF-A7C107EDAF5A}" srcId="{CA2AF74E-F340-4202-AD74-7C05DF205EC1}" destId="{6CFCFF85-D78D-4529-BC1C-CD89EEF20896}" srcOrd="6" destOrd="0" parTransId="{B0738BCE-FC5E-4306-8BEE-1629D6AFFFCD}" sibTransId="{A9162F0D-93E0-4C66-B152-A0B6852D7400}"/>
    <dgm:cxn modelId="{4804E668-5ED2-4E65-8C51-99C5CAB17F52}" type="presOf" srcId="{2A822AB7-DA79-4B5F-ABFF-ABA05BA7D897}" destId="{AC77569C-D7AD-42CD-830E-9DC58ECA51C0}" srcOrd="0" destOrd="0" presId="urn:microsoft.com/office/officeart/2005/8/layout/default#1"/>
    <dgm:cxn modelId="{FF17DCE4-D920-4AF9-9683-704E2E118268}" type="presOf" srcId="{CA609DD7-3833-47CD-A18A-76617ABBE69D}" destId="{71E6E5D6-40EA-450E-B779-4C28388D1C9A}" srcOrd="0" destOrd="0" presId="urn:microsoft.com/office/officeart/2005/8/layout/default#1"/>
    <dgm:cxn modelId="{02D8AEB2-B821-45BE-A101-0D3F4D3C1C34}" type="presOf" srcId="{E130782F-E55E-4210-9A7C-E4E8103A523D}" destId="{C2100472-B3CA-4528-A701-5D2CC17D319D}" srcOrd="0" destOrd="0" presId="urn:microsoft.com/office/officeart/2005/8/layout/default#1"/>
    <dgm:cxn modelId="{661B52DC-C4DF-41EA-A474-E48F2DA055B3}" srcId="{CA2AF74E-F340-4202-AD74-7C05DF205EC1}" destId="{BB65C61C-5C29-41F1-8705-781D45714347}" srcOrd="1" destOrd="0" parTransId="{D564212D-2F4E-4A1F-BB1D-4041BD39B3B9}" sibTransId="{BE73FBF3-41EB-477D-BD92-6F016302AB91}"/>
    <dgm:cxn modelId="{6918E9AC-993D-4F42-8D3C-75B0227D861C}" type="presOf" srcId="{CA2AF74E-F340-4202-AD74-7C05DF205EC1}" destId="{F54212BC-FE99-4AF7-AAE3-8BC23CD771FE}" srcOrd="0" destOrd="0" presId="urn:microsoft.com/office/officeart/2005/8/layout/default#1"/>
    <dgm:cxn modelId="{5D46F85E-1BC2-4F14-8DFC-504AEF897D39}" srcId="{CA2AF74E-F340-4202-AD74-7C05DF205EC1}" destId="{2A822AB7-DA79-4B5F-ABFF-ABA05BA7D897}" srcOrd="3" destOrd="0" parTransId="{102A65DC-B07D-40AD-B051-04D32F0A5AC6}" sibTransId="{3B0771BE-78C2-4FC8-89DC-917FB904EAF5}"/>
    <dgm:cxn modelId="{AF70C435-114B-4FDA-8204-76BF938548FC}" srcId="{CA2AF74E-F340-4202-AD74-7C05DF205EC1}" destId="{CA609DD7-3833-47CD-A18A-76617ABBE69D}" srcOrd="4" destOrd="0" parTransId="{015B8DB1-6812-43C0-A735-F031ADE535E5}" sibTransId="{C17A051F-EE77-452D-8E1D-1642FABE6A08}"/>
    <dgm:cxn modelId="{91BF2970-9C99-43CA-B603-3EF268BB7887}" type="presParOf" srcId="{F54212BC-FE99-4AF7-AAE3-8BC23CD771FE}" destId="{06D1D64C-112E-42EB-8B74-5705BA46F64A}" srcOrd="0" destOrd="0" presId="urn:microsoft.com/office/officeart/2005/8/layout/default#1"/>
    <dgm:cxn modelId="{F91327F7-8B8D-4573-A9C7-510D34C39790}" type="presParOf" srcId="{F54212BC-FE99-4AF7-AAE3-8BC23CD771FE}" destId="{0F8F0F85-DCE7-49F3-B1A2-45B693E5F89A}" srcOrd="1" destOrd="0" presId="urn:microsoft.com/office/officeart/2005/8/layout/default#1"/>
    <dgm:cxn modelId="{0BDA85D5-24DD-4D35-BF99-E51FA2CAD410}" type="presParOf" srcId="{F54212BC-FE99-4AF7-AAE3-8BC23CD771FE}" destId="{A45DF824-B2A6-4C9B-97D1-D057DABE717C}" srcOrd="2" destOrd="0" presId="urn:microsoft.com/office/officeart/2005/8/layout/default#1"/>
    <dgm:cxn modelId="{5B5EF5EB-9D41-4DE9-9C7F-D4BC41CD670D}" type="presParOf" srcId="{F54212BC-FE99-4AF7-AAE3-8BC23CD771FE}" destId="{F2221009-295F-416D-9979-4A60BC1AE252}" srcOrd="3" destOrd="0" presId="urn:microsoft.com/office/officeart/2005/8/layout/default#1"/>
    <dgm:cxn modelId="{9FA8246C-B6D3-4674-8233-6E2683EA0920}" type="presParOf" srcId="{F54212BC-FE99-4AF7-AAE3-8BC23CD771FE}" destId="{C2100472-B3CA-4528-A701-5D2CC17D319D}" srcOrd="4" destOrd="0" presId="urn:microsoft.com/office/officeart/2005/8/layout/default#1"/>
    <dgm:cxn modelId="{EA6106FE-EAEC-47D2-8D9E-D7886BAFCB9C}" type="presParOf" srcId="{F54212BC-FE99-4AF7-AAE3-8BC23CD771FE}" destId="{C93E84E6-FF5E-4591-A948-FEDBCFBE1B09}" srcOrd="5" destOrd="0" presId="urn:microsoft.com/office/officeart/2005/8/layout/default#1"/>
    <dgm:cxn modelId="{1A5A6F88-8667-4322-93C4-14A34F4A4926}" type="presParOf" srcId="{F54212BC-FE99-4AF7-AAE3-8BC23CD771FE}" destId="{AC77569C-D7AD-42CD-830E-9DC58ECA51C0}" srcOrd="6" destOrd="0" presId="urn:microsoft.com/office/officeart/2005/8/layout/default#1"/>
    <dgm:cxn modelId="{5458A96F-8897-45D1-AECB-D70537F6D31B}" type="presParOf" srcId="{F54212BC-FE99-4AF7-AAE3-8BC23CD771FE}" destId="{7DC84936-0756-43AB-BE0F-2CE98D66C829}" srcOrd="7" destOrd="0" presId="urn:microsoft.com/office/officeart/2005/8/layout/default#1"/>
    <dgm:cxn modelId="{5D37D3D6-8174-4578-84BD-C5CE4B7E2F51}" type="presParOf" srcId="{F54212BC-FE99-4AF7-AAE3-8BC23CD771FE}" destId="{71E6E5D6-40EA-450E-B779-4C28388D1C9A}" srcOrd="8" destOrd="0" presId="urn:microsoft.com/office/officeart/2005/8/layout/default#1"/>
    <dgm:cxn modelId="{D7146773-54E6-429A-A40A-8B5ECA2D50A2}" type="presParOf" srcId="{F54212BC-FE99-4AF7-AAE3-8BC23CD771FE}" destId="{E5FF722D-83C9-4DDE-A607-D972CA38D9DE}" srcOrd="9" destOrd="0" presId="urn:microsoft.com/office/officeart/2005/8/layout/default#1"/>
    <dgm:cxn modelId="{0CA2A28E-238D-4299-9D81-CAB1832D4C38}" type="presParOf" srcId="{F54212BC-FE99-4AF7-AAE3-8BC23CD771FE}" destId="{55D19BFD-7DC8-474D-B28E-AE4C8E31D45F}" srcOrd="10" destOrd="0" presId="urn:microsoft.com/office/officeart/2005/8/layout/default#1"/>
    <dgm:cxn modelId="{58CE1B3F-969F-49F0-A273-92040EFB51D4}" type="presParOf" srcId="{F54212BC-FE99-4AF7-AAE3-8BC23CD771FE}" destId="{05ED8787-DC5D-48EB-8485-474AB3517CBE}" srcOrd="11" destOrd="0" presId="urn:microsoft.com/office/officeart/2005/8/layout/default#1"/>
    <dgm:cxn modelId="{4BF13067-18E9-4FA0-9536-ED4FDE0655E0}" type="presParOf" srcId="{F54212BC-FE99-4AF7-AAE3-8BC23CD771FE}" destId="{00DB92FB-54CC-41F5-B764-D1C588CB6D32}" srcOrd="12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D1D64C-112E-42EB-8B74-5705BA46F64A}">
      <dsp:nvSpPr>
        <dsp:cNvPr id="0" name=""/>
        <dsp:cNvSpPr/>
      </dsp:nvSpPr>
      <dsp:spPr>
        <a:xfrm>
          <a:off x="0" y="178208"/>
          <a:ext cx="2571749" cy="17660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/>
            <a:t>в срок до 5 дней заявителям было направлено </a:t>
          </a:r>
          <a:endParaRPr lang="ru-RU" sz="1500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114</a:t>
          </a:r>
          <a:r>
            <a:rPr lang="ru-RU" sz="1500" kern="1200" dirty="0" smtClean="0"/>
            <a:t> ответов</a:t>
          </a:r>
          <a:endParaRPr lang="ru-RU" sz="1500" kern="1200" dirty="0"/>
        </a:p>
      </dsp:txBody>
      <dsp:txXfrm>
        <a:off x="86209" y="264417"/>
        <a:ext cx="2399331" cy="1593587"/>
      </dsp:txXfrm>
    </dsp:sp>
    <dsp:sp modelId="{A45DF824-B2A6-4C9B-97D1-D057DABE717C}">
      <dsp:nvSpPr>
        <dsp:cNvPr id="0" name=""/>
        <dsp:cNvSpPr/>
      </dsp:nvSpPr>
      <dsp:spPr>
        <a:xfrm>
          <a:off x="2880308" y="216020"/>
          <a:ext cx="2571749" cy="17487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от 5 до 10 дней</a:t>
          </a:r>
          <a:endParaRPr lang="en-US" sz="1800" kern="1200" dirty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 </a:t>
          </a:r>
          <a:r>
            <a:rPr lang="ru-RU" sz="1800" kern="1200" dirty="0" smtClean="0"/>
            <a:t>– </a:t>
          </a:r>
          <a:r>
            <a:rPr lang="ru-RU" sz="3600" kern="1200" dirty="0" smtClean="0">
              <a:solidFill>
                <a:srgbClr val="FF0000"/>
              </a:solidFill>
            </a:rPr>
            <a:t>213</a:t>
          </a:r>
          <a:r>
            <a:rPr lang="ru-RU" sz="1800" kern="1200" dirty="0" smtClean="0"/>
            <a:t> ответов</a:t>
          </a:r>
          <a:endParaRPr lang="ru-RU" sz="1800" kern="1200" dirty="0"/>
        </a:p>
      </dsp:txBody>
      <dsp:txXfrm>
        <a:off x="2965674" y="301386"/>
        <a:ext cx="2401017" cy="1578006"/>
      </dsp:txXfrm>
    </dsp:sp>
    <dsp:sp modelId="{C2100472-B3CA-4528-A701-5D2CC17D319D}">
      <dsp:nvSpPr>
        <dsp:cNvPr id="0" name=""/>
        <dsp:cNvSpPr/>
      </dsp:nvSpPr>
      <dsp:spPr>
        <a:xfrm>
          <a:off x="5657849" y="178208"/>
          <a:ext cx="2571749" cy="17660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от 11 до 15 дней </a:t>
          </a:r>
          <a:r>
            <a:rPr lang="ru-RU" sz="1400" kern="1200" dirty="0"/>
            <a:t>– </a:t>
          </a:r>
          <a:r>
            <a:rPr lang="ru-RU" sz="3600" kern="1200" dirty="0"/>
            <a:t> </a:t>
          </a:r>
          <a:r>
            <a:rPr lang="ru-RU" sz="3600" kern="1200" dirty="0" smtClean="0"/>
            <a:t>163</a:t>
          </a:r>
          <a:r>
            <a:rPr lang="ru-RU" sz="36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smtClean="0"/>
            <a:t>ответа</a:t>
          </a:r>
          <a:endParaRPr lang="ru-RU" sz="1800" kern="1200" dirty="0"/>
        </a:p>
      </dsp:txBody>
      <dsp:txXfrm>
        <a:off x="5744058" y="264417"/>
        <a:ext cx="2399331" cy="1593587"/>
      </dsp:txXfrm>
    </dsp:sp>
    <dsp:sp modelId="{AC77569C-D7AD-42CD-830E-9DC58ECA51C0}">
      <dsp:nvSpPr>
        <dsp:cNvPr id="0" name=""/>
        <dsp:cNvSpPr/>
      </dsp:nvSpPr>
      <dsp:spPr>
        <a:xfrm>
          <a:off x="3008" y="2239471"/>
          <a:ext cx="2565732" cy="14668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 от 16 до 20 дней</a:t>
          </a:r>
          <a:endParaRPr lang="en-US" sz="1800" kern="1200" dirty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 </a:t>
          </a:r>
          <a:r>
            <a:rPr lang="ru-RU" sz="1800" kern="1200" dirty="0" smtClean="0"/>
            <a:t>– </a:t>
          </a:r>
          <a:r>
            <a:rPr lang="ru-RU" sz="3600" kern="1200" dirty="0" smtClean="0"/>
            <a:t>187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smtClean="0"/>
            <a:t>ответов</a:t>
          </a:r>
          <a:endParaRPr lang="ru-RU" sz="1800" kern="1200" dirty="0"/>
        </a:p>
      </dsp:txBody>
      <dsp:txXfrm>
        <a:off x="74615" y="2311078"/>
        <a:ext cx="2422518" cy="1323671"/>
      </dsp:txXfrm>
    </dsp:sp>
    <dsp:sp modelId="{71E6E5D6-40EA-450E-B779-4C28388D1C9A}">
      <dsp:nvSpPr>
        <dsp:cNvPr id="0" name=""/>
        <dsp:cNvSpPr/>
      </dsp:nvSpPr>
      <dsp:spPr>
        <a:xfrm>
          <a:off x="2825916" y="2201388"/>
          <a:ext cx="2571749" cy="15430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solidFill>
                <a:schemeClr val="bg1"/>
              </a:solidFill>
            </a:rPr>
            <a:t>от 21 до 25 дней</a:t>
          </a:r>
          <a:endParaRPr lang="en-US" sz="1800" kern="1200" dirty="0">
            <a:solidFill>
              <a:schemeClr val="bg1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solidFill>
                <a:schemeClr val="bg1"/>
              </a:solidFill>
            </a:rPr>
            <a:t> – </a:t>
          </a:r>
          <a:r>
            <a:rPr lang="ru-RU" sz="3600" kern="1200" dirty="0" smtClean="0">
              <a:solidFill>
                <a:schemeClr val="tx1"/>
              </a:solidFill>
            </a:rPr>
            <a:t>259</a:t>
          </a:r>
          <a:r>
            <a:rPr lang="ru-RU" sz="3200" kern="1200" dirty="0" smtClean="0">
              <a:solidFill>
                <a:schemeClr val="bg1"/>
              </a:solidFill>
            </a:rPr>
            <a:t> </a:t>
          </a:r>
          <a:r>
            <a:rPr lang="ru-RU" sz="1800" kern="1200" dirty="0" smtClean="0">
              <a:solidFill>
                <a:schemeClr val="bg1"/>
              </a:solidFill>
            </a:rPr>
            <a:t>ответов</a:t>
          </a:r>
          <a:endParaRPr lang="ru-RU" sz="1800" kern="1200" dirty="0">
            <a:solidFill>
              <a:schemeClr val="bg1"/>
            </a:solidFill>
          </a:endParaRPr>
        </a:p>
      </dsp:txBody>
      <dsp:txXfrm>
        <a:off x="2901241" y="2276713"/>
        <a:ext cx="2421099" cy="1392400"/>
      </dsp:txXfrm>
    </dsp:sp>
    <dsp:sp modelId="{55D19BFD-7DC8-474D-B28E-AE4C8E31D45F}">
      <dsp:nvSpPr>
        <dsp:cNvPr id="0" name=""/>
        <dsp:cNvSpPr/>
      </dsp:nvSpPr>
      <dsp:spPr>
        <a:xfrm>
          <a:off x="5654841" y="2201388"/>
          <a:ext cx="2571749" cy="15430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 от 26 до 30 дней </a:t>
          </a:r>
          <a:endParaRPr lang="en-US" sz="1800" kern="1200" dirty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– </a:t>
          </a:r>
          <a:r>
            <a:rPr lang="ru-RU" sz="3600" kern="1200" dirty="0" smtClean="0"/>
            <a:t>194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smtClean="0"/>
            <a:t>ответа</a:t>
          </a:r>
          <a:endParaRPr lang="ru-RU" sz="1800" kern="1200" dirty="0"/>
        </a:p>
      </dsp:txBody>
      <dsp:txXfrm>
        <a:off x="5730166" y="2276713"/>
        <a:ext cx="2421099" cy="1392400"/>
      </dsp:txXfrm>
    </dsp:sp>
    <dsp:sp modelId="{00DB92FB-54CC-41F5-B764-D1C588CB6D32}">
      <dsp:nvSpPr>
        <dsp:cNvPr id="0" name=""/>
        <dsp:cNvSpPr/>
      </dsp:nvSpPr>
      <dsp:spPr>
        <a:xfrm>
          <a:off x="2430007" y="3841753"/>
          <a:ext cx="3449616" cy="788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ответ </a:t>
          </a:r>
          <a:r>
            <a:rPr lang="ru-RU" sz="1800" kern="1200" dirty="0"/>
            <a:t>не </a:t>
          </a:r>
          <a:r>
            <a:rPr lang="ru-RU" sz="1800" kern="1200" dirty="0" smtClean="0"/>
            <a:t>направлялся </a:t>
          </a:r>
          <a:r>
            <a:rPr lang="ru-RU" sz="1800" kern="1200" dirty="0"/>
            <a:t>(</a:t>
          </a:r>
          <a:r>
            <a:rPr lang="ru-RU" sz="1400" kern="1200" dirty="0"/>
            <a:t>анонимные </a:t>
          </a:r>
          <a:r>
            <a:rPr lang="ru-RU" sz="1400" kern="1200" dirty="0" smtClean="0"/>
            <a:t>обращения</a:t>
          </a:r>
          <a:r>
            <a:rPr lang="ru-RU" sz="1800" kern="1200" dirty="0" smtClean="0"/>
            <a:t>) – </a:t>
          </a:r>
          <a:r>
            <a:rPr lang="ru-RU" sz="3600" kern="1200" dirty="0" smtClean="0"/>
            <a:t>10</a:t>
          </a:r>
          <a:endParaRPr lang="ru-RU" sz="3600" kern="1200" dirty="0">
            <a:solidFill>
              <a:schemeClr val="accent3"/>
            </a:solidFill>
          </a:endParaRPr>
        </a:p>
      </dsp:txBody>
      <dsp:txXfrm>
        <a:off x="2468510" y="3880256"/>
        <a:ext cx="3372610" cy="7117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0.35818</cdr:x>
      <cdr:y>0.22938</cdr:y>
    </cdr:from>
    <cdr:to>
      <cdr:x>0.4661</cdr:x>
      <cdr:y>0.41142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34680" y="115212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0.30719</cdr:x>
      <cdr:y>0.18637</cdr:y>
    </cdr:from>
    <cdr:to>
      <cdr:x>0.34118</cdr:x>
      <cdr:y>0.22938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602632" y="936104"/>
          <a:ext cx="288032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800" dirty="0" smtClean="0"/>
            <a:t>1%</a:t>
          </a:r>
          <a:endParaRPr lang="ru-RU" sz="800" dirty="0"/>
        </a:p>
      </cdr:txBody>
    </cdr:sp>
  </cdr:relSizeAnchor>
  <cdr:relSizeAnchor xmlns:cdr="http://schemas.openxmlformats.org/drawingml/2006/chartDrawing">
    <cdr:from>
      <cdr:x>0.33268</cdr:x>
      <cdr:y>0.18637</cdr:y>
    </cdr:from>
    <cdr:to>
      <cdr:x>0.34968</cdr:x>
      <cdr:y>0.22938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818656" y="936104"/>
          <a:ext cx="144016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800" dirty="0" smtClean="0"/>
            <a:t>1%</a:t>
          </a:r>
          <a:endParaRPr lang="ru-RU" sz="8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9FE4E3-222D-4F6E-AA60-1B5973844304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5717DA-C056-4FFE-B623-E181EEFEE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4258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5717DA-C056-4FFE-B623-E181EEFEE006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253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371600"/>
            <a:ext cx="8651630" cy="520067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АНАЛИЗ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работы с обращениями граждан в Главном управлении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МЧС России по Ханты-Мансийскому автономному округу – Югре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за  2021 год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9644045"/>
              </p:ext>
            </p:extLst>
          </p:nvPr>
        </p:nvGraphicFramePr>
        <p:xfrm>
          <a:off x="467544" y="764705"/>
          <a:ext cx="8229600" cy="4822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8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15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Жилищные вопросы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13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Жилищные вопросы военнослужащих, граждан, уволенных с военной службы, членов их семей и гражданского персонала Вооруженных Сил Российской Федерации, других войск и органов (МЧС России)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Приватизация государственной и муниципальной собственности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38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Предоставление субсидий на приобретение жилья для военнослужащих, граждан, уволенных с военной службы, членов их семей и гражданского персонала Вооруженных Сил Российской Федерации, других войск и органов (МЧС России) -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ЕСВ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Переселение из подвалов, бараков, коммуналок,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общежитий, аварийных домов, ветхого жилья, санитарно-защитной зоны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3106508533"/>
                  </a:ext>
                </a:extLst>
              </a:tr>
              <a:tr h="1182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Обследование жилого фонда на предмет пригодности для проживания (ветхое и аварийное жилье)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209941278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9714510"/>
              </p:ext>
            </p:extLst>
          </p:nvPr>
        </p:nvGraphicFramePr>
        <p:xfrm>
          <a:off x="683568" y="548680"/>
          <a:ext cx="8301039" cy="5184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607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01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970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Вопросы связанные с рассмотрением обращений граждан должностными лицами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529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Прекращение рассмотрения обращения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431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Ознакомление с документами и материалами, касающимися рассмотрения обращения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860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Благодарности, пожелания, приглашения, поздравления должностным лицам федеральных органов исполнительной власти и их территориальных органов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262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Почтовое отправление или электронное сообщение, не имеющее смысла или содержащее рассуждения общего характера не являющееся обращением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98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Некорректные обращения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381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Действие (бездействие) при рассмотрении обращения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2124507"/>
              </p:ext>
            </p:extLst>
          </p:nvPr>
        </p:nvGraphicFramePr>
        <p:xfrm>
          <a:off x="467544" y="836712"/>
          <a:ext cx="8143932" cy="5028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8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76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76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42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Трудовые</a:t>
                      </a:r>
                      <a:r>
                        <a:rPr lang="ru-RU" sz="18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отношения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Организация и нормирование труда в бюджетной сфере и учреждениях, на унитарных предприятиях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6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Индексация заработной платы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51232390"/>
                  </a:ext>
                </a:extLst>
              </a:tr>
              <a:tr h="5866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Заработная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плата гражданского персонала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29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Трудовые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отношения. Заключение, изменение и прекращение трудового договора.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29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Трудоустройство.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Безработица. Органы службы занятости. Государственные услуги в области содействия занятости населения.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29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Выплата заработной платы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3711487227"/>
                  </a:ext>
                </a:extLst>
              </a:tr>
              <a:tr h="7329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Прохождение службы (противопожарная служба субъектов РФ)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97168323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0840669"/>
              </p:ext>
            </p:extLst>
          </p:nvPr>
        </p:nvGraphicFramePr>
        <p:xfrm>
          <a:off x="500034" y="692697"/>
          <a:ext cx="8215368" cy="50790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401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70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55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Вопросы социальной сферы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0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Признание участником ликвидации, выдача удостоверений, социальная защита пострадавших от радиоактивного заражения (ЧАЭС, Семипалатинский полигон, ПО Маяк, подразделения особого риска и т.п.). Льготы в законодательстве о социальном обеспечении и социальном страховании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82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Просьбы об оказании финансовой помощи Пособия.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68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Ежемесячная денежная выплата, дополнительное ежемесячное материальное обеспечение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995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Обязательное страхование военнослужащих. Страховые выплаты Статус военнослужащих.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995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О погребении. Выплата компенсаций за установку надгробия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945381958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6357351"/>
              </p:ext>
            </p:extLst>
          </p:nvPr>
        </p:nvGraphicFramePr>
        <p:xfrm>
          <a:off x="683568" y="1484784"/>
          <a:ext cx="822960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07504" y="476672"/>
            <a:ext cx="89289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За 12 месяцев  </a:t>
            </a:r>
            <a:r>
              <a:rPr lang="ru-RU" b="1" dirty="0" smtClean="0"/>
              <a:t>2021 года </a:t>
            </a:r>
            <a:r>
              <a:rPr lang="ru-RU" dirty="0"/>
              <a:t>Главным управлением </a:t>
            </a:r>
            <a:endParaRPr lang="ru-RU" dirty="0" smtClean="0"/>
          </a:p>
          <a:p>
            <a:pPr algn="ctr"/>
            <a:r>
              <a:rPr lang="ru-RU" dirty="0" smtClean="0"/>
              <a:t>было </a:t>
            </a:r>
            <a:r>
              <a:rPr lang="ru-RU" dirty="0"/>
              <a:t>обеспечено своевременное рассмотрение обращений граждан, </a:t>
            </a:r>
            <a:endParaRPr lang="ru-RU" dirty="0" smtClean="0"/>
          </a:p>
          <a:p>
            <a:pPr algn="ctr"/>
            <a:r>
              <a:rPr lang="ru-RU" dirty="0" smtClean="0"/>
              <a:t>без </a:t>
            </a:r>
            <a:r>
              <a:rPr lang="ru-RU" dirty="0"/>
              <a:t>нарушений установленных сроков, так: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Обращений рассмотрено:</a:t>
            </a:r>
            <a:br>
              <a:rPr lang="ru-RU" dirty="0" smtClean="0"/>
            </a:br>
            <a:r>
              <a:rPr lang="en-US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2801397"/>
              </p:ext>
            </p:extLst>
          </p:nvPr>
        </p:nvGraphicFramePr>
        <p:xfrm>
          <a:off x="457200" y="764704"/>
          <a:ext cx="8472518" cy="50228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57166"/>
            <a:ext cx="8186766" cy="5952194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sz="2200" dirty="0" smtClean="0"/>
              <a:t>На официальный сайт Главного управления в раздел </a:t>
            </a:r>
            <a:r>
              <a:rPr lang="ru-RU" sz="2200" dirty="0"/>
              <a:t>«Задать вопрос начальнику Главного управления</a:t>
            </a:r>
            <a:r>
              <a:rPr lang="ru-RU" sz="2200" dirty="0" smtClean="0"/>
              <a:t>» за 12 месяцев 2021 год  поступило </a:t>
            </a:r>
            <a:r>
              <a:rPr lang="ru-RU" sz="2200" b="1" dirty="0" smtClean="0"/>
              <a:t>1008</a:t>
            </a:r>
            <a:r>
              <a:rPr lang="ru-RU" sz="2200" dirty="0" smtClean="0"/>
              <a:t> обращений граждан, что на 36,4 % больше, чем в 2020 году (АППГ – 415). </a:t>
            </a:r>
          </a:p>
          <a:p>
            <a:pPr algn="ctr"/>
            <a:r>
              <a:rPr lang="ru-RU" sz="2200" dirty="0"/>
              <a:t>На «телефон доверия» Главного управления </a:t>
            </a:r>
            <a:r>
              <a:rPr lang="ru-RU" sz="2200" dirty="0" smtClean="0"/>
              <a:t>за 12 месяцев 2021 года </a:t>
            </a:r>
            <a:r>
              <a:rPr lang="ru-RU" sz="2200" dirty="0"/>
              <a:t>поступило </a:t>
            </a:r>
            <a:r>
              <a:rPr lang="ru-RU" sz="2200" dirty="0" smtClean="0"/>
              <a:t>32  </a:t>
            </a:r>
            <a:r>
              <a:rPr lang="ru-RU" sz="2200" dirty="0"/>
              <a:t>обращения граждан, что на </a:t>
            </a:r>
            <a:r>
              <a:rPr lang="ru-RU" sz="2200" dirty="0" smtClean="0"/>
              <a:t>1,1% </a:t>
            </a:r>
            <a:r>
              <a:rPr lang="ru-RU" sz="2200" dirty="0"/>
              <a:t>меньше, чем </a:t>
            </a:r>
            <a:r>
              <a:rPr lang="ru-RU" sz="2200" dirty="0" smtClean="0"/>
              <a:t>в 2020 году </a:t>
            </a:r>
            <a:r>
              <a:rPr lang="ru-RU" sz="2200" dirty="0"/>
              <a:t>(АППГ -  </a:t>
            </a:r>
            <a:r>
              <a:rPr lang="ru-RU" sz="2200" dirty="0" smtClean="0"/>
              <a:t>36). Из чего следует, что заявители стали активнее  пользоваться электронной формой обращения, размещенной на сайте Главного управления.</a:t>
            </a:r>
            <a:endParaRPr lang="ru-RU" sz="2200" dirty="0"/>
          </a:p>
          <a:p>
            <a:pPr marL="0" algn="just" fontAlgn="ctr">
              <a:lnSpc>
                <a:spcPct val="115000"/>
              </a:lnSpc>
              <a:spcBef>
                <a:spcPts val="0"/>
              </a:spcBef>
            </a:pPr>
            <a:r>
              <a:rPr lang="ru-RU" sz="2200" b="1" dirty="0" smtClean="0"/>
              <a:t>591</a:t>
            </a:r>
            <a:r>
              <a:rPr lang="ru-RU" sz="2200" dirty="0" smtClean="0"/>
              <a:t> (51,8%) обращений от общего количества обращений за 12 месяцев 2021 года   поступило по  вопросам о соблюдении требований пожарной безопасности, </a:t>
            </a:r>
            <a:r>
              <a:rPr lang="ru-RU" sz="2200" b="1" dirty="0" smtClean="0"/>
              <a:t>287 </a:t>
            </a:r>
            <a:r>
              <a:rPr lang="ru-RU" sz="2200" dirty="0" smtClean="0"/>
              <a:t>(25,2%) обращений по вопросам регистрации и снятия с учета  маломерных судов и наличии либо отсутствии маломерного судна у заявителя, далее:  </a:t>
            </a:r>
            <a:r>
              <a:rPr lang="ru-RU" sz="2200" b="1" dirty="0" smtClean="0"/>
              <a:t>62 </a:t>
            </a:r>
            <a:r>
              <a:rPr lang="ru-RU" sz="2200" dirty="0" smtClean="0"/>
              <a:t>(5,4%) обращений по вопросам кадровой работы, 44 (</a:t>
            </a:r>
            <a:r>
              <a:rPr lang="ru-RU" sz="2200" b="1" dirty="0" smtClean="0"/>
              <a:t>3,8%) </a:t>
            </a:r>
            <a:r>
              <a:rPr lang="ru-RU" sz="2200" dirty="0" smtClean="0"/>
              <a:t>обращений по вопросам гражданской защиты населения, 44 (</a:t>
            </a:r>
            <a:r>
              <a:rPr lang="ru-RU" sz="2200" b="1" dirty="0" smtClean="0"/>
              <a:t>3,8%) </a:t>
            </a:r>
            <a:r>
              <a:rPr lang="ru-RU" sz="2200" dirty="0" smtClean="0"/>
              <a:t>обращений по вопросам пожаротушения</a:t>
            </a:r>
            <a:r>
              <a:rPr lang="ru-RU" sz="2200" dirty="0"/>
              <a:t>, </a:t>
            </a:r>
            <a:r>
              <a:rPr lang="ru-RU" sz="2200" dirty="0" smtClean="0"/>
              <a:t>21 (1,8) обращение по вопросам юридического характера, 16 </a:t>
            </a:r>
            <a:r>
              <a:rPr lang="ru-RU" sz="2200" b="1" dirty="0" smtClean="0"/>
              <a:t>(1,4%) </a:t>
            </a:r>
            <a:r>
              <a:rPr lang="ru-RU" sz="2200" dirty="0" smtClean="0"/>
              <a:t>обращений, касающихся жилищных вопросов</a:t>
            </a:r>
            <a:r>
              <a:rPr lang="ru-RU" sz="2200" dirty="0"/>
              <a:t>, </a:t>
            </a:r>
            <a:r>
              <a:rPr lang="ru-RU" sz="2200" dirty="0" smtClean="0"/>
              <a:t>14 </a:t>
            </a:r>
            <a:r>
              <a:rPr lang="ru-RU" sz="2200" dirty="0"/>
              <a:t>(</a:t>
            </a:r>
            <a:r>
              <a:rPr lang="ru-RU" sz="2200" dirty="0" smtClean="0"/>
              <a:t>1,2%) </a:t>
            </a:r>
            <a:r>
              <a:rPr lang="ru-RU" sz="2200" dirty="0"/>
              <a:t>обращения были по направлению финансовой обеспеченности </a:t>
            </a:r>
            <a:r>
              <a:rPr lang="ru-RU" sz="2200" dirty="0" smtClean="0"/>
              <a:t>4  </a:t>
            </a:r>
            <a:r>
              <a:rPr lang="ru-RU" sz="2200" b="1" dirty="0" smtClean="0"/>
              <a:t>(1,4%) </a:t>
            </a:r>
            <a:r>
              <a:rPr lang="ru-RU" sz="2200" dirty="0" smtClean="0"/>
              <a:t>обращения касались вопросов системы обеспечения вызова экстренных оперативных служб.</a:t>
            </a:r>
          </a:p>
          <a:p>
            <a:pPr algn="just"/>
            <a:r>
              <a:rPr lang="ru-RU" sz="2200" dirty="0" smtClean="0"/>
              <a:t>В 2021 году на личный прием к начальнику Главного управления обратилось </a:t>
            </a:r>
            <a:r>
              <a:rPr lang="ru-RU" sz="2200" dirty="0"/>
              <a:t>3</a:t>
            </a:r>
            <a:r>
              <a:rPr lang="ru-RU" sz="2200" dirty="0" smtClean="0"/>
              <a:t> человека. На прием граждан в течение 2021 года к начальнику Главного управления через Приемную Президента Российской Федерации в Ханты-Мансийском автономном округе – Югре обратилось 10 человек. Всем обратившимся гражданам даны ответы в установленные законодательством сроки.</a:t>
            </a:r>
            <a:endParaRPr lang="ru-RU" sz="2200" dirty="0"/>
          </a:p>
        </p:txBody>
      </p:sp>
    </p:spTree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258204" cy="5952194"/>
          </a:xfrm>
        </p:spPr>
        <p:txBody>
          <a:bodyPr>
            <a:normAutofit fontScale="92500" lnSpcReduction="10000"/>
          </a:bodyPr>
          <a:lstStyle/>
          <a:p>
            <a:pPr marL="393192" lvl="1" indent="0" algn="just">
              <a:buNone/>
            </a:pPr>
            <a:r>
              <a:rPr lang="ru-RU" dirty="0" smtClean="0"/>
              <a:t>        С 1 сентября 2016 года в Главном управлении,  на постоянной основе,  организован личный прием граждан в рамках выполнения решения рабочей группы при Администрации Президента Российской Федерации по координации и оценке работы с обращениями граждан и организаций в электронном виде с использованием сегмента единой сети по работе с обращениями граждан (ССТУ.РФ). Через Сетевой справочный телефонный узел (ССТУ.РФ)  за 12 месяцев 2021 года поступило </a:t>
            </a:r>
            <a:r>
              <a:rPr lang="ru-RU" b="1" dirty="0" smtClean="0"/>
              <a:t>824 </a:t>
            </a:r>
            <a:r>
              <a:rPr lang="ru-RU" dirty="0" smtClean="0"/>
              <a:t>(АППГ-83</a:t>
            </a:r>
            <a:r>
              <a:rPr lang="ru-RU" b="1" dirty="0" smtClean="0"/>
              <a:t>) </a:t>
            </a:r>
            <a:r>
              <a:rPr lang="ru-RU" dirty="0" smtClean="0"/>
              <a:t>обращений граждан, число обращений через ССТУ.РФ  увеличилось на 90%. 799 </a:t>
            </a:r>
            <a:r>
              <a:rPr lang="ru-RU" dirty="0"/>
              <a:t>о</a:t>
            </a:r>
            <a:r>
              <a:rPr lang="ru-RU" dirty="0" smtClean="0"/>
              <a:t>бращений, поступившие через ССТУ.РФ за 2021 год отработаны и закрыты без нарушения сроков, 25 находятся на рассмотрении. </a:t>
            </a:r>
          </a:p>
          <a:p>
            <a:pPr algn="just"/>
            <a:r>
              <a:rPr lang="ru-RU" dirty="0" smtClean="0"/>
              <a:t>	</a:t>
            </a:r>
            <a:r>
              <a:rPr lang="ru-RU" sz="2400" dirty="0" smtClean="0"/>
              <a:t>Работа с обращениями граждан, поступившими в адрес Главного управления,  с 01.04.2020 ведется отделением по работе с обращениями граждан. Установлена ответственность должностных лиц Главного управления за несвоевременное и неполное рассмотрение вопросов, поднимаемых в обращениях граждан.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500042"/>
            <a:ext cx="8115328" cy="5809318"/>
          </a:xfrm>
        </p:spPr>
        <p:txBody>
          <a:bodyPr>
            <a:normAutofit/>
          </a:bodyPr>
          <a:lstStyle/>
          <a:p>
            <a:pPr algn="just"/>
            <a:r>
              <a:rPr lang="ru-RU" sz="1700" dirty="0" smtClean="0"/>
              <a:t>Организация работы с обращениями граждан в Главном управлении находится под пристальным вниманием руководства Главного управления.</a:t>
            </a:r>
          </a:p>
          <a:p>
            <a:pPr algn="just"/>
            <a:r>
              <a:rPr lang="ru-RU" sz="1700" dirty="0" smtClean="0"/>
              <a:t>При входе в здание Главного управления, в доступном для граждан месте,  установлен почтовый ящик для письменных обращений граждан. </a:t>
            </a:r>
          </a:p>
          <a:p>
            <a:pPr algn="just"/>
            <a:r>
              <a:rPr lang="ru-RU" sz="1700" dirty="0" smtClean="0"/>
              <a:t>Информация о часах приема по личным вопросам начальником Главного управления размещена на официальном сайте Главного управления.</a:t>
            </a:r>
          </a:p>
          <a:p>
            <a:pPr algn="just"/>
            <a:r>
              <a:rPr lang="ru-RU" sz="1700" dirty="0" smtClean="0"/>
              <a:t>Все обращения,  поступившие в Главное управление в 2021 году, подлежали объективному и всестороннему рассмотрению в соответствии с Федеральным законом от 02.05.2006 № 59-ФЗ «О порядке рассмотрения обращений граждан Российской Федерации». </a:t>
            </a:r>
          </a:p>
          <a:p>
            <a:pPr algn="just"/>
            <a:r>
              <a:rPr lang="ru-RU" sz="1700" dirty="0" smtClean="0"/>
              <a:t>На </a:t>
            </a:r>
            <a:r>
              <a:rPr lang="ru-RU" sz="1700" dirty="0"/>
              <a:t>все обращения даны ответы, включающие в себя результаты рассмотрения обращения и принятое по нему решение в установленный законодательством срок, нарушений сроков не допущено. </a:t>
            </a:r>
            <a:r>
              <a:rPr lang="ru-RU" sz="1700" dirty="0" smtClean="0"/>
              <a:t> Надо отметить, что ЦГИМС и УК обращения отрабатываются в кратчайшие сроки от 1 до 5 дней, УГЗ от 05 до 10 дней.</a:t>
            </a:r>
          </a:p>
          <a:p>
            <a:pPr algn="just"/>
            <a:r>
              <a:rPr lang="ru-RU" sz="1700" dirty="0" smtClean="0"/>
              <a:t>Число </a:t>
            </a:r>
            <a:r>
              <a:rPr lang="ru-RU" sz="1700" dirty="0"/>
              <a:t>обращений увеличилось на </a:t>
            </a:r>
            <a:r>
              <a:rPr lang="ru-RU" sz="1700" b="1" dirty="0" smtClean="0"/>
              <a:t>48,8%</a:t>
            </a:r>
            <a:r>
              <a:rPr lang="ru-RU" sz="1700" dirty="0" smtClean="0"/>
              <a:t> </a:t>
            </a:r>
            <a:r>
              <a:rPr lang="ru-RU" sz="1700" dirty="0"/>
              <a:t>по сравнению с аналогичным периодом прошлого года. </a:t>
            </a:r>
          </a:p>
          <a:p>
            <a:pPr algn="just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428604"/>
            <a:ext cx="8186766" cy="6312764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sz="6400" b="1" dirty="0" smtClean="0"/>
              <a:t>В </a:t>
            </a:r>
            <a:r>
              <a:rPr lang="ru-RU" sz="6400" b="1" dirty="0"/>
              <a:t>целях повышения качества работы с обращениями граждан  реализуются  следующие меры: </a:t>
            </a:r>
          </a:p>
          <a:p>
            <a:pPr algn="just"/>
            <a:r>
              <a:rPr lang="ru-RU" sz="6400" dirty="0"/>
              <a:t>- усилен контроль за рассмотрением обращений граждан, в том числе поступающих в устной форме </a:t>
            </a:r>
            <a:r>
              <a:rPr lang="ru-RU" sz="6400" dirty="0" smtClean="0"/>
              <a:t>на «Телефон </a:t>
            </a:r>
            <a:r>
              <a:rPr lang="ru-RU" sz="6400" dirty="0"/>
              <a:t>доверия»  Главного управления. С операторами, принимающими звонки на «Телефон доверия</a:t>
            </a:r>
            <a:r>
              <a:rPr lang="ru-RU" sz="6400" dirty="0" smtClean="0"/>
              <a:t>», проводятся занятия </a:t>
            </a:r>
            <a:r>
              <a:rPr lang="ru-RU" sz="6400" dirty="0"/>
              <a:t>о корректном поведении, внимательном и не формальном отношении к обращениям </a:t>
            </a:r>
            <a:r>
              <a:rPr lang="ru-RU" sz="6400" dirty="0" smtClean="0"/>
              <a:t>заявителей. Установлен упреждающий контроль для исполнителей, во избежание нарушения сроков, установленных законодательством;</a:t>
            </a:r>
          </a:p>
          <a:p>
            <a:pPr algn="just"/>
            <a:r>
              <a:rPr lang="ru-RU" sz="6400" dirty="0" smtClean="0"/>
              <a:t>- проведение разъяснительной работы с ЦГИМС об усилении контроля за мониторингом и передачей обращений досудебного обжалования для регистрации в отделение по работе с обращениями граждан;</a:t>
            </a:r>
          </a:p>
          <a:p>
            <a:pPr algn="just"/>
            <a:r>
              <a:rPr lang="ru-RU" sz="6400" dirty="0" smtClean="0"/>
              <a:t>- проводится ежедневная разъяснительная работа с исполнителями о неукоснительном соблюдении сроков подготовки ответов заявителям;</a:t>
            </a:r>
          </a:p>
          <a:p>
            <a:pPr algn="just"/>
            <a:r>
              <a:rPr lang="ru-RU" sz="6400" dirty="0" smtClean="0"/>
              <a:t>- </a:t>
            </a:r>
            <a:r>
              <a:rPr lang="ru-RU" sz="6400" dirty="0"/>
              <a:t>в ходе рассмотрения обращений не допускается случаи волокиты и </a:t>
            </a:r>
            <a:r>
              <a:rPr lang="ru-RU" sz="6400" dirty="0" smtClean="0"/>
              <a:t>формализма, некорректных ответов заявителям; </a:t>
            </a:r>
            <a:endParaRPr lang="ru-RU" sz="6400" dirty="0"/>
          </a:p>
          <a:p>
            <a:pPr algn="just"/>
            <a:r>
              <a:rPr lang="ru-RU" sz="6400" dirty="0"/>
              <a:t>- особое внимание уделяется  обращениям граждан, пострадавшим в результате чрезвычайных ситуаций и пожаров, а также оказавшихся в сложной жизненной ситуации;</a:t>
            </a:r>
          </a:p>
          <a:p>
            <a:pPr algn="just"/>
            <a:r>
              <a:rPr lang="ru-RU" sz="6400" dirty="0"/>
              <a:t>- ежеквартально  проводится анализ по итогам рассмотрения обращений, поступивших в ГУ МЧС России, результаты анализа доводятся до всех управлений и самостоятельных отделов для изучения, а также выкладываются на сайт Главного управления</a:t>
            </a:r>
            <a:r>
              <a:rPr lang="ru-RU" sz="6400" dirty="0" smtClean="0"/>
              <a:t>;</a:t>
            </a:r>
          </a:p>
          <a:p>
            <a:pPr algn="just"/>
            <a:r>
              <a:rPr lang="ru-RU" sz="6400" dirty="0" smtClean="0"/>
              <a:t>- разрабатывается Порядок работы с обращениями граждан в Главном управлении,  на основании приказа МЧС России от 29.12.2021 № 933; </a:t>
            </a:r>
          </a:p>
          <a:p>
            <a:pPr algn="just"/>
            <a:r>
              <a:rPr lang="ru-RU" sz="6400" dirty="0" smtClean="0"/>
              <a:t>-  </a:t>
            </a:r>
            <a:r>
              <a:rPr lang="ru-RU" sz="6400" dirty="0"/>
              <a:t>при выявлении  проблемных вопросов,  вырабатываются  предложения по их решению. </a:t>
            </a:r>
          </a:p>
          <a:p>
            <a:pPr marL="0" indent="0" algn="just">
              <a:buNone/>
            </a:pPr>
            <a:endParaRPr lang="ru-RU" sz="6400" dirty="0"/>
          </a:p>
          <a:p>
            <a:pPr algn="just"/>
            <a:endParaRPr lang="ru-RU" sz="4600" dirty="0" smtClean="0"/>
          </a:p>
          <a:p>
            <a:pPr>
              <a:buNone/>
            </a:pPr>
            <a:r>
              <a:rPr lang="ru-RU" sz="6400" dirty="0" smtClean="0"/>
              <a:t>Начальник отделения по работе с обращениями граждан  </a:t>
            </a:r>
          </a:p>
          <a:p>
            <a:pPr>
              <a:buNone/>
            </a:pPr>
            <a:r>
              <a:rPr lang="ru-RU" sz="6400" dirty="0" smtClean="0"/>
              <a:t>Главного управления		</a:t>
            </a:r>
            <a:r>
              <a:rPr lang="ru-RU" sz="6400" dirty="0"/>
              <a:t> </a:t>
            </a:r>
            <a:r>
              <a:rPr lang="ru-RU" sz="6400" dirty="0" smtClean="0"/>
              <a:t>                                                Е.В. </a:t>
            </a:r>
            <a:r>
              <a:rPr lang="ru-RU" sz="6400" dirty="0" err="1" smtClean="0"/>
              <a:t>Лодягина</a:t>
            </a:r>
            <a:r>
              <a:rPr lang="ru-RU" sz="6400" dirty="0" smtClean="0"/>
              <a:t> 							  </a:t>
            </a:r>
          </a:p>
          <a:p>
            <a:pPr algn="r">
              <a:buNone/>
            </a:pPr>
            <a:r>
              <a:rPr lang="ru-RU" sz="4600" dirty="0" smtClean="0"/>
              <a:t>							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256584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В соответствии со статьей 2 Федерального закона от 2 мая 2006 года №59-ФЗ «О порядке рассмотрения обращений граждан Российской Федерации» граждане имеют право обращаться лично, а также направлять индивидуальные и коллективные обращения, включая обращения объединений граждан, в том числе юридических лиц, в государственные органы, органы местного самоуправления и их должностным лицам, в государственные и муниципальные учреждения и иные организации, на которые  возложено осуществление публично значимых функций, и их должностным лицам.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04664"/>
            <a:ext cx="8329642" cy="5616624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Обращения граждан представляют собой источник информации о реальных потребностях населения, поэтому своевременное принятие решений по обращениям граждан способствует повышению качества, доступности, комфортности и оперативности предоставления государственных услуг, кроме того, работа с обращениями граждан является одним из самых эффективных инструментов формирования положительного имиджа Главного управления.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Работа с обращениями граждан в Главном управлении МЧС России по Ханты-Мансийскому автономному округу – Югре (далее – Главное управление) строится в соответствии с Федеральным Законом  от 02.05.2006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года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«О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порядке рассмотрения обращений граждан Российской Федерации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», Регламентом  Министерства Российской Федерации по делам гражданской обороны, чрезвычайным ситуациям и ликвидации последствий стихийных бедствий, утвержденный приказом МЧС России от 02.09.2014 №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484, приказом МЧС России от 14.05.2021 № 315 «Об утверждении Инструкции по делопроизводству в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территориальных органах Министерства Российской Федерации по делам гражданской обороны, чрезвычайным ситуациям и ликвидации последствий стихийных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бедствий, учреждениях и организациях, находящихся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в ведении  Министерства Российской Федерации по делам гражданской обороны, чрезвычайным ситуациям и ликвидации последствий стихийных бедствий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, распоряжением МЧС России от  05.07.2021 № 550 «Об организации работы в информационной системе  «Система электронного документооборота  МЧС России». </a:t>
            </a:r>
          </a:p>
          <a:p>
            <a:pPr algn="ctr"/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5958" y="1354621"/>
            <a:ext cx="8258204" cy="850244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3200" dirty="0" smtClean="0"/>
              <a:t> </a:t>
            </a:r>
            <a:r>
              <a:rPr lang="ru-RU" sz="2400" b="1" dirty="0" smtClean="0"/>
              <a:t>Динамика поступления обращений граждан за  2021 год в сравнении с 2020 годом</a:t>
            </a:r>
          </a:p>
          <a:p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46434605"/>
              </p:ext>
            </p:extLst>
          </p:nvPr>
        </p:nvGraphicFramePr>
        <p:xfrm>
          <a:off x="899592" y="2132856"/>
          <a:ext cx="7382054" cy="9361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241590236"/>
              </p:ext>
            </p:extLst>
          </p:nvPr>
        </p:nvGraphicFramePr>
        <p:xfrm>
          <a:off x="683568" y="3322494"/>
          <a:ext cx="8050594" cy="2986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99592" y="2971565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Из них в 2021 г.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404664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За  </a:t>
            </a:r>
            <a:r>
              <a:rPr lang="ru-RU" dirty="0" smtClean="0"/>
              <a:t>2021 год </a:t>
            </a:r>
            <a:r>
              <a:rPr lang="ru-RU" dirty="0"/>
              <a:t>в Главное управление </a:t>
            </a:r>
            <a:r>
              <a:rPr lang="ru-RU" dirty="0" smtClean="0"/>
              <a:t>поступило </a:t>
            </a:r>
            <a:r>
              <a:rPr lang="ru-RU" dirty="0"/>
              <a:t>- </a:t>
            </a:r>
            <a:r>
              <a:rPr lang="ru-RU" sz="2400" b="1" dirty="0" smtClean="0"/>
              <a:t>1140 </a:t>
            </a:r>
            <a:r>
              <a:rPr lang="ru-RU" dirty="0"/>
              <a:t>обращений граждан (АППГ – </a:t>
            </a:r>
            <a:r>
              <a:rPr lang="ru-RU" sz="2400" b="1" dirty="0" smtClean="0"/>
              <a:t>557)</a:t>
            </a:r>
            <a:r>
              <a:rPr lang="ru-RU" dirty="0" smtClean="0"/>
              <a:t>, что показывает увеличение обращений на  48,8%). </a:t>
            </a:r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1797040"/>
          </a:xfrm>
        </p:spPr>
        <p:txBody>
          <a:bodyPr>
            <a:normAutofit/>
          </a:bodyPr>
          <a:lstStyle/>
          <a:p>
            <a:pPr algn="ctr"/>
            <a:r>
              <a:rPr lang="ru-RU" sz="2700" dirty="0" smtClean="0"/>
              <a:t>Статистика обращений граждан по темам</a:t>
            </a:r>
            <a:br>
              <a:rPr lang="ru-RU" sz="2700" dirty="0" smtClean="0"/>
            </a:br>
            <a:r>
              <a:rPr lang="ru-RU" sz="2700" dirty="0" smtClean="0"/>
              <a:t>за  2021 год: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3727244"/>
              </p:ext>
            </p:extLst>
          </p:nvPr>
        </p:nvGraphicFramePr>
        <p:xfrm>
          <a:off x="683568" y="1340768"/>
          <a:ext cx="8358246" cy="44598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6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9148">
                  <a:extLst>
                    <a:ext uri="{9D8B030D-6E8A-4147-A177-3AD203B41FA5}">
                      <a16:colId xmlns:a16="http://schemas.microsoft.com/office/drawing/2014/main" val="764535771"/>
                    </a:ext>
                  </a:extLst>
                </a:gridCol>
                <a:gridCol w="16225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01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Поступило обращений по вопросам, в соответствии с типовым общероссийским тематическим классификатором: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2020 год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2021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29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Работа противопожарной службы и соблюдение норм пожарной безопасности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526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39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Лицензирование. Деятельность по  оформлению лицензии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Противопожарная служба, соблюдение норм противопожарной безопасности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191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422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Пожарная</a:t>
                      </a:r>
                      <a:r>
                        <a:rPr lang="ru-RU" sz="12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безопасность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35</a:t>
                      </a:r>
                      <a:endParaRPr lang="ru-RU" sz="1200" dirty="0"/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5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Разъяснения требований по пожарной безопасности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55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3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Выполнение государственных требований при осуществлении строительной деятельности, соблюдение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СНИПов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4</a:t>
                      </a:r>
                      <a:endParaRPr lang="ru-RU" sz="1200" dirty="0"/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5</a:t>
                      </a:r>
                      <a:endParaRPr lang="ru-RU" sz="1200" dirty="0"/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718669"/>
              </p:ext>
            </p:extLst>
          </p:nvPr>
        </p:nvGraphicFramePr>
        <p:xfrm>
          <a:off x="214282" y="1052736"/>
          <a:ext cx="8686800" cy="4248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658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88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50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Предупреждение и преодоление последствий ЧС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Экологическая безопасность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44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Ликвидация последствий стихийных бедствий и чрезвычайных происшествий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9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Предупреждение чрезвычайных ситуаций природного и техногенного характера, преодоление последствий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44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СМС-оповещение о возможных чрезвычайных ситуациях природного и техногенного характера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44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Система обеспечения вызова экстренных оперативных служб по единому номеру 112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7135197"/>
              </p:ext>
            </p:extLst>
          </p:nvPr>
        </p:nvGraphicFramePr>
        <p:xfrm>
          <a:off x="323528" y="692696"/>
          <a:ext cx="8424936" cy="3059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61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36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52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3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Коммунальное хозяйство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8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Перебои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 электроснабжении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Перебои в водоснабжении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Перебои в газоснабжении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Перебои в теплоснабжении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986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Содержание общего имущества (канализация, вентиляция, кровля, ограждающие конструкции, инженерное оборудование, места общего пользования, придомовая территория)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5277103"/>
              </p:ext>
            </p:extLst>
          </p:nvPr>
        </p:nvGraphicFramePr>
        <p:xfrm>
          <a:off x="323528" y="4221089"/>
          <a:ext cx="8424934" cy="14401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6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401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Государственная инспекция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 маломерным судам (ГИМС)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67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287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966059"/>
              </p:ext>
            </p:extLst>
          </p:nvPr>
        </p:nvGraphicFramePr>
        <p:xfrm>
          <a:off x="539552" y="986800"/>
          <a:ext cx="8424936" cy="54446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479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26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44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079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Деятельность и принимаемые решения МЧС России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30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Деятельность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федеральных государственных органов, министерств и других федеральных органов исполнительной власти. Принимаемые решения.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698178726"/>
                  </a:ext>
                </a:extLst>
              </a:tr>
              <a:tr h="940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Просьба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о розыске военнопленных, интернированных  и пропавших без вести в наши дни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71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Использование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служебных автомобилей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0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Гуманитарная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и техническая помощь в сфере внешнеэкономической деятельности </a:t>
                      </a:r>
                      <a:endParaRPr lang="ru-RU" sz="1400" dirty="0" smtClean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0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Работа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официального сайта федерального органа исполнительной власти</a:t>
                      </a:r>
                      <a:endParaRPr lang="ru-RU" sz="1400" dirty="0" smtClean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28901633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1564124"/>
              </p:ext>
            </p:extLst>
          </p:nvPr>
        </p:nvGraphicFramePr>
        <p:xfrm>
          <a:off x="323528" y="404661"/>
          <a:ext cx="8572560" cy="4502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2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77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264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Прохождение службы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48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Государственные награды. Награды и почетные знаки субъекта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РФ. Ведомственные награды. Награды органов местного самоуправления.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Государственные и иные премии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Прохождение государственной  службы Российской Федерации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18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Увольнение и восстановление на работе (кроме обжалования решений судов)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82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Награждение государственными наградами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09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Прохождение военной службы по контракту, продление контракта, увольнение с военной службы, в том числе досрочное (МЧС России)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5201</TotalTime>
  <Words>1822</Words>
  <Application>Microsoft Office PowerPoint</Application>
  <PresentationFormat>Экран (4:3)</PresentationFormat>
  <Paragraphs>234</Paragraphs>
  <Slides>19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Calibri</vt:lpstr>
      <vt:lpstr>Constantia</vt:lpstr>
      <vt:lpstr>Times New Roman</vt:lpstr>
      <vt:lpstr>Wingdings 2</vt:lpstr>
      <vt:lpstr>Поток</vt:lpstr>
      <vt:lpstr>АНАЛИЗ работы с обращениями граждан в Главном управлении МЧС России по Ханты-Мансийскому автономному округу – Югре за  2021 год </vt:lpstr>
      <vt:lpstr>Презентация PowerPoint</vt:lpstr>
      <vt:lpstr>Презентация PowerPoint</vt:lpstr>
      <vt:lpstr>Презентация PowerPoint</vt:lpstr>
      <vt:lpstr>Статистика обращений граждан по темам за  2021 год: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Обращений рассмотрено:  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работы с обращениями граждан в Главном управлении МЧС России по Ханты-Мансийскому автономному округу – Югре за 2020 год</dc:title>
  <dc:creator>пользователь</dc:creator>
  <cp:lastModifiedBy>gu122154</cp:lastModifiedBy>
  <cp:revision>180</cp:revision>
  <cp:lastPrinted>2021-11-02T07:24:40Z</cp:lastPrinted>
  <dcterms:created xsi:type="dcterms:W3CDTF">2021-01-27T10:48:24Z</dcterms:created>
  <dcterms:modified xsi:type="dcterms:W3CDTF">2022-01-24T04:54:17Z</dcterms:modified>
</cp:coreProperties>
</file>