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8" r:id="rId4"/>
    <p:sldId id="282" r:id="rId5"/>
    <p:sldId id="275" r:id="rId6"/>
    <p:sldId id="276" r:id="rId7"/>
    <p:sldId id="277" r:id="rId8"/>
    <p:sldId id="278" r:id="rId9"/>
    <p:sldId id="279" r:id="rId10"/>
    <p:sldId id="281" r:id="rId11"/>
    <p:sldId id="280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887"/>
    <a:srgbClr val="E874E8"/>
    <a:srgbClr val="22B44F"/>
    <a:srgbClr val="311989"/>
    <a:srgbClr val="465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94" autoAdjust="0"/>
    <p:restoredTop sz="86441" autoAdjust="0"/>
  </p:normalViewPr>
  <p:slideViewPr>
    <p:cSldViewPr>
      <p:cViewPr varScale="1">
        <p:scale>
          <a:sx n="115" d="100"/>
          <a:sy n="115" d="100"/>
        </p:scale>
        <p:origin x="22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139757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Ex1.xml.rels><?xml version="1.0" encoding="UTF-8" standalone="yes"?>
<Relationships xmlns="http://schemas.openxmlformats.org/package/2006/relationships"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7.5245111654260621E-2"/>
          <c:w val="0.90825075708849223"/>
          <c:h val="0.77023890639638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23"/>
            <c:spPr>
              <a:solidFill>
                <a:srgbClr val="301887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9A-48A8-B203-5D3D20CCC2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E9A-48A8-B203-5D3D20CCC2B4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E9A-48A8-B203-5D3D20CCC2B4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E9A-48A8-B203-5D3D20CCC2B4}"/>
                </c:ext>
              </c:extLst>
            </c:dLbl>
            <c:spPr>
              <a:solidFill>
                <a:schemeClr val="bg2"/>
              </a:solidFill>
              <a:ln>
                <a:solidFill>
                  <a:schemeClr val="bg2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2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1 квартал 2022</c:v>
                </c:pt>
                <c:pt idx="1">
                  <c:v>1 квартал 2021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389</c:v>
                </c:pt>
                <c:pt idx="1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A-48A8-B203-5D3D20CCC2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775590551181105E-2"/>
          <c:y val="0.91430774667012304"/>
          <c:w val="0.88611548556430442"/>
          <c:h val="8.07931063215198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от граждан</c:v>
                </c:pt>
                <c:pt idx="1">
                  <c:v>из других органов власти</c:v>
                </c:pt>
                <c:pt idx="2">
                  <c:v>в ОНД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255</c:v>
                </c:pt>
                <c:pt idx="1">
                  <c:v>49</c:v>
                </c:pt>
                <c:pt idx="2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E2-42F9-815C-729B692BD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8980000"/>
        <c:axId val="420450928"/>
        <c:axId val="0"/>
      </c:bar3DChart>
      <c:catAx>
        <c:axId val="41898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0450928"/>
        <c:crosses val="autoZero"/>
        <c:auto val="1"/>
        <c:lblAlgn val="ctr"/>
        <c:lblOffset val="100"/>
        <c:noMultiLvlLbl val="0"/>
      </c:catAx>
      <c:valAx>
        <c:axId val="42045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898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3302469135802475E-2"/>
          <c:y val="0.21200013775542839"/>
          <c:w val="0.84104938271604934"/>
          <c:h val="0.649229125360537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DEB5-432D-9F85-B169CC2F709D}"/>
              </c:ext>
            </c:extLst>
          </c:dPt>
          <c:dPt>
            <c:idx val="1"/>
            <c:bubble3D val="0"/>
            <c:explosion val="9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DEB5-432D-9F85-B169CC2F70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C38-4988-B58F-D548070A58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DEB5-432D-9F85-B169CC2F70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EB5-432D-9F85-B169CC2F709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C38-4988-B58F-D548070A58A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C38-4988-B58F-D548070A58A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EC38-4988-B58F-D548070A58A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EC38-4988-B58F-D548070A58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EC38-4988-B58F-D548070A58A6}"/>
              </c:ext>
            </c:extLst>
          </c:dPt>
          <c:dPt>
            <c:idx val="10"/>
            <c:bubble3D val="0"/>
            <c:explosion val="2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EB5-432D-9F85-B169CC2F70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ГИМС - 231</c:v>
                </c:pt>
                <c:pt idx="1">
                  <c:v>УНД - 73</c:v>
                </c:pt>
                <c:pt idx="2">
                  <c:v>УК - 25</c:v>
                </c:pt>
                <c:pt idx="3">
                  <c:v>УОП -22</c:v>
                </c:pt>
                <c:pt idx="4">
                  <c:v>УГЗ - 12</c:v>
                </c:pt>
                <c:pt idx="5">
                  <c:v>ФЭУ - 9</c:v>
                </c:pt>
                <c:pt idx="6">
                  <c:v>Жилищная комиссия - 5</c:v>
                </c:pt>
                <c:pt idx="7">
                  <c:v>УМТО-4</c:v>
                </c:pt>
                <c:pt idx="8">
                  <c:v>ОРОГ - 3</c:v>
                </c:pt>
                <c:pt idx="9">
                  <c:v>Юридический отдел -3</c:v>
                </c:pt>
                <c:pt idx="10">
                  <c:v>ЦУКС - 2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231</c:v>
                </c:pt>
                <c:pt idx="1">
                  <c:v>73</c:v>
                </c:pt>
                <c:pt idx="2">
                  <c:v>25</c:v>
                </c:pt>
                <c:pt idx="3">
                  <c:v>22</c:v>
                </c:pt>
                <c:pt idx="4">
                  <c:v>12</c:v>
                </c:pt>
                <c:pt idx="5">
                  <c:v>9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B5-432D-9F85-B169CC2F7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>
    <cx:plotArea>
      <cx:plotAreaRegion/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31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BA1563-B643-4545-939F-A15E779A14C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54FA8-518E-4CEF-A88D-F765C8FC4F47}">
      <dgm:prSet phldrT="[Текст]" custT="1"/>
      <dgm:spPr/>
      <dgm:t>
        <a:bodyPr/>
        <a:lstStyle/>
        <a:p>
          <a:r>
            <a:rPr lang="ru-RU" sz="1200" dirty="0" smtClean="0"/>
            <a:t>Трудовые отношения </a:t>
          </a:r>
        </a:p>
        <a:p>
          <a:r>
            <a:rPr lang="ru-RU" sz="1400" dirty="0" smtClean="0">
              <a:solidFill>
                <a:srgbClr val="C00000"/>
              </a:solidFill>
            </a:rPr>
            <a:t>6 </a:t>
          </a:r>
          <a:r>
            <a:rPr lang="ru-RU" sz="1000" dirty="0" smtClean="0"/>
            <a:t>(АППГ – 3)</a:t>
          </a:r>
        </a:p>
      </dgm:t>
    </dgm:pt>
    <dgm:pt modelId="{43EF122C-AC4B-442E-B7B7-7B50B1E8CC7F}" type="parTrans" cxnId="{B2B7EC3D-D0EA-46CB-88E2-CF7F6B756A71}">
      <dgm:prSet/>
      <dgm:spPr/>
      <dgm:t>
        <a:bodyPr/>
        <a:lstStyle/>
        <a:p>
          <a:endParaRPr lang="ru-RU"/>
        </a:p>
      </dgm:t>
    </dgm:pt>
    <dgm:pt modelId="{6F7DF45C-97D7-4CB8-8867-18A7E690D102}" type="sibTrans" cxnId="{B2B7EC3D-D0EA-46CB-88E2-CF7F6B756A71}">
      <dgm:prSet/>
      <dgm:spPr/>
      <dgm:t>
        <a:bodyPr/>
        <a:lstStyle/>
        <a:p>
          <a:endParaRPr lang="ru-RU"/>
        </a:p>
      </dgm:t>
    </dgm:pt>
    <dgm:pt modelId="{64A05143-C6C2-4C47-942B-3F8BC22808D8}">
      <dgm:prSet phldrT="[Текст]" custT="1"/>
      <dgm:spPr/>
      <dgm:t>
        <a:bodyPr/>
        <a:lstStyle/>
        <a:p>
          <a:r>
            <a:rPr lang="ru-RU" sz="1200" dirty="0" smtClean="0"/>
            <a:t>Здравоохранение. Физическая культура и спорт. Туризм.</a:t>
          </a:r>
        </a:p>
        <a:p>
          <a:r>
            <a:rPr lang="ru-RU" sz="1400" dirty="0" smtClean="0">
              <a:solidFill>
                <a:srgbClr val="FF0000"/>
              </a:solidFill>
            </a:rPr>
            <a:t>1</a:t>
          </a:r>
          <a:r>
            <a:rPr lang="ru-RU" sz="1200" dirty="0" smtClean="0"/>
            <a:t> (АППГ – 3)</a:t>
          </a:r>
          <a:endParaRPr lang="ru-RU" sz="1200" dirty="0"/>
        </a:p>
      </dgm:t>
    </dgm:pt>
    <dgm:pt modelId="{0414AFC9-32B2-4C3F-817C-31FC578FC773}" type="parTrans" cxnId="{2A865DAA-968E-49E0-BA52-23AEBEFA1460}">
      <dgm:prSet/>
      <dgm:spPr/>
      <dgm:t>
        <a:bodyPr/>
        <a:lstStyle/>
        <a:p>
          <a:endParaRPr lang="ru-RU"/>
        </a:p>
      </dgm:t>
    </dgm:pt>
    <dgm:pt modelId="{76794C74-18DB-4977-90A5-BA055DCD0DAB}" type="sibTrans" cxnId="{2A865DAA-968E-49E0-BA52-23AEBEFA1460}">
      <dgm:prSet/>
      <dgm:spPr/>
      <dgm:t>
        <a:bodyPr/>
        <a:lstStyle/>
        <a:p>
          <a:endParaRPr lang="ru-RU"/>
        </a:p>
      </dgm:t>
    </dgm:pt>
    <dgm:pt modelId="{BF8BAE16-ABFD-4D13-B011-530F944F2E91}">
      <dgm:prSet custT="1"/>
      <dgm:spPr/>
      <dgm:t>
        <a:bodyPr/>
        <a:lstStyle/>
        <a:p>
          <a:r>
            <a:rPr lang="ru-RU" sz="1200" dirty="0" smtClean="0"/>
            <a:t>Жилищные вопросы</a:t>
          </a:r>
        </a:p>
        <a:p>
          <a:r>
            <a:rPr lang="ru-RU" sz="1400" dirty="0" smtClean="0">
              <a:solidFill>
                <a:srgbClr val="C00000"/>
              </a:solidFill>
            </a:rPr>
            <a:t>8 </a:t>
          </a:r>
          <a:r>
            <a:rPr lang="ru-RU" sz="1000" dirty="0" smtClean="0"/>
            <a:t>(АППГ – 12)</a:t>
          </a:r>
          <a:endParaRPr lang="ru-RU" sz="1000" dirty="0"/>
        </a:p>
      </dgm:t>
    </dgm:pt>
    <dgm:pt modelId="{ABDF5370-205A-4F56-9B7A-49CF34C37CAD}" type="parTrans" cxnId="{BA9B9CF5-DF02-4905-8803-0FE01DD4CFA0}">
      <dgm:prSet/>
      <dgm:spPr/>
      <dgm:t>
        <a:bodyPr/>
        <a:lstStyle/>
        <a:p>
          <a:endParaRPr lang="ru-RU"/>
        </a:p>
      </dgm:t>
    </dgm:pt>
    <dgm:pt modelId="{24A3B9FA-9BF4-4B4A-B1A5-2BF19087FCA3}" type="sibTrans" cxnId="{BA9B9CF5-DF02-4905-8803-0FE01DD4CFA0}">
      <dgm:prSet/>
      <dgm:spPr/>
      <dgm:t>
        <a:bodyPr/>
        <a:lstStyle/>
        <a:p>
          <a:endParaRPr lang="ru-RU"/>
        </a:p>
      </dgm:t>
    </dgm:pt>
    <dgm:pt modelId="{233E0496-9BFC-4709-B30E-1458779A4A22}">
      <dgm:prSet custT="1"/>
      <dgm:spPr/>
      <dgm:t>
        <a:bodyPr/>
        <a:lstStyle/>
        <a:p>
          <a:r>
            <a:rPr lang="ru-RU" sz="1200" dirty="0" smtClean="0"/>
            <a:t>Образование </a:t>
          </a:r>
        </a:p>
        <a:p>
          <a:r>
            <a:rPr lang="ru-RU" sz="1400" dirty="0" smtClean="0">
              <a:solidFill>
                <a:srgbClr val="FF0000"/>
              </a:solidFill>
            </a:rPr>
            <a:t>3</a:t>
          </a:r>
          <a:r>
            <a:rPr lang="ru-RU" sz="1200" dirty="0" smtClean="0"/>
            <a:t> (АППГ – 4)</a:t>
          </a:r>
          <a:endParaRPr lang="ru-RU" sz="1200" dirty="0"/>
        </a:p>
      </dgm:t>
    </dgm:pt>
    <dgm:pt modelId="{E7709AF3-5AA2-4DEA-89A0-712A38832403}" type="parTrans" cxnId="{C6FD4663-4FDC-4084-8ED2-59C3289CD8DB}">
      <dgm:prSet/>
      <dgm:spPr/>
      <dgm:t>
        <a:bodyPr/>
        <a:lstStyle/>
        <a:p>
          <a:endParaRPr lang="ru-RU"/>
        </a:p>
      </dgm:t>
    </dgm:pt>
    <dgm:pt modelId="{3AEB6FF4-98E6-499F-9909-E977C5AD8AEC}" type="sibTrans" cxnId="{C6FD4663-4FDC-4084-8ED2-59C3289CD8DB}">
      <dgm:prSet/>
      <dgm:spPr/>
      <dgm:t>
        <a:bodyPr/>
        <a:lstStyle/>
        <a:p>
          <a:endParaRPr lang="ru-RU"/>
        </a:p>
      </dgm:t>
    </dgm:pt>
    <dgm:pt modelId="{797D7F36-D678-4EE7-8023-173169A94108}">
      <dgm:prSet custT="1"/>
      <dgm:spPr/>
      <dgm:t>
        <a:bodyPr/>
        <a:lstStyle/>
        <a:p>
          <a:r>
            <a:rPr lang="ru-RU" sz="1200" dirty="0" smtClean="0"/>
            <a:t>Информация</a:t>
          </a:r>
          <a:r>
            <a:rPr lang="ru-RU" sz="1200" baseline="0" dirty="0" smtClean="0"/>
            <a:t> и информатизация</a:t>
          </a:r>
        </a:p>
        <a:p>
          <a:r>
            <a:rPr lang="ru-RU" sz="1400" baseline="0" dirty="0" smtClean="0">
              <a:solidFill>
                <a:srgbClr val="C00000"/>
              </a:solidFill>
            </a:rPr>
            <a:t>15</a:t>
          </a:r>
          <a:r>
            <a:rPr lang="ru-RU" sz="1000" baseline="0" dirty="0" smtClean="0"/>
            <a:t> (АППГ – 27)</a:t>
          </a:r>
          <a:endParaRPr lang="ru-RU" sz="1000" dirty="0"/>
        </a:p>
      </dgm:t>
    </dgm:pt>
    <dgm:pt modelId="{2681C20F-5C77-488E-BA4E-7425F8F61840}" type="parTrans" cxnId="{F93489D4-0123-4046-A3EA-1F0424441268}">
      <dgm:prSet/>
      <dgm:spPr/>
      <dgm:t>
        <a:bodyPr/>
        <a:lstStyle/>
        <a:p>
          <a:endParaRPr lang="ru-RU"/>
        </a:p>
      </dgm:t>
    </dgm:pt>
    <dgm:pt modelId="{99A4BA84-3C41-47A5-94A0-671279E07ED2}" type="sibTrans" cxnId="{F93489D4-0123-4046-A3EA-1F0424441268}">
      <dgm:prSet/>
      <dgm:spPr/>
      <dgm:t>
        <a:bodyPr/>
        <a:lstStyle/>
        <a:p>
          <a:endParaRPr lang="ru-RU"/>
        </a:p>
      </dgm:t>
    </dgm:pt>
    <dgm:pt modelId="{C55C921E-5E31-4B83-8B27-1116157F43EB}">
      <dgm:prSet custT="1"/>
      <dgm:spPr/>
      <dgm:t>
        <a:bodyPr/>
        <a:lstStyle/>
        <a:p>
          <a:r>
            <a:rPr lang="ru-RU" sz="1200" dirty="0" smtClean="0"/>
            <a:t>Работа противопожарной службы и соблюдение норм пожарной безопасности </a:t>
          </a:r>
        </a:p>
        <a:p>
          <a:r>
            <a:rPr lang="ru-RU" sz="1400" baseline="0" dirty="0" smtClean="0">
              <a:solidFill>
                <a:srgbClr val="C00000"/>
              </a:solidFill>
            </a:rPr>
            <a:t>73</a:t>
          </a:r>
          <a:r>
            <a:rPr lang="ru-RU" sz="1000" dirty="0" smtClean="0"/>
            <a:t> (АППГ-91)</a:t>
          </a:r>
          <a:endParaRPr lang="ru-RU" sz="1000" dirty="0"/>
        </a:p>
      </dgm:t>
    </dgm:pt>
    <dgm:pt modelId="{6A64D6A1-9DA9-4562-9913-B63E801CB700}" type="parTrans" cxnId="{599CCB0F-8E41-47AD-9D30-0E5265FF0934}">
      <dgm:prSet/>
      <dgm:spPr/>
      <dgm:t>
        <a:bodyPr/>
        <a:lstStyle/>
        <a:p>
          <a:endParaRPr lang="ru-RU"/>
        </a:p>
      </dgm:t>
    </dgm:pt>
    <dgm:pt modelId="{8E297BC7-D8A0-4483-89B6-B98186A3627E}" type="sibTrans" cxnId="{599CCB0F-8E41-47AD-9D30-0E5265FF0934}">
      <dgm:prSet/>
      <dgm:spPr/>
      <dgm:t>
        <a:bodyPr/>
        <a:lstStyle/>
        <a:p>
          <a:endParaRPr lang="ru-RU"/>
        </a:p>
      </dgm:t>
    </dgm:pt>
    <dgm:pt modelId="{B916E9C9-4BAF-423C-A058-7664AA423D7C}">
      <dgm:prSet custT="1"/>
      <dgm:spPr/>
      <dgm:t>
        <a:bodyPr/>
        <a:lstStyle/>
        <a:p>
          <a:r>
            <a:rPr lang="ru-RU" sz="1200" dirty="0" smtClean="0"/>
            <a:t>Транспорт (ГИМС)</a:t>
          </a:r>
        </a:p>
        <a:p>
          <a:r>
            <a:rPr lang="ru-RU" sz="1400" dirty="0" smtClean="0">
              <a:solidFill>
                <a:srgbClr val="C00000"/>
              </a:solidFill>
            </a:rPr>
            <a:t>236</a:t>
          </a:r>
          <a:r>
            <a:rPr lang="ru-RU" sz="1000" dirty="0" smtClean="0"/>
            <a:t> (АППГ – 38)</a:t>
          </a:r>
          <a:endParaRPr lang="ru-RU" sz="1000" dirty="0"/>
        </a:p>
      </dgm:t>
    </dgm:pt>
    <dgm:pt modelId="{9F35EF44-7906-4230-8D70-23C49164E60F}" type="parTrans" cxnId="{D09DD694-9C85-4CC4-8B1C-4EA6508B0C40}">
      <dgm:prSet/>
      <dgm:spPr/>
      <dgm:t>
        <a:bodyPr/>
        <a:lstStyle/>
        <a:p>
          <a:endParaRPr lang="ru-RU"/>
        </a:p>
      </dgm:t>
    </dgm:pt>
    <dgm:pt modelId="{9A2539C4-3A06-493E-B92A-A798B3E816CC}" type="sibTrans" cxnId="{D09DD694-9C85-4CC4-8B1C-4EA6508B0C40}">
      <dgm:prSet/>
      <dgm:spPr/>
      <dgm:t>
        <a:bodyPr/>
        <a:lstStyle/>
        <a:p>
          <a:endParaRPr lang="ru-RU"/>
        </a:p>
      </dgm:t>
    </dgm:pt>
    <dgm:pt modelId="{619786D0-6C63-4792-81DE-86CFE1549240}">
      <dgm:prSet custT="1"/>
      <dgm:spPr/>
      <dgm:t>
        <a:bodyPr/>
        <a:lstStyle/>
        <a:p>
          <a:r>
            <a:rPr lang="ru-RU" sz="1200" dirty="0" smtClean="0"/>
            <a:t>Вопросы, связанные </a:t>
          </a:r>
        </a:p>
        <a:p>
          <a:r>
            <a:rPr lang="ru-RU" sz="1200" dirty="0" smtClean="0"/>
            <a:t>с рассмотрением обращений граждан</a:t>
          </a:r>
        </a:p>
        <a:p>
          <a:r>
            <a:rPr lang="ru-RU" sz="1600" dirty="0" smtClean="0">
              <a:solidFill>
                <a:srgbClr val="C00000"/>
              </a:solidFill>
            </a:rPr>
            <a:t>20</a:t>
          </a:r>
          <a:r>
            <a:rPr lang="ru-RU" sz="1000" dirty="0" smtClean="0"/>
            <a:t> (АППГ – 15)</a:t>
          </a:r>
          <a:endParaRPr lang="ru-RU" sz="1000" dirty="0"/>
        </a:p>
      </dgm:t>
    </dgm:pt>
    <dgm:pt modelId="{800D7A3F-777F-42AF-9DC8-C6FF2247D05E}" type="parTrans" cxnId="{70007650-B1C6-47E4-8E24-77F025127AE3}">
      <dgm:prSet/>
      <dgm:spPr/>
      <dgm:t>
        <a:bodyPr/>
        <a:lstStyle/>
        <a:p>
          <a:endParaRPr lang="ru-RU"/>
        </a:p>
      </dgm:t>
    </dgm:pt>
    <dgm:pt modelId="{5A0579AB-3AC1-460D-A511-138263482644}" type="sibTrans" cxnId="{70007650-B1C6-47E4-8E24-77F025127AE3}">
      <dgm:prSet/>
      <dgm:spPr/>
      <dgm:t>
        <a:bodyPr/>
        <a:lstStyle/>
        <a:p>
          <a:endParaRPr lang="ru-RU"/>
        </a:p>
      </dgm:t>
    </dgm:pt>
    <dgm:pt modelId="{AE2EA8F8-9698-4D44-B92D-C6F0EFE1F47D}">
      <dgm:prSet custT="1"/>
      <dgm:spPr/>
      <dgm:t>
        <a:bodyPr/>
        <a:lstStyle/>
        <a:p>
          <a:r>
            <a:rPr lang="ru-RU" sz="1200" dirty="0" smtClean="0"/>
            <a:t>Коммунальное хозяйство</a:t>
          </a:r>
        </a:p>
        <a:p>
          <a:r>
            <a:rPr lang="ru-RU" sz="1400" dirty="0" smtClean="0">
              <a:solidFill>
                <a:srgbClr val="FF0000"/>
              </a:solidFill>
            </a:rPr>
            <a:t>11 </a:t>
          </a:r>
          <a:r>
            <a:rPr lang="ru-RU" sz="1000" dirty="0" smtClean="0"/>
            <a:t>(АППГ 22)</a:t>
          </a:r>
          <a:endParaRPr lang="ru-RU" sz="1000" dirty="0"/>
        </a:p>
      </dgm:t>
    </dgm:pt>
    <dgm:pt modelId="{BDED41C6-FEEA-4394-8F22-C7A8649C25C4}" type="parTrans" cxnId="{503EA52E-9361-4A7C-B6B8-42ADDCEEE230}">
      <dgm:prSet/>
      <dgm:spPr/>
      <dgm:t>
        <a:bodyPr/>
        <a:lstStyle/>
        <a:p>
          <a:endParaRPr lang="ru-RU"/>
        </a:p>
      </dgm:t>
    </dgm:pt>
    <dgm:pt modelId="{E664AB9C-A868-4ADC-A7E0-B8AB2F46A17B}" type="sibTrans" cxnId="{503EA52E-9361-4A7C-B6B8-42ADDCEEE230}">
      <dgm:prSet/>
      <dgm:spPr/>
      <dgm:t>
        <a:bodyPr/>
        <a:lstStyle/>
        <a:p>
          <a:endParaRPr lang="ru-RU"/>
        </a:p>
      </dgm:t>
    </dgm:pt>
    <dgm:pt modelId="{CE681ADB-E504-41AE-AD35-8B70FFDAFE11}">
      <dgm:prSet custT="1"/>
      <dgm:spPr/>
      <dgm:t>
        <a:bodyPr/>
        <a:lstStyle/>
        <a:p>
          <a:r>
            <a:rPr lang="ru-RU" sz="1000" dirty="0" smtClean="0"/>
            <a:t>Предупреждение чрезвычайных ситуаций природного и техногенного характера преодоление последствий </a:t>
          </a:r>
        </a:p>
        <a:p>
          <a:r>
            <a:rPr lang="ru-RU" sz="1400" dirty="0" smtClean="0">
              <a:solidFill>
                <a:srgbClr val="FF0000"/>
              </a:solidFill>
            </a:rPr>
            <a:t>7 </a:t>
          </a:r>
          <a:r>
            <a:rPr lang="ru-RU" sz="1000" dirty="0" smtClean="0"/>
            <a:t>(АППГ – 18)</a:t>
          </a:r>
          <a:endParaRPr lang="ru-RU" sz="1000" dirty="0"/>
        </a:p>
      </dgm:t>
    </dgm:pt>
    <dgm:pt modelId="{8FF33A9C-7B2A-460D-BA11-91C68CF44CA6}" type="parTrans" cxnId="{970CA03B-FB70-45BF-9F0C-DB4C3887BFF0}">
      <dgm:prSet/>
      <dgm:spPr/>
      <dgm:t>
        <a:bodyPr/>
        <a:lstStyle/>
        <a:p>
          <a:endParaRPr lang="ru-RU"/>
        </a:p>
      </dgm:t>
    </dgm:pt>
    <dgm:pt modelId="{30AC3FD5-A664-47CE-AF8E-3C76B2D1B260}" type="sibTrans" cxnId="{970CA03B-FB70-45BF-9F0C-DB4C3887BFF0}">
      <dgm:prSet/>
      <dgm:spPr/>
      <dgm:t>
        <a:bodyPr/>
        <a:lstStyle/>
        <a:p>
          <a:endParaRPr lang="ru-RU"/>
        </a:p>
      </dgm:t>
    </dgm:pt>
    <dgm:pt modelId="{B9DEDD9A-3B44-43B7-B3D0-C270C717C645}">
      <dgm:prSet custT="1"/>
      <dgm:spPr/>
      <dgm:t>
        <a:bodyPr/>
        <a:lstStyle/>
        <a:p>
          <a:r>
            <a:rPr lang="ru-RU" sz="1200" dirty="0" smtClean="0"/>
            <a:t>Гражданская оборона</a:t>
          </a:r>
        </a:p>
        <a:p>
          <a:r>
            <a:rPr lang="ru-RU" sz="1400" dirty="0" smtClean="0">
              <a:solidFill>
                <a:srgbClr val="FF0000"/>
              </a:solidFill>
            </a:rPr>
            <a:t>5</a:t>
          </a:r>
          <a:r>
            <a:rPr lang="ru-RU" sz="1200" dirty="0" smtClean="0"/>
            <a:t> (о)</a:t>
          </a:r>
          <a:endParaRPr lang="ru-RU" sz="1200" dirty="0"/>
        </a:p>
      </dgm:t>
    </dgm:pt>
    <dgm:pt modelId="{96320FCF-7CE6-4734-9BC5-C19ABA6FDF83}" type="parTrans" cxnId="{DC8F3B8E-E9B7-4D69-889F-5F0612E0DDE3}">
      <dgm:prSet/>
      <dgm:spPr/>
      <dgm:t>
        <a:bodyPr/>
        <a:lstStyle/>
        <a:p>
          <a:endParaRPr lang="ru-RU"/>
        </a:p>
      </dgm:t>
    </dgm:pt>
    <dgm:pt modelId="{E9DB3ED5-96F0-4EA3-A671-C4DBCFC6AF22}" type="sibTrans" cxnId="{DC8F3B8E-E9B7-4D69-889F-5F0612E0DDE3}">
      <dgm:prSet/>
      <dgm:spPr/>
      <dgm:t>
        <a:bodyPr/>
        <a:lstStyle/>
        <a:p>
          <a:endParaRPr lang="ru-RU"/>
        </a:p>
      </dgm:t>
    </dgm:pt>
    <dgm:pt modelId="{1460E43D-E90E-48B3-8382-8CEDD9F3FE06}" type="pres">
      <dgm:prSet presAssocID="{0DBA1563-B643-4545-939F-A15E779A14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9DA5FB-79D0-4560-9299-A8A49066700E}" type="pres">
      <dgm:prSet presAssocID="{B916E9C9-4BAF-423C-A058-7664AA423D7C}" presName="node" presStyleLbl="node1" presStyleIdx="0" presStyleCnt="11" custLinFactNeighborX="336" custLinFactNeighborY="-153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9B854B68-B5FF-4498-AD73-54B666C50EF8}" type="pres">
      <dgm:prSet presAssocID="{9A2539C4-3A06-493E-B92A-A798B3E816CC}" presName="sibTrans" presStyleCnt="0"/>
      <dgm:spPr/>
    </dgm:pt>
    <dgm:pt modelId="{418AEC84-804D-441E-8DA3-1CD85EFD0982}" type="pres">
      <dgm:prSet presAssocID="{C55C921E-5E31-4B83-8B27-1116157F43EB}" presName="node" presStyleLbl="node1" presStyleIdx="1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76391B12-25BF-4D67-8A01-0F6BDB446935}" type="pres">
      <dgm:prSet presAssocID="{8E297BC7-D8A0-4483-89B6-B98186A3627E}" presName="sibTrans" presStyleCnt="0"/>
      <dgm:spPr/>
    </dgm:pt>
    <dgm:pt modelId="{802A50B0-4F4F-4F20-AE24-94EA83147FB5}" type="pres">
      <dgm:prSet presAssocID="{619786D0-6C63-4792-81DE-86CFE1549240}" presName="node" presStyleLbl="node1" presStyleIdx="2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FF4244B3-888E-4A50-ADC4-7EC4F64D01BC}" type="pres">
      <dgm:prSet presAssocID="{5A0579AB-3AC1-460D-A511-138263482644}" presName="sibTrans" presStyleCnt="0"/>
      <dgm:spPr/>
    </dgm:pt>
    <dgm:pt modelId="{2EF840AD-C17A-4C71-BE3C-1C6447D49753}" type="pres">
      <dgm:prSet presAssocID="{797D7F36-D678-4EE7-8023-173169A94108}" presName="node" presStyleLbl="node1" presStyleIdx="3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6195946F-0C20-4388-9B04-6684BC4EAA62}" type="pres">
      <dgm:prSet presAssocID="{99A4BA84-3C41-47A5-94A0-671279E07ED2}" presName="sibTrans" presStyleCnt="0"/>
      <dgm:spPr/>
    </dgm:pt>
    <dgm:pt modelId="{EAEE2699-3C3C-4592-AB7D-A80C7E1E79FA}" type="pres">
      <dgm:prSet presAssocID="{AE2EA8F8-9698-4D44-B92D-C6F0EFE1F47D}" presName="node" presStyleLbl="node1" presStyleIdx="4" presStyleCnt="11" custLinFactNeighborX="-882" custLinFactNeighborY="-463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91A24C87-28C3-4F36-A459-4B466BFEB4D2}" type="pres">
      <dgm:prSet presAssocID="{E664AB9C-A868-4ADC-A7E0-B8AB2F46A17B}" presName="sibTrans" presStyleCnt="0"/>
      <dgm:spPr/>
    </dgm:pt>
    <dgm:pt modelId="{1159AC8A-0B23-4629-AD94-EF88DE50954B}" type="pres">
      <dgm:prSet presAssocID="{BF8BAE16-ABFD-4D13-B011-530F944F2E91}" presName="node" presStyleLbl="node1" presStyleIdx="5" presStyleCnt="11" custLinFactNeighborY="-274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B975FD70-45AE-4A24-BFAF-9C774A6543A8}" type="pres">
      <dgm:prSet presAssocID="{24A3B9FA-9BF4-4B4A-B1A5-2BF19087FCA3}" presName="sibTrans" presStyleCnt="0"/>
      <dgm:spPr/>
    </dgm:pt>
    <dgm:pt modelId="{DAAAA9A2-C9C2-4AC9-B4AD-913504937093}" type="pres">
      <dgm:prSet presAssocID="{CE681ADB-E504-41AE-AD35-8B70FFDAFE11}" presName="node" presStyleLbl="node1" presStyleIdx="6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39384D73-745F-4EFD-ABD5-7F1452AEE8A2}" type="pres">
      <dgm:prSet presAssocID="{30AC3FD5-A664-47CE-AF8E-3C76B2D1B260}" presName="sibTrans" presStyleCnt="0"/>
      <dgm:spPr/>
    </dgm:pt>
    <dgm:pt modelId="{33DFC4D4-8008-4E4C-9DF7-7C0DC339E255}" type="pres">
      <dgm:prSet presAssocID="{B8254FA8-518E-4CEF-A88D-F765C8FC4F47}" presName="node" presStyleLbl="node1" presStyleIdx="7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9CE405EF-CE73-4DE8-B75C-4E04ECF2F498}" type="pres">
      <dgm:prSet presAssocID="{6F7DF45C-97D7-4CB8-8867-18A7E690D102}" presName="sibTrans" presStyleCnt="0"/>
      <dgm:spPr/>
    </dgm:pt>
    <dgm:pt modelId="{32C956C9-048E-4811-9124-0F16AC2DFA60}" type="pres">
      <dgm:prSet presAssocID="{B9DEDD9A-3B44-43B7-B3D0-C270C717C645}" presName="node" presStyleLbl="node1" presStyleIdx="8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CD0BC81D-6C6E-4C6A-A0AE-F7F2FB1D8400}" type="pres">
      <dgm:prSet presAssocID="{E9DB3ED5-96F0-4EA3-A671-C4DBCFC6AF22}" presName="sibTrans" presStyleCnt="0"/>
      <dgm:spPr/>
    </dgm:pt>
    <dgm:pt modelId="{6C961C97-15FF-4B93-8501-E2869F2A9127}" type="pres">
      <dgm:prSet presAssocID="{233E0496-9BFC-4709-B30E-1458779A4A22}" presName="node" presStyleLbl="node1" presStyleIdx="9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  <dgm:pt modelId="{CF095ECC-73A1-42FB-968A-EDE547D142D6}" type="pres">
      <dgm:prSet presAssocID="{3AEB6FF4-98E6-499F-9909-E977C5AD8AEC}" presName="sibTrans" presStyleCnt="0"/>
      <dgm:spPr/>
    </dgm:pt>
    <dgm:pt modelId="{AFC18353-5ADB-47E4-BC8A-C61651618B44}" type="pres">
      <dgm:prSet presAssocID="{64A05143-C6C2-4C47-942B-3F8BC22808D8}" presName="node" presStyleLbl="node1" presStyleIdx="10" presStyleCnt="11">
        <dgm:presLayoutVars>
          <dgm:bulletEnabled val="1"/>
        </dgm:presLayoutVars>
      </dgm:prSet>
      <dgm:spPr>
        <a:prstGeom prst="octagon">
          <a:avLst/>
        </a:prstGeom>
      </dgm:spPr>
      <dgm:t>
        <a:bodyPr/>
        <a:lstStyle/>
        <a:p>
          <a:endParaRPr lang="ru-RU"/>
        </a:p>
      </dgm:t>
    </dgm:pt>
  </dgm:ptLst>
  <dgm:cxnLst>
    <dgm:cxn modelId="{DA9BB3D6-1BD0-4B4B-B740-C1055E1A702D}" type="presOf" srcId="{797D7F36-D678-4EE7-8023-173169A94108}" destId="{2EF840AD-C17A-4C71-BE3C-1C6447D49753}" srcOrd="0" destOrd="0" presId="urn:microsoft.com/office/officeart/2005/8/layout/default"/>
    <dgm:cxn modelId="{70007650-B1C6-47E4-8E24-77F025127AE3}" srcId="{0DBA1563-B643-4545-939F-A15E779A14C2}" destId="{619786D0-6C63-4792-81DE-86CFE1549240}" srcOrd="2" destOrd="0" parTransId="{800D7A3F-777F-42AF-9DC8-C6FF2247D05E}" sibTransId="{5A0579AB-3AC1-460D-A511-138263482644}"/>
    <dgm:cxn modelId="{CBA861F4-8DB1-49D2-8868-3D6A1F80B5BA}" type="presOf" srcId="{64A05143-C6C2-4C47-942B-3F8BC22808D8}" destId="{AFC18353-5ADB-47E4-BC8A-C61651618B44}" srcOrd="0" destOrd="0" presId="urn:microsoft.com/office/officeart/2005/8/layout/default"/>
    <dgm:cxn modelId="{9F90EE48-8289-42E4-B39C-B0165C5C1531}" type="presOf" srcId="{233E0496-9BFC-4709-B30E-1458779A4A22}" destId="{6C961C97-15FF-4B93-8501-E2869F2A9127}" srcOrd="0" destOrd="0" presId="urn:microsoft.com/office/officeart/2005/8/layout/default"/>
    <dgm:cxn modelId="{A4972E8F-98FB-4383-A9A5-C0FD6ABC76F3}" type="presOf" srcId="{AE2EA8F8-9698-4D44-B92D-C6F0EFE1F47D}" destId="{EAEE2699-3C3C-4592-AB7D-A80C7E1E79FA}" srcOrd="0" destOrd="0" presId="urn:microsoft.com/office/officeart/2005/8/layout/default"/>
    <dgm:cxn modelId="{C6FD4663-4FDC-4084-8ED2-59C3289CD8DB}" srcId="{0DBA1563-B643-4545-939F-A15E779A14C2}" destId="{233E0496-9BFC-4709-B30E-1458779A4A22}" srcOrd="9" destOrd="0" parTransId="{E7709AF3-5AA2-4DEA-89A0-712A38832403}" sibTransId="{3AEB6FF4-98E6-499F-9909-E977C5AD8AEC}"/>
    <dgm:cxn modelId="{D09DD694-9C85-4CC4-8B1C-4EA6508B0C40}" srcId="{0DBA1563-B643-4545-939F-A15E779A14C2}" destId="{B916E9C9-4BAF-423C-A058-7664AA423D7C}" srcOrd="0" destOrd="0" parTransId="{9F35EF44-7906-4230-8D70-23C49164E60F}" sibTransId="{9A2539C4-3A06-493E-B92A-A798B3E816CC}"/>
    <dgm:cxn modelId="{F309783A-4EE1-4B3F-8542-C9835BCC40C4}" type="presOf" srcId="{B8254FA8-518E-4CEF-A88D-F765C8FC4F47}" destId="{33DFC4D4-8008-4E4C-9DF7-7C0DC339E255}" srcOrd="0" destOrd="0" presId="urn:microsoft.com/office/officeart/2005/8/layout/default"/>
    <dgm:cxn modelId="{3C1F6733-26A4-4EFB-95A1-D9F39EEF9529}" type="presOf" srcId="{619786D0-6C63-4792-81DE-86CFE1549240}" destId="{802A50B0-4F4F-4F20-AE24-94EA83147FB5}" srcOrd="0" destOrd="0" presId="urn:microsoft.com/office/officeart/2005/8/layout/default"/>
    <dgm:cxn modelId="{BA9B9CF5-DF02-4905-8803-0FE01DD4CFA0}" srcId="{0DBA1563-B643-4545-939F-A15E779A14C2}" destId="{BF8BAE16-ABFD-4D13-B011-530F944F2E91}" srcOrd="5" destOrd="0" parTransId="{ABDF5370-205A-4F56-9B7A-49CF34C37CAD}" sibTransId="{24A3B9FA-9BF4-4B4A-B1A5-2BF19087FCA3}"/>
    <dgm:cxn modelId="{599CCB0F-8E41-47AD-9D30-0E5265FF0934}" srcId="{0DBA1563-B643-4545-939F-A15E779A14C2}" destId="{C55C921E-5E31-4B83-8B27-1116157F43EB}" srcOrd="1" destOrd="0" parTransId="{6A64D6A1-9DA9-4562-9913-B63E801CB700}" sibTransId="{8E297BC7-D8A0-4483-89B6-B98186A3627E}"/>
    <dgm:cxn modelId="{DC8F3B8E-E9B7-4D69-889F-5F0612E0DDE3}" srcId="{0DBA1563-B643-4545-939F-A15E779A14C2}" destId="{B9DEDD9A-3B44-43B7-B3D0-C270C717C645}" srcOrd="8" destOrd="0" parTransId="{96320FCF-7CE6-4734-9BC5-C19ABA6FDF83}" sibTransId="{E9DB3ED5-96F0-4EA3-A671-C4DBCFC6AF22}"/>
    <dgm:cxn modelId="{27CAFA34-3534-4041-BE04-33166B5BE3E2}" type="presOf" srcId="{B916E9C9-4BAF-423C-A058-7664AA423D7C}" destId="{B89DA5FB-79D0-4560-9299-A8A49066700E}" srcOrd="0" destOrd="0" presId="urn:microsoft.com/office/officeart/2005/8/layout/default"/>
    <dgm:cxn modelId="{503EA52E-9361-4A7C-B6B8-42ADDCEEE230}" srcId="{0DBA1563-B643-4545-939F-A15E779A14C2}" destId="{AE2EA8F8-9698-4D44-B92D-C6F0EFE1F47D}" srcOrd="4" destOrd="0" parTransId="{BDED41C6-FEEA-4394-8F22-C7A8649C25C4}" sibTransId="{E664AB9C-A868-4ADC-A7E0-B8AB2F46A17B}"/>
    <dgm:cxn modelId="{F93489D4-0123-4046-A3EA-1F0424441268}" srcId="{0DBA1563-B643-4545-939F-A15E779A14C2}" destId="{797D7F36-D678-4EE7-8023-173169A94108}" srcOrd="3" destOrd="0" parTransId="{2681C20F-5C77-488E-BA4E-7425F8F61840}" sibTransId="{99A4BA84-3C41-47A5-94A0-671279E07ED2}"/>
    <dgm:cxn modelId="{81C60081-070E-4C09-B50B-9490A8B0F75E}" type="presOf" srcId="{C55C921E-5E31-4B83-8B27-1116157F43EB}" destId="{418AEC84-804D-441E-8DA3-1CD85EFD0982}" srcOrd="0" destOrd="0" presId="urn:microsoft.com/office/officeart/2005/8/layout/default"/>
    <dgm:cxn modelId="{970CA03B-FB70-45BF-9F0C-DB4C3887BFF0}" srcId="{0DBA1563-B643-4545-939F-A15E779A14C2}" destId="{CE681ADB-E504-41AE-AD35-8B70FFDAFE11}" srcOrd="6" destOrd="0" parTransId="{8FF33A9C-7B2A-460D-BA11-91C68CF44CA6}" sibTransId="{30AC3FD5-A664-47CE-AF8E-3C76B2D1B260}"/>
    <dgm:cxn modelId="{7C5CB6E3-09F0-4405-8AD7-F6D37C56BBF6}" type="presOf" srcId="{0DBA1563-B643-4545-939F-A15E779A14C2}" destId="{1460E43D-E90E-48B3-8382-8CEDD9F3FE06}" srcOrd="0" destOrd="0" presId="urn:microsoft.com/office/officeart/2005/8/layout/default"/>
    <dgm:cxn modelId="{2A865DAA-968E-49E0-BA52-23AEBEFA1460}" srcId="{0DBA1563-B643-4545-939F-A15E779A14C2}" destId="{64A05143-C6C2-4C47-942B-3F8BC22808D8}" srcOrd="10" destOrd="0" parTransId="{0414AFC9-32B2-4C3F-817C-31FC578FC773}" sibTransId="{76794C74-18DB-4977-90A5-BA055DCD0DAB}"/>
    <dgm:cxn modelId="{2940F09B-12C9-4518-8A9C-92FEC590FB70}" type="presOf" srcId="{CE681ADB-E504-41AE-AD35-8B70FFDAFE11}" destId="{DAAAA9A2-C9C2-4AC9-B4AD-913504937093}" srcOrd="0" destOrd="0" presId="urn:microsoft.com/office/officeart/2005/8/layout/default"/>
    <dgm:cxn modelId="{413C40A9-49CC-44B2-84AD-418D9502036D}" type="presOf" srcId="{BF8BAE16-ABFD-4D13-B011-530F944F2E91}" destId="{1159AC8A-0B23-4629-AD94-EF88DE50954B}" srcOrd="0" destOrd="0" presId="urn:microsoft.com/office/officeart/2005/8/layout/default"/>
    <dgm:cxn modelId="{C1B7F1F9-32D1-406F-9524-9A59669FDEFC}" type="presOf" srcId="{B9DEDD9A-3B44-43B7-B3D0-C270C717C645}" destId="{32C956C9-048E-4811-9124-0F16AC2DFA60}" srcOrd="0" destOrd="0" presId="urn:microsoft.com/office/officeart/2005/8/layout/default"/>
    <dgm:cxn modelId="{B2B7EC3D-D0EA-46CB-88E2-CF7F6B756A71}" srcId="{0DBA1563-B643-4545-939F-A15E779A14C2}" destId="{B8254FA8-518E-4CEF-A88D-F765C8FC4F47}" srcOrd="7" destOrd="0" parTransId="{43EF122C-AC4B-442E-B7B7-7B50B1E8CC7F}" sibTransId="{6F7DF45C-97D7-4CB8-8867-18A7E690D102}"/>
    <dgm:cxn modelId="{203EFCDA-CEDE-4C3A-B6BB-31BE6A01AA48}" type="presParOf" srcId="{1460E43D-E90E-48B3-8382-8CEDD9F3FE06}" destId="{B89DA5FB-79D0-4560-9299-A8A49066700E}" srcOrd="0" destOrd="0" presId="urn:microsoft.com/office/officeart/2005/8/layout/default"/>
    <dgm:cxn modelId="{10D59F18-6AA6-41ED-AD9C-3E57786B4AD7}" type="presParOf" srcId="{1460E43D-E90E-48B3-8382-8CEDD9F3FE06}" destId="{9B854B68-B5FF-4498-AD73-54B666C50EF8}" srcOrd="1" destOrd="0" presId="urn:microsoft.com/office/officeart/2005/8/layout/default"/>
    <dgm:cxn modelId="{634ABFB2-01A8-4681-85C3-BB294A3F8D53}" type="presParOf" srcId="{1460E43D-E90E-48B3-8382-8CEDD9F3FE06}" destId="{418AEC84-804D-441E-8DA3-1CD85EFD0982}" srcOrd="2" destOrd="0" presId="urn:microsoft.com/office/officeart/2005/8/layout/default"/>
    <dgm:cxn modelId="{8C990612-D84E-4D1C-8555-976CD2977AA6}" type="presParOf" srcId="{1460E43D-E90E-48B3-8382-8CEDD9F3FE06}" destId="{76391B12-25BF-4D67-8A01-0F6BDB446935}" srcOrd="3" destOrd="0" presId="urn:microsoft.com/office/officeart/2005/8/layout/default"/>
    <dgm:cxn modelId="{261FDE8C-B78F-4D44-A372-17EA2FCF536C}" type="presParOf" srcId="{1460E43D-E90E-48B3-8382-8CEDD9F3FE06}" destId="{802A50B0-4F4F-4F20-AE24-94EA83147FB5}" srcOrd="4" destOrd="0" presId="urn:microsoft.com/office/officeart/2005/8/layout/default"/>
    <dgm:cxn modelId="{4CF4DD79-96C8-4C2B-BF43-5C6594720458}" type="presParOf" srcId="{1460E43D-E90E-48B3-8382-8CEDD9F3FE06}" destId="{FF4244B3-888E-4A50-ADC4-7EC4F64D01BC}" srcOrd="5" destOrd="0" presId="urn:microsoft.com/office/officeart/2005/8/layout/default"/>
    <dgm:cxn modelId="{B0568325-2A7B-4637-B486-D65B17A39203}" type="presParOf" srcId="{1460E43D-E90E-48B3-8382-8CEDD9F3FE06}" destId="{2EF840AD-C17A-4C71-BE3C-1C6447D49753}" srcOrd="6" destOrd="0" presId="urn:microsoft.com/office/officeart/2005/8/layout/default"/>
    <dgm:cxn modelId="{B6D24194-3763-4E71-B702-56692E2D9C97}" type="presParOf" srcId="{1460E43D-E90E-48B3-8382-8CEDD9F3FE06}" destId="{6195946F-0C20-4388-9B04-6684BC4EAA62}" srcOrd="7" destOrd="0" presId="urn:microsoft.com/office/officeart/2005/8/layout/default"/>
    <dgm:cxn modelId="{BFC61C01-6471-4D22-A863-FE158E5321D8}" type="presParOf" srcId="{1460E43D-E90E-48B3-8382-8CEDD9F3FE06}" destId="{EAEE2699-3C3C-4592-AB7D-A80C7E1E79FA}" srcOrd="8" destOrd="0" presId="urn:microsoft.com/office/officeart/2005/8/layout/default"/>
    <dgm:cxn modelId="{0BACCC47-6F06-4F92-83E8-3C9C43EDB443}" type="presParOf" srcId="{1460E43D-E90E-48B3-8382-8CEDD9F3FE06}" destId="{91A24C87-28C3-4F36-A459-4B466BFEB4D2}" srcOrd="9" destOrd="0" presId="urn:microsoft.com/office/officeart/2005/8/layout/default"/>
    <dgm:cxn modelId="{C59B8F90-3A73-4EED-9499-D6E289CF22F0}" type="presParOf" srcId="{1460E43D-E90E-48B3-8382-8CEDD9F3FE06}" destId="{1159AC8A-0B23-4629-AD94-EF88DE50954B}" srcOrd="10" destOrd="0" presId="urn:microsoft.com/office/officeart/2005/8/layout/default"/>
    <dgm:cxn modelId="{01567284-A0F9-4934-A2EF-F054361B114B}" type="presParOf" srcId="{1460E43D-E90E-48B3-8382-8CEDD9F3FE06}" destId="{B975FD70-45AE-4A24-BFAF-9C774A6543A8}" srcOrd="11" destOrd="0" presId="urn:microsoft.com/office/officeart/2005/8/layout/default"/>
    <dgm:cxn modelId="{2ADDADCD-217A-4ED1-864A-01451FC0B2A5}" type="presParOf" srcId="{1460E43D-E90E-48B3-8382-8CEDD9F3FE06}" destId="{DAAAA9A2-C9C2-4AC9-B4AD-913504937093}" srcOrd="12" destOrd="0" presId="urn:microsoft.com/office/officeart/2005/8/layout/default"/>
    <dgm:cxn modelId="{EC4F5DB4-90D5-4F8A-B76D-F5FFCD92FA71}" type="presParOf" srcId="{1460E43D-E90E-48B3-8382-8CEDD9F3FE06}" destId="{39384D73-745F-4EFD-ABD5-7F1452AEE8A2}" srcOrd="13" destOrd="0" presId="urn:microsoft.com/office/officeart/2005/8/layout/default"/>
    <dgm:cxn modelId="{A727882D-0150-4C54-B57C-406EAE7DBE36}" type="presParOf" srcId="{1460E43D-E90E-48B3-8382-8CEDD9F3FE06}" destId="{33DFC4D4-8008-4E4C-9DF7-7C0DC339E255}" srcOrd="14" destOrd="0" presId="urn:microsoft.com/office/officeart/2005/8/layout/default"/>
    <dgm:cxn modelId="{109F0CDB-0274-4BD2-B1F9-32A980493E30}" type="presParOf" srcId="{1460E43D-E90E-48B3-8382-8CEDD9F3FE06}" destId="{9CE405EF-CE73-4DE8-B75C-4E04ECF2F498}" srcOrd="15" destOrd="0" presId="urn:microsoft.com/office/officeart/2005/8/layout/default"/>
    <dgm:cxn modelId="{17A5A0E8-9D96-4983-94BA-A3CF4CAF1BD1}" type="presParOf" srcId="{1460E43D-E90E-48B3-8382-8CEDD9F3FE06}" destId="{32C956C9-048E-4811-9124-0F16AC2DFA60}" srcOrd="16" destOrd="0" presId="urn:microsoft.com/office/officeart/2005/8/layout/default"/>
    <dgm:cxn modelId="{13AEE233-7C7A-4FAB-B1E8-35612323D8EA}" type="presParOf" srcId="{1460E43D-E90E-48B3-8382-8CEDD9F3FE06}" destId="{CD0BC81D-6C6E-4C6A-A0AE-F7F2FB1D8400}" srcOrd="17" destOrd="0" presId="urn:microsoft.com/office/officeart/2005/8/layout/default"/>
    <dgm:cxn modelId="{569D0685-ED5C-4074-AB49-D61D4D66160F}" type="presParOf" srcId="{1460E43D-E90E-48B3-8382-8CEDD9F3FE06}" destId="{6C961C97-15FF-4B93-8501-E2869F2A9127}" srcOrd="18" destOrd="0" presId="urn:microsoft.com/office/officeart/2005/8/layout/default"/>
    <dgm:cxn modelId="{A42A679F-539F-4D0D-8F5D-F3570BE4C220}" type="presParOf" srcId="{1460E43D-E90E-48B3-8382-8CEDD9F3FE06}" destId="{CF095ECC-73A1-42FB-968A-EDE547D142D6}" srcOrd="19" destOrd="0" presId="urn:microsoft.com/office/officeart/2005/8/layout/default"/>
    <dgm:cxn modelId="{67375888-3DA9-47EB-99CD-8807BF610072}" type="presParOf" srcId="{1460E43D-E90E-48B3-8382-8CEDD9F3FE06}" destId="{AFC18353-5ADB-47E4-BC8A-C61651618B44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687BAE-2CE4-4FFD-B521-CDFD4EBE4E6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473A69-8986-496C-874B-491AD659B9CB}">
      <dgm:prSet phldrT="[Текст]" custT="1"/>
      <dgm:spPr/>
      <dgm:t>
        <a:bodyPr/>
        <a:lstStyle/>
        <a:p>
          <a:r>
            <a:rPr lang="ru-RU" sz="1800" dirty="0" smtClean="0"/>
            <a:t>от 11 до 15 дней </a:t>
          </a:r>
        </a:p>
        <a:p>
          <a:r>
            <a:rPr lang="ru-RU" sz="1800" dirty="0" smtClean="0"/>
            <a:t>– </a:t>
          </a:r>
          <a:r>
            <a:rPr lang="ru-RU" sz="1800" dirty="0" smtClean="0">
              <a:solidFill>
                <a:schemeClr val="tx1"/>
              </a:solidFill>
            </a:rPr>
            <a:t>62 </a:t>
          </a:r>
          <a:r>
            <a:rPr lang="ru-RU" sz="1800" dirty="0" smtClean="0"/>
            <a:t>ответа</a:t>
          </a:r>
          <a:endParaRPr lang="ru-RU" sz="1800" dirty="0"/>
        </a:p>
      </dgm:t>
    </dgm:pt>
    <dgm:pt modelId="{3B1FCDF5-F716-4261-B8A9-7265E8F47C35}" type="parTrans" cxnId="{B53433F5-7F2C-41FE-8877-B5A2AE0D491F}">
      <dgm:prSet/>
      <dgm:spPr/>
      <dgm:t>
        <a:bodyPr/>
        <a:lstStyle/>
        <a:p>
          <a:endParaRPr lang="ru-RU"/>
        </a:p>
      </dgm:t>
    </dgm:pt>
    <dgm:pt modelId="{D7A41E39-2083-4A91-8652-10CE87063CF3}" type="sibTrans" cxnId="{B53433F5-7F2C-41FE-8877-B5A2AE0D491F}">
      <dgm:prSet custT="1"/>
      <dgm:spPr/>
      <dgm:t>
        <a:bodyPr/>
        <a:lstStyle/>
        <a:p>
          <a:r>
            <a:rPr lang="ru-RU" sz="1800" dirty="0" smtClean="0"/>
            <a:t>от 5 до 10 дней </a:t>
          </a:r>
        </a:p>
        <a:p>
          <a:r>
            <a:rPr lang="ru-RU" sz="1800" dirty="0" smtClean="0"/>
            <a:t>– </a:t>
          </a:r>
          <a:r>
            <a:rPr lang="ru-RU" sz="1800" dirty="0" smtClean="0">
              <a:solidFill>
                <a:schemeClr val="tx1"/>
              </a:solidFill>
            </a:rPr>
            <a:t>155</a:t>
          </a:r>
          <a:r>
            <a:rPr lang="ru-RU" sz="1800" dirty="0" smtClean="0"/>
            <a:t> ответов</a:t>
          </a:r>
          <a:endParaRPr lang="ru-RU" sz="1800" dirty="0"/>
        </a:p>
      </dgm:t>
    </dgm:pt>
    <dgm:pt modelId="{D24575A0-904B-4151-AD78-79A4C177C05F}">
      <dgm:prSet phldrT="[Текст]" custT="1"/>
      <dgm:spPr/>
      <dgm:t>
        <a:bodyPr/>
        <a:lstStyle/>
        <a:p>
          <a:r>
            <a:rPr lang="ru-RU" sz="1800" dirty="0" smtClean="0"/>
            <a:t>От 16 до 20 дней </a:t>
          </a:r>
        </a:p>
        <a:p>
          <a:r>
            <a:rPr lang="ru-RU" sz="1800" dirty="0" smtClean="0"/>
            <a:t>– </a:t>
          </a:r>
          <a:r>
            <a:rPr lang="ru-RU" sz="1800" dirty="0" smtClean="0">
              <a:solidFill>
                <a:schemeClr val="tx1"/>
              </a:solidFill>
            </a:rPr>
            <a:t>62</a:t>
          </a:r>
          <a:r>
            <a:rPr lang="ru-RU" sz="1800" dirty="0" smtClean="0"/>
            <a:t> ответа</a:t>
          </a:r>
          <a:endParaRPr lang="ru-RU" sz="1800" dirty="0"/>
        </a:p>
      </dgm:t>
    </dgm:pt>
    <dgm:pt modelId="{4961B108-5612-4C3A-AC4F-D58C381B62FD}" type="parTrans" cxnId="{379BD231-97C4-479C-9EA4-61C7FB7478F4}">
      <dgm:prSet/>
      <dgm:spPr/>
      <dgm:t>
        <a:bodyPr/>
        <a:lstStyle/>
        <a:p>
          <a:endParaRPr lang="ru-RU"/>
        </a:p>
      </dgm:t>
    </dgm:pt>
    <dgm:pt modelId="{EB57E15D-BC67-43D1-AF0E-E56F572B9580}" type="sibTrans" cxnId="{379BD231-97C4-479C-9EA4-61C7FB7478F4}">
      <dgm:prSet custT="1"/>
      <dgm:spPr/>
      <dgm:t>
        <a:bodyPr/>
        <a:lstStyle/>
        <a:p>
          <a:r>
            <a:rPr lang="ru-RU" sz="2400" dirty="0" smtClean="0"/>
            <a:t>от 21 до 25 дней </a:t>
          </a:r>
        </a:p>
        <a:p>
          <a:r>
            <a:rPr lang="ru-RU" sz="2400" dirty="0" smtClean="0"/>
            <a:t>– </a:t>
          </a:r>
          <a:r>
            <a:rPr lang="ru-RU" sz="2400" dirty="0" smtClean="0">
              <a:solidFill>
                <a:schemeClr val="tx1"/>
              </a:solidFill>
            </a:rPr>
            <a:t>56</a:t>
          </a:r>
          <a:r>
            <a:rPr lang="ru-RU" sz="2400" dirty="0" smtClean="0"/>
            <a:t> </a:t>
          </a:r>
          <a:r>
            <a:rPr lang="ru-RU" sz="1800" dirty="0" smtClean="0"/>
            <a:t>ответов</a:t>
          </a:r>
          <a:endParaRPr lang="ru-RU" sz="1800" dirty="0"/>
        </a:p>
      </dgm:t>
    </dgm:pt>
    <dgm:pt modelId="{E5E542E8-9589-4886-A5BC-9E0706694687}">
      <dgm:prSet phldrT="[Текст]"/>
      <dgm:spPr/>
      <dgm:t>
        <a:bodyPr/>
        <a:lstStyle/>
        <a:p>
          <a:pPr algn="ctr"/>
          <a:endParaRPr lang="ru-RU" dirty="0">
            <a:solidFill>
              <a:schemeClr val="tx1"/>
            </a:solidFill>
          </a:endParaRPr>
        </a:p>
      </dgm:t>
    </dgm:pt>
    <dgm:pt modelId="{D9F0B6B7-0C0A-4F96-9591-A6EF6CD5379B}" type="parTrans" cxnId="{D434631B-95A0-48FF-9700-A71FBB6EAB84}">
      <dgm:prSet/>
      <dgm:spPr/>
      <dgm:t>
        <a:bodyPr/>
        <a:lstStyle/>
        <a:p>
          <a:endParaRPr lang="ru-RU"/>
        </a:p>
      </dgm:t>
    </dgm:pt>
    <dgm:pt modelId="{72DF6752-E837-4341-A5EA-B56F164DA5B5}" type="sibTrans" cxnId="{D434631B-95A0-48FF-9700-A71FBB6EAB84}">
      <dgm:prSet/>
      <dgm:spPr/>
      <dgm:t>
        <a:bodyPr/>
        <a:lstStyle/>
        <a:p>
          <a:endParaRPr lang="ru-RU"/>
        </a:p>
      </dgm:t>
    </dgm:pt>
    <dgm:pt modelId="{3D746E02-7049-4171-AD27-A461A199CC78}">
      <dgm:prSet phldrT="[Текст]" custT="1"/>
      <dgm:spPr/>
      <dgm:t>
        <a:bodyPr/>
        <a:lstStyle/>
        <a:p>
          <a:r>
            <a:rPr lang="ru-RU" sz="1800" dirty="0" smtClean="0"/>
            <a:t>Ответ не направлялся (аноним) </a:t>
          </a:r>
        </a:p>
        <a:p>
          <a:r>
            <a:rPr lang="ru-RU" sz="1800" dirty="0" smtClean="0"/>
            <a:t>– </a:t>
          </a:r>
          <a:r>
            <a:rPr lang="ru-RU" sz="1800" dirty="0" smtClean="0">
              <a:solidFill>
                <a:schemeClr val="tx1"/>
              </a:solidFill>
            </a:rPr>
            <a:t>4 </a:t>
          </a:r>
          <a:r>
            <a:rPr lang="ru-RU" sz="1800" dirty="0" smtClean="0"/>
            <a:t>обращения</a:t>
          </a:r>
          <a:endParaRPr lang="ru-RU" sz="1800" dirty="0"/>
        </a:p>
      </dgm:t>
    </dgm:pt>
    <dgm:pt modelId="{94363E7D-CC92-4C1A-8822-519B6CFBBF5E}" type="parTrans" cxnId="{2ED6F296-6D70-4092-822A-6F06D651D0B9}">
      <dgm:prSet/>
      <dgm:spPr/>
      <dgm:t>
        <a:bodyPr/>
        <a:lstStyle/>
        <a:p>
          <a:endParaRPr lang="ru-RU"/>
        </a:p>
      </dgm:t>
    </dgm:pt>
    <dgm:pt modelId="{F8A6ACFA-7017-4B7A-A3D0-FD76FA3148E6}" type="sibTrans" cxnId="{2ED6F296-6D70-4092-822A-6F06D651D0B9}">
      <dgm:prSet custT="1"/>
      <dgm:spPr/>
      <dgm:t>
        <a:bodyPr/>
        <a:lstStyle/>
        <a:p>
          <a:r>
            <a:rPr lang="ru-RU" sz="1800" dirty="0" smtClean="0"/>
            <a:t>От 26 до 30 дней </a:t>
          </a:r>
        </a:p>
        <a:p>
          <a:r>
            <a:rPr lang="ru-RU" sz="1800" dirty="0" smtClean="0"/>
            <a:t>– </a:t>
          </a:r>
          <a:r>
            <a:rPr lang="ru-RU" sz="2900" dirty="0" smtClean="0">
              <a:solidFill>
                <a:schemeClr val="tx1"/>
              </a:solidFill>
            </a:rPr>
            <a:t>44</a:t>
          </a:r>
          <a:r>
            <a:rPr lang="ru-RU" sz="2900" dirty="0" smtClean="0"/>
            <a:t> </a:t>
          </a:r>
          <a:r>
            <a:rPr lang="ru-RU" sz="1800" dirty="0" smtClean="0"/>
            <a:t>ответа</a:t>
          </a:r>
          <a:endParaRPr lang="ru-RU" sz="1800" dirty="0"/>
        </a:p>
      </dgm:t>
    </dgm:pt>
    <dgm:pt modelId="{F30BFECB-4176-4493-9AE7-76BA0DA9C8A8}" type="pres">
      <dgm:prSet presAssocID="{64687BAE-2CE4-4FFD-B521-CDFD4EBE4E6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0AE8129-2065-4D12-A973-63011DA52264}" type="pres">
      <dgm:prSet presAssocID="{65473A69-8986-496C-874B-491AD659B9CB}" presName="composite" presStyleCnt="0"/>
      <dgm:spPr/>
    </dgm:pt>
    <dgm:pt modelId="{A4B910BC-A471-4E28-806A-AFE696DF275B}" type="pres">
      <dgm:prSet presAssocID="{65473A69-8986-496C-874B-491AD659B9CB}" presName="Parent1" presStyleLbl="node1" presStyleIdx="0" presStyleCnt="6" custScaleX="136472" custScaleY="78212" custLinFactNeighborX="15860" custLinFactNeighborY="4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FEE69-23C8-4FE7-863B-9ED6447D7657}" type="pres">
      <dgm:prSet presAssocID="{65473A69-8986-496C-874B-491AD659B9C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AC103-0C24-4D27-9F1D-4A8589ACD323}" type="pres">
      <dgm:prSet presAssocID="{65473A69-8986-496C-874B-491AD659B9CB}" presName="BalanceSpacing" presStyleCnt="0"/>
      <dgm:spPr/>
    </dgm:pt>
    <dgm:pt modelId="{24E6F199-66FE-4F59-8901-8A603D292594}" type="pres">
      <dgm:prSet presAssocID="{65473A69-8986-496C-874B-491AD659B9CB}" presName="BalanceSpacing1" presStyleCnt="0"/>
      <dgm:spPr/>
    </dgm:pt>
    <dgm:pt modelId="{A4A3DD47-D96E-409C-8C2D-CCEFD9290E21}" type="pres">
      <dgm:prSet presAssocID="{D7A41E39-2083-4A91-8652-10CE87063CF3}" presName="Accent1Text" presStyleLbl="node1" presStyleIdx="1" presStyleCnt="6" custScaleX="128581" custLinFactNeighborX="0" custLinFactNeighborY="-46"/>
      <dgm:spPr/>
      <dgm:t>
        <a:bodyPr/>
        <a:lstStyle/>
        <a:p>
          <a:endParaRPr lang="ru-RU"/>
        </a:p>
      </dgm:t>
    </dgm:pt>
    <dgm:pt modelId="{604C9067-ED45-4020-8E36-EA9E23FBC65D}" type="pres">
      <dgm:prSet presAssocID="{D7A41E39-2083-4A91-8652-10CE87063CF3}" presName="spaceBetweenRectangles" presStyleCnt="0"/>
      <dgm:spPr/>
    </dgm:pt>
    <dgm:pt modelId="{A494ABA1-131B-4BBF-95CE-2EB4ED1241DC}" type="pres">
      <dgm:prSet presAssocID="{D24575A0-904B-4151-AD78-79A4C177C05F}" presName="composite" presStyleCnt="0"/>
      <dgm:spPr/>
    </dgm:pt>
    <dgm:pt modelId="{20E8E8F8-E127-4A63-9133-8031E34DB47C}" type="pres">
      <dgm:prSet presAssocID="{D24575A0-904B-4151-AD78-79A4C177C05F}" presName="Parent1" presStyleLbl="node1" presStyleIdx="2" presStyleCnt="6" custScaleX="127187" custLinFactNeighborX="8383" custLinFactNeighborY="-72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D0079-BD09-4ED2-8A49-7EDEB571D90E}" type="pres">
      <dgm:prSet presAssocID="{D24575A0-904B-4151-AD78-79A4C177C05F}" presName="Childtext1" presStyleLbl="revTx" presStyleIdx="1" presStyleCnt="3" custScaleX="84766" custScaleY="972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31C6A-6748-4F08-ABD9-E4D06F9A863D}" type="pres">
      <dgm:prSet presAssocID="{D24575A0-904B-4151-AD78-79A4C177C05F}" presName="BalanceSpacing" presStyleCnt="0"/>
      <dgm:spPr/>
    </dgm:pt>
    <dgm:pt modelId="{BCAFF3D1-ADFE-48F9-A194-8C42C2763F23}" type="pres">
      <dgm:prSet presAssocID="{D24575A0-904B-4151-AD78-79A4C177C05F}" presName="BalanceSpacing1" presStyleCnt="0"/>
      <dgm:spPr/>
    </dgm:pt>
    <dgm:pt modelId="{218F6CFD-0D40-4711-A13C-77106B298E68}" type="pres">
      <dgm:prSet presAssocID="{EB57E15D-BC67-43D1-AF0E-E56F572B9580}" presName="Accent1Text" presStyleLbl="node1" presStyleIdx="3" presStyleCnt="6" custScaleX="159800" custScaleY="89627" custLinFactNeighborX="42436" custLinFactNeighborY="-11994"/>
      <dgm:spPr/>
      <dgm:t>
        <a:bodyPr/>
        <a:lstStyle/>
        <a:p>
          <a:endParaRPr lang="ru-RU"/>
        </a:p>
      </dgm:t>
    </dgm:pt>
    <dgm:pt modelId="{48CA1BC0-60E0-462E-969D-990EF6CB9B6F}" type="pres">
      <dgm:prSet presAssocID="{EB57E15D-BC67-43D1-AF0E-E56F572B9580}" presName="spaceBetweenRectangles" presStyleCnt="0"/>
      <dgm:spPr/>
    </dgm:pt>
    <dgm:pt modelId="{B7C1F476-AB05-4F65-9CF0-89A709BCED72}" type="pres">
      <dgm:prSet presAssocID="{3D746E02-7049-4171-AD27-A461A199CC78}" presName="composite" presStyleCnt="0"/>
      <dgm:spPr/>
    </dgm:pt>
    <dgm:pt modelId="{E9D10A43-7047-414E-A00B-64CD4E72921E}" type="pres">
      <dgm:prSet presAssocID="{3D746E02-7049-4171-AD27-A461A199CC78}" presName="Parent1" presStyleLbl="node1" presStyleIdx="4" presStyleCnt="6" custScaleX="161379" custScaleY="112409" custLinFactNeighborX="50716" custLinFactNeighborY="-577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6AE0E-FB81-4FA2-9285-5588C4300471}" type="pres">
      <dgm:prSet presAssocID="{3D746E02-7049-4171-AD27-A461A199CC78}" presName="Childtext1" presStyleLbl="revTx" presStyleIdx="2" presStyleCnt="3" custFlipVert="1" custFlipHor="0" custScaleX="9690" custScaleY="237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D4CBAB-1E5B-4B29-AB40-0CEB70A4CE47}" type="pres">
      <dgm:prSet presAssocID="{3D746E02-7049-4171-AD27-A461A199CC78}" presName="BalanceSpacing" presStyleCnt="0"/>
      <dgm:spPr/>
    </dgm:pt>
    <dgm:pt modelId="{CD2722DA-6FC0-4C81-8266-D30854943C60}" type="pres">
      <dgm:prSet presAssocID="{3D746E02-7049-4171-AD27-A461A199CC78}" presName="BalanceSpacing1" presStyleCnt="0"/>
      <dgm:spPr/>
    </dgm:pt>
    <dgm:pt modelId="{C0769A6B-639C-4D07-ABF6-D345DD87E2DF}" type="pres">
      <dgm:prSet presAssocID="{F8A6ACFA-7017-4B7A-A3D0-FD76FA3148E6}" presName="Accent1Text" presStyleLbl="node1" presStyleIdx="5" presStyleCnt="6" custScaleX="158658" custLinFactNeighborX="-2714" custLinFactNeighborY="-8959"/>
      <dgm:spPr/>
      <dgm:t>
        <a:bodyPr/>
        <a:lstStyle/>
        <a:p>
          <a:endParaRPr lang="ru-RU"/>
        </a:p>
      </dgm:t>
    </dgm:pt>
  </dgm:ptLst>
  <dgm:cxnLst>
    <dgm:cxn modelId="{6DBA36F1-7226-445A-9D4E-0F3A2EEB65CB}" type="presOf" srcId="{64687BAE-2CE4-4FFD-B521-CDFD4EBE4E63}" destId="{F30BFECB-4176-4493-9AE7-76BA0DA9C8A8}" srcOrd="0" destOrd="0" presId="urn:microsoft.com/office/officeart/2008/layout/AlternatingHexagons"/>
    <dgm:cxn modelId="{9322B34C-B717-4DC1-9820-39837D25486E}" type="presOf" srcId="{3D746E02-7049-4171-AD27-A461A199CC78}" destId="{E9D10A43-7047-414E-A00B-64CD4E72921E}" srcOrd="0" destOrd="0" presId="urn:microsoft.com/office/officeart/2008/layout/AlternatingHexagons"/>
    <dgm:cxn modelId="{D434631B-95A0-48FF-9700-A71FBB6EAB84}" srcId="{D24575A0-904B-4151-AD78-79A4C177C05F}" destId="{E5E542E8-9589-4886-A5BC-9E0706694687}" srcOrd="0" destOrd="0" parTransId="{D9F0B6B7-0C0A-4F96-9591-A6EF6CD5379B}" sibTransId="{72DF6752-E837-4341-A5EA-B56F164DA5B5}"/>
    <dgm:cxn modelId="{025FDD38-7774-479E-AE44-FADBDBB21C07}" type="presOf" srcId="{65473A69-8986-496C-874B-491AD659B9CB}" destId="{A4B910BC-A471-4E28-806A-AFE696DF275B}" srcOrd="0" destOrd="0" presId="urn:microsoft.com/office/officeart/2008/layout/AlternatingHexagons"/>
    <dgm:cxn modelId="{B53433F5-7F2C-41FE-8877-B5A2AE0D491F}" srcId="{64687BAE-2CE4-4FFD-B521-CDFD4EBE4E63}" destId="{65473A69-8986-496C-874B-491AD659B9CB}" srcOrd="0" destOrd="0" parTransId="{3B1FCDF5-F716-4261-B8A9-7265E8F47C35}" sibTransId="{D7A41E39-2083-4A91-8652-10CE87063CF3}"/>
    <dgm:cxn modelId="{727D3CD1-4301-4640-8F58-AD05997E0A68}" type="presOf" srcId="{D24575A0-904B-4151-AD78-79A4C177C05F}" destId="{20E8E8F8-E127-4A63-9133-8031E34DB47C}" srcOrd="0" destOrd="0" presId="urn:microsoft.com/office/officeart/2008/layout/AlternatingHexagons"/>
    <dgm:cxn modelId="{379BD231-97C4-479C-9EA4-61C7FB7478F4}" srcId="{64687BAE-2CE4-4FFD-B521-CDFD4EBE4E63}" destId="{D24575A0-904B-4151-AD78-79A4C177C05F}" srcOrd="1" destOrd="0" parTransId="{4961B108-5612-4C3A-AC4F-D58C381B62FD}" sibTransId="{EB57E15D-BC67-43D1-AF0E-E56F572B9580}"/>
    <dgm:cxn modelId="{7D7DF4C3-9D0E-4076-9E9A-263B639C9961}" type="presOf" srcId="{D7A41E39-2083-4A91-8652-10CE87063CF3}" destId="{A4A3DD47-D96E-409C-8C2D-CCEFD9290E21}" srcOrd="0" destOrd="0" presId="urn:microsoft.com/office/officeart/2008/layout/AlternatingHexagons"/>
    <dgm:cxn modelId="{2ED6F296-6D70-4092-822A-6F06D651D0B9}" srcId="{64687BAE-2CE4-4FFD-B521-CDFD4EBE4E63}" destId="{3D746E02-7049-4171-AD27-A461A199CC78}" srcOrd="2" destOrd="0" parTransId="{94363E7D-CC92-4C1A-8822-519B6CFBBF5E}" sibTransId="{F8A6ACFA-7017-4B7A-A3D0-FD76FA3148E6}"/>
    <dgm:cxn modelId="{31D4D1A0-DAAA-477A-82A4-3DE3B948574F}" type="presOf" srcId="{E5E542E8-9589-4886-A5BC-9E0706694687}" destId="{D0FD0079-BD09-4ED2-8A49-7EDEB571D90E}" srcOrd="0" destOrd="0" presId="urn:microsoft.com/office/officeart/2008/layout/AlternatingHexagons"/>
    <dgm:cxn modelId="{8FBC81D5-EDB0-4AF4-A63D-68D10A4A8A8E}" type="presOf" srcId="{F8A6ACFA-7017-4B7A-A3D0-FD76FA3148E6}" destId="{C0769A6B-639C-4D07-ABF6-D345DD87E2DF}" srcOrd="0" destOrd="0" presId="urn:microsoft.com/office/officeart/2008/layout/AlternatingHexagons"/>
    <dgm:cxn modelId="{9E56922F-04EA-490D-9C17-0EBE2882717D}" type="presOf" srcId="{EB57E15D-BC67-43D1-AF0E-E56F572B9580}" destId="{218F6CFD-0D40-4711-A13C-77106B298E68}" srcOrd="0" destOrd="0" presId="urn:microsoft.com/office/officeart/2008/layout/AlternatingHexagons"/>
    <dgm:cxn modelId="{591A6CFC-5F0D-4861-813F-7194DA37F5F0}" type="presParOf" srcId="{F30BFECB-4176-4493-9AE7-76BA0DA9C8A8}" destId="{70AE8129-2065-4D12-A973-63011DA52264}" srcOrd="0" destOrd="0" presId="urn:microsoft.com/office/officeart/2008/layout/AlternatingHexagons"/>
    <dgm:cxn modelId="{64D95876-8E8B-4DD4-AE83-D37569EFA413}" type="presParOf" srcId="{70AE8129-2065-4D12-A973-63011DA52264}" destId="{A4B910BC-A471-4E28-806A-AFE696DF275B}" srcOrd="0" destOrd="0" presId="urn:microsoft.com/office/officeart/2008/layout/AlternatingHexagons"/>
    <dgm:cxn modelId="{A2808DC7-BC52-4A1B-A522-0B88D1A25AAE}" type="presParOf" srcId="{70AE8129-2065-4D12-A973-63011DA52264}" destId="{3AFFEE69-23C8-4FE7-863B-9ED6447D7657}" srcOrd="1" destOrd="0" presId="urn:microsoft.com/office/officeart/2008/layout/AlternatingHexagons"/>
    <dgm:cxn modelId="{50A0265E-0400-4C4E-9858-BC244242789D}" type="presParOf" srcId="{70AE8129-2065-4D12-A973-63011DA52264}" destId="{A14AC103-0C24-4D27-9F1D-4A8589ACD323}" srcOrd="2" destOrd="0" presId="urn:microsoft.com/office/officeart/2008/layout/AlternatingHexagons"/>
    <dgm:cxn modelId="{5BF1D2EC-2441-4806-8430-833B620DCABA}" type="presParOf" srcId="{70AE8129-2065-4D12-A973-63011DA52264}" destId="{24E6F199-66FE-4F59-8901-8A603D292594}" srcOrd="3" destOrd="0" presId="urn:microsoft.com/office/officeart/2008/layout/AlternatingHexagons"/>
    <dgm:cxn modelId="{35D3B856-A64E-4688-9A41-A62E5A30A479}" type="presParOf" srcId="{70AE8129-2065-4D12-A973-63011DA52264}" destId="{A4A3DD47-D96E-409C-8C2D-CCEFD9290E21}" srcOrd="4" destOrd="0" presId="urn:microsoft.com/office/officeart/2008/layout/AlternatingHexagons"/>
    <dgm:cxn modelId="{74C2C9BF-BE67-4915-9D6C-85D9CD00052E}" type="presParOf" srcId="{F30BFECB-4176-4493-9AE7-76BA0DA9C8A8}" destId="{604C9067-ED45-4020-8E36-EA9E23FBC65D}" srcOrd="1" destOrd="0" presId="urn:microsoft.com/office/officeart/2008/layout/AlternatingHexagons"/>
    <dgm:cxn modelId="{2DA1D7FF-B19A-4219-90F8-563B70DC1F02}" type="presParOf" srcId="{F30BFECB-4176-4493-9AE7-76BA0DA9C8A8}" destId="{A494ABA1-131B-4BBF-95CE-2EB4ED1241DC}" srcOrd="2" destOrd="0" presId="urn:microsoft.com/office/officeart/2008/layout/AlternatingHexagons"/>
    <dgm:cxn modelId="{0359F192-C3A7-454C-9076-5EF311BC8F9C}" type="presParOf" srcId="{A494ABA1-131B-4BBF-95CE-2EB4ED1241DC}" destId="{20E8E8F8-E127-4A63-9133-8031E34DB47C}" srcOrd="0" destOrd="0" presId="urn:microsoft.com/office/officeart/2008/layout/AlternatingHexagons"/>
    <dgm:cxn modelId="{09F420D6-EC0A-40B7-ADFF-27F2A130F3DA}" type="presParOf" srcId="{A494ABA1-131B-4BBF-95CE-2EB4ED1241DC}" destId="{D0FD0079-BD09-4ED2-8A49-7EDEB571D90E}" srcOrd="1" destOrd="0" presId="urn:microsoft.com/office/officeart/2008/layout/AlternatingHexagons"/>
    <dgm:cxn modelId="{2A2D771A-DB33-456C-A966-D8702334D0D1}" type="presParOf" srcId="{A494ABA1-131B-4BBF-95CE-2EB4ED1241DC}" destId="{80931C6A-6748-4F08-ABD9-E4D06F9A863D}" srcOrd="2" destOrd="0" presId="urn:microsoft.com/office/officeart/2008/layout/AlternatingHexagons"/>
    <dgm:cxn modelId="{46853B62-5E35-4FBA-BE98-BDE005204E0E}" type="presParOf" srcId="{A494ABA1-131B-4BBF-95CE-2EB4ED1241DC}" destId="{BCAFF3D1-ADFE-48F9-A194-8C42C2763F23}" srcOrd="3" destOrd="0" presId="urn:microsoft.com/office/officeart/2008/layout/AlternatingHexagons"/>
    <dgm:cxn modelId="{AB3FFE03-46BC-4EE3-A22A-EDE842A651A5}" type="presParOf" srcId="{A494ABA1-131B-4BBF-95CE-2EB4ED1241DC}" destId="{218F6CFD-0D40-4711-A13C-77106B298E68}" srcOrd="4" destOrd="0" presId="urn:microsoft.com/office/officeart/2008/layout/AlternatingHexagons"/>
    <dgm:cxn modelId="{2C2D077D-4063-4562-9179-92D4AAF6670F}" type="presParOf" srcId="{F30BFECB-4176-4493-9AE7-76BA0DA9C8A8}" destId="{48CA1BC0-60E0-462E-969D-990EF6CB9B6F}" srcOrd="3" destOrd="0" presId="urn:microsoft.com/office/officeart/2008/layout/AlternatingHexagons"/>
    <dgm:cxn modelId="{24205450-C887-4C5C-A2C1-3C1177F968A7}" type="presParOf" srcId="{F30BFECB-4176-4493-9AE7-76BA0DA9C8A8}" destId="{B7C1F476-AB05-4F65-9CF0-89A709BCED72}" srcOrd="4" destOrd="0" presId="urn:microsoft.com/office/officeart/2008/layout/AlternatingHexagons"/>
    <dgm:cxn modelId="{4FE4DA2F-231B-43FC-8936-58813940C2DF}" type="presParOf" srcId="{B7C1F476-AB05-4F65-9CF0-89A709BCED72}" destId="{E9D10A43-7047-414E-A00B-64CD4E72921E}" srcOrd="0" destOrd="0" presId="urn:microsoft.com/office/officeart/2008/layout/AlternatingHexagons"/>
    <dgm:cxn modelId="{76979E2C-1A7D-4B8B-BD52-D65B7F440CAF}" type="presParOf" srcId="{B7C1F476-AB05-4F65-9CF0-89A709BCED72}" destId="{B596AE0E-FB81-4FA2-9285-5588C4300471}" srcOrd="1" destOrd="0" presId="urn:microsoft.com/office/officeart/2008/layout/AlternatingHexagons"/>
    <dgm:cxn modelId="{7B2F87E5-D888-4416-9F1A-2BA24500BD75}" type="presParOf" srcId="{B7C1F476-AB05-4F65-9CF0-89A709BCED72}" destId="{D0D4CBAB-1E5B-4B29-AB40-0CEB70A4CE47}" srcOrd="2" destOrd="0" presId="urn:microsoft.com/office/officeart/2008/layout/AlternatingHexagons"/>
    <dgm:cxn modelId="{7935AD07-5C58-4AFF-BA6D-5A31F355CE91}" type="presParOf" srcId="{B7C1F476-AB05-4F65-9CF0-89A709BCED72}" destId="{CD2722DA-6FC0-4C81-8266-D30854943C60}" srcOrd="3" destOrd="0" presId="urn:microsoft.com/office/officeart/2008/layout/AlternatingHexagons"/>
    <dgm:cxn modelId="{BA5450EC-6E91-4DDD-B949-85A33B87268C}" type="presParOf" srcId="{B7C1F476-AB05-4F65-9CF0-89A709BCED72}" destId="{C0769A6B-639C-4D07-ABF6-D345DD87E2DF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DA5FB-79D0-4560-9299-A8A49066700E}">
      <dsp:nvSpPr>
        <dsp:cNvPr id="0" name=""/>
        <dsp:cNvSpPr/>
      </dsp:nvSpPr>
      <dsp:spPr>
        <a:xfrm>
          <a:off x="864099" y="3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Транспорт (ГИМС)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236</a:t>
          </a:r>
          <a:r>
            <a:rPr lang="ru-RU" sz="1000" kern="1200" dirty="0" smtClean="0"/>
            <a:t> (АППГ – 38)</a:t>
          </a:r>
          <a:endParaRPr lang="ru-RU" sz="1000" kern="1200" dirty="0"/>
        </a:p>
      </dsp:txBody>
      <dsp:txXfrm>
        <a:off x="1044405" y="180309"/>
        <a:ext cx="1691422" cy="870608"/>
      </dsp:txXfrm>
    </dsp:sp>
    <dsp:sp modelId="{418AEC84-804D-441E-8DA3-1CD85EFD0982}">
      <dsp:nvSpPr>
        <dsp:cNvPr id="0" name=""/>
        <dsp:cNvSpPr/>
      </dsp:nvSpPr>
      <dsp:spPr>
        <a:xfrm>
          <a:off x="3114442" y="1887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Работа противопожарной службы и соблюдение норм пожарной безопасности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>
              <a:solidFill>
                <a:srgbClr val="C00000"/>
              </a:solidFill>
            </a:rPr>
            <a:t>73</a:t>
          </a:r>
          <a:r>
            <a:rPr lang="ru-RU" sz="1000" kern="1200" dirty="0" smtClean="0"/>
            <a:t> (АППГ-91)</a:t>
          </a:r>
          <a:endParaRPr lang="ru-RU" sz="1000" kern="1200" dirty="0"/>
        </a:p>
      </dsp:txBody>
      <dsp:txXfrm>
        <a:off x="3294748" y="182193"/>
        <a:ext cx="1691422" cy="870608"/>
      </dsp:txXfrm>
    </dsp:sp>
    <dsp:sp modelId="{802A50B0-4F4F-4F20-AE24-94EA83147FB5}">
      <dsp:nvSpPr>
        <dsp:cNvPr id="0" name=""/>
        <dsp:cNvSpPr/>
      </dsp:nvSpPr>
      <dsp:spPr>
        <a:xfrm>
          <a:off x="5371680" y="1887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Вопросы, связанные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 рассмотрением обращений граждан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20</a:t>
          </a:r>
          <a:r>
            <a:rPr lang="ru-RU" sz="1000" kern="1200" dirty="0" smtClean="0"/>
            <a:t> (АППГ – 15)</a:t>
          </a:r>
          <a:endParaRPr lang="ru-RU" sz="1000" kern="1200" dirty="0"/>
        </a:p>
      </dsp:txBody>
      <dsp:txXfrm>
        <a:off x="5551986" y="182193"/>
        <a:ext cx="1691422" cy="870608"/>
      </dsp:txXfrm>
    </dsp:sp>
    <dsp:sp modelId="{2EF840AD-C17A-4C71-BE3C-1C6447D49753}">
      <dsp:nvSpPr>
        <dsp:cNvPr id="0" name=""/>
        <dsp:cNvSpPr/>
      </dsp:nvSpPr>
      <dsp:spPr>
        <a:xfrm>
          <a:off x="857204" y="1438311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Информация</a:t>
          </a:r>
          <a:r>
            <a:rPr lang="ru-RU" sz="1200" kern="1200" baseline="0" dirty="0" smtClean="0"/>
            <a:t> и информатизация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baseline="0" dirty="0" smtClean="0">
              <a:solidFill>
                <a:srgbClr val="C00000"/>
              </a:solidFill>
            </a:rPr>
            <a:t>15</a:t>
          </a:r>
          <a:r>
            <a:rPr lang="ru-RU" sz="1000" kern="1200" baseline="0" dirty="0" smtClean="0"/>
            <a:t> (АППГ – 27)</a:t>
          </a:r>
          <a:endParaRPr lang="ru-RU" sz="1000" kern="1200" dirty="0"/>
        </a:p>
      </dsp:txBody>
      <dsp:txXfrm>
        <a:off x="1037510" y="1618617"/>
        <a:ext cx="1691422" cy="870608"/>
      </dsp:txXfrm>
    </dsp:sp>
    <dsp:sp modelId="{EAEE2699-3C3C-4592-AB7D-A80C7E1E79FA}">
      <dsp:nvSpPr>
        <dsp:cNvPr id="0" name=""/>
        <dsp:cNvSpPr/>
      </dsp:nvSpPr>
      <dsp:spPr>
        <a:xfrm>
          <a:off x="3096343" y="1432611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Коммунальное хозяйство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</a:rPr>
            <a:t>11 </a:t>
          </a:r>
          <a:r>
            <a:rPr lang="ru-RU" sz="1000" kern="1200" dirty="0" smtClean="0"/>
            <a:t>(АППГ 22)</a:t>
          </a:r>
          <a:endParaRPr lang="ru-RU" sz="1000" kern="1200" dirty="0"/>
        </a:p>
      </dsp:txBody>
      <dsp:txXfrm>
        <a:off x="3276649" y="1612917"/>
        <a:ext cx="1691422" cy="870608"/>
      </dsp:txXfrm>
    </dsp:sp>
    <dsp:sp modelId="{1159AC8A-0B23-4629-AD94-EF88DE50954B}">
      <dsp:nvSpPr>
        <dsp:cNvPr id="0" name=""/>
        <dsp:cNvSpPr/>
      </dsp:nvSpPr>
      <dsp:spPr>
        <a:xfrm>
          <a:off x="5371680" y="1434938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Жилищные вопросы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8 </a:t>
          </a:r>
          <a:r>
            <a:rPr lang="ru-RU" sz="1000" kern="1200" dirty="0" smtClean="0"/>
            <a:t>(АППГ – 12)</a:t>
          </a:r>
          <a:endParaRPr lang="ru-RU" sz="1000" kern="1200" dirty="0"/>
        </a:p>
      </dsp:txBody>
      <dsp:txXfrm>
        <a:off x="5551986" y="1615244"/>
        <a:ext cx="1691422" cy="870608"/>
      </dsp:txXfrm>
    </dsp:sp>
    <dsp:sp modelId="{DAAAA9A2-C9C2-4AC9-B4AD-913504937093}">
      <dsp:nvSpPr>
        <dsp:cNvPr id="0" name=""/>
        <dsp:cNvSpPr/>
      </dsp:nvSpPr>
      <dsp:spPr>
        <a:xfrm>
          <a:off x="857204" y="2874736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Предупреждение чрезвычайных ситуаций природного и техногенного характера преодоление последствий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</a:rPr>
            <a:t>7 </a:t>
          </a:r>
          <a:r>
            <a:rPr lang="ru-RU" sz="1000" kern="1200" dirty="0" smtClean="0"/>
            <a:t>(АППГ – 18)</a:t>
          </a:r>
          <a:endParaRPr lang="ru-RU" sz="1000" kern="1200" dirty="0"/>
        </a:p>
      </dsp:txBody>
      <dsp:txXfrm>
        <a:off x="1037510" y="3055042"/>
        <a:ext cx="1691422" cy="870608"/>
      </dsp:txXfrm>
    </dsp:sp>
    <dsp:sp modelId="{33DFC4D4-8008-4E4C-9DF7-7C0DC339E255}">
      <dsp:nvSpPr>
        <dsp:cNvPr id="0" name=""/>
        <dsp:cNvSpPr/>
      </dsp:nvSpPr>
      <dsp:spPr>
        <a:xfrm>
          <a:off x="3114442" y="2874736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Трудовые отношения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6 </a:t>
          </a:r>
          <a:r>
            <a:rPr lang="ru-RU" sz="1000" kern="1200" dirty="0" smtClean="0"/>
            <a:t>(АППГ – 3)</a:t>
          </a:r>
        </a:p>
      </dsp:txBody>
      <dsp:txXfrm>
        <a:off x="3294748" y="3055042"/>
        <a:ext cx="1691422" cy="870608"/>
      </dsp:txXfrm>
    </dsp:sp>
    <dsp:sp modelId="{32C956C9-048E-4811-9124-0F16AC2DFA60}">
      <dsp:nvSpPr>
        <dsp:cNvPr id="0" name=""/>
        <dsp:cNvSpPr/>
      </dsp:nvSpPr>
      <dsp:spPr>
        <a:xfrm>
          <a:off x="5371680" y="2874736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Гражданская оборона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</a:rPr>
            <a:t>5</a:t>
          </a:r>
          <a:r>
            <a:rPr lang="ru-RU" sz="1200" kern="1200" dirty="0" smtClean="0"/>
            <a:t> (о)</a:t>
          </a:r>
          <a:endParaRPr lang="ru-RU" sz="1200" kern="1200" dirty="0"/>
        </a:p>
      </dsp:txBody>
      <dsp:txXfrm>
        <a:off x="5551986" y="3055042"/>
        <a:ext cx="1691422" cy="870608"/>
      </dsp:txXfrm>
    </dsp:sp>
    <dsp:sp modelId="{6C961C97-15FF-4B93-8501-E2869F2A9127}">
      <dsp:nvSpPr>
        <dsp:cNvPr id="0" name=""/>
        <dsp:cNvSpPr/>
      </dsp:nvSpPr>
      <dsp:spPr>
        <a:xfrm>
          <a:off x="1985823" y="4311160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Образование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</a:rPr>
            <a:t>3</a:t>
          </a:r>
          <a:r>
            <a:rPr lang="ru-RU" sz="1200" kern="1200" dirty="0" smtClean="0"/>
            <a:t> (АППГ – 4)</a:t>
          </a:r>
          <a:endParaRPr lang="ru-RU" sz="1200" kern="1200" dirty="0"/>
        </a:p>
      </dsp:txBody>
      <dsp:txXfrm>
        <a:off x="2166129" y="4491466"/>
        <a:ext cx="1691422" cy="870608"/>
      </dsp:txXfrm>
    </dsp:sp>
    <dsp:sp modelId="{AFC18353-5ADB-47E4-BC8A-C61651618B44}">
      <dsp:nvSpPr>
        <dsp:cNvPr id="0" name=""/>
        <dsp:cNvSpPr/>
      </dsp:nvSpPr>
      <dsp:spPr>
        <a:xfrm>
          <a:off x="4243061" y="4311160"/>
          <a:ext cx="2052034" cy="1231220"/>
        </a:xfrm>
        <a:prstGeom prst="oct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Здравоохранение. Физическая культура и спорт. Туризм.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FF0000"/>
              </a:solidFill>
            </a:rPr>
            <a:t>1</a:t>
          </a:r>
          <a:r>
            <a:rPr lang="ru-RU" sz="1200" kern="1200" dirty="0" smtClean="0"/>
            <a:t> (АППГ – 3)</a:t>
          </a:r>
          <a:endParaRPr lang="ru-RU" sz="1200" kern="1200" dirty="0"/>
        </a:p>
      </dsp:txBody>
      <dsp:txXfrm>
        <a:off x="4423367" y="4491466"/>
        <a:ext cx="1691422" cy="8706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910BC-A471-4E28-806A-AFE696DF275B}">
      <dsp:nvSpPr>
        <dsp:cNvPr id="0" name=""/>
        <dsp:cNvSpPr/>
      </dsp:nvSpPr>
      <dsp:spPr>
        <a:xfrm rot="5400000">
          <a:off x="3902942" y="-166167"/>
          <a:ext cx="1475498" cy="223989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 11 до 15 дней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1800" kern="1200" dirty="0" smtClean="0">
              <a:solidFill>
                <a:schemeClr val="tx1"/>
              </a:solidFill>
            </a:rPr>
            <a:t>62 </a:t>
          </a:r>
          <a:r>
            <a:rPr lang="ru-RU" sz="1800" kern="1200" dirty="0" smtClean="0"/>
            <a:t>ответа</a:t>
          </a:r>
          <a:endParaRPr lang="ru-RU" sz="1800" kern="1200" dirty="0"/>
        </a:p>
      </dsp:txBody>
      <dsp:txXfrm rot="-5400000">
        <a:off x="3894058" y="461949"/>
        <a:ext cx="1493266" cy="983666"/>
      </dsp:txXfrm>
    </dsp:sp>
    <dsp:sp modelId="{3AFFEE69-23C8-4FE7-863B-9ED6447D7657}">
      <dsp:nvSpPr>
        <dsp:cNvPr id="0" name=""/>
        <dsp:cNvSpPr/>
      </dsp:nvSpPr>
      <dsp:spPr>
        <a:xfrm>
          <a:off x="5250831" y="379991"/>
          <a:ext cx="2105376" cy="1131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3DD47-D96E-409C-8C2D-CCEFD9290E21}">
      <dsp:nvSpPr>
        <dsp:cNvPr id="0" name=""/>
        <dsp:cNvSpPr/>
      </dsp:nvSpPr>
      <dsp:spPr>
        <a:xfrm rot="5400000">
          <a:off x="1664523" y="-110107"/>
          <a:ext cx="1886537" cy="21103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 5 до 10 дней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1800" kern="1200" dirty="0" smtClean="0">
              <a:solidFill>
                <a:schemeClr val="tx1"/>
              </a:solidFill>
            </a:rPr>
            <a:t>155</a:t>
          </a:r>
          <a:r>
            <a:rPr lang="ru-RU" sz="1800" kern="1200" dirty="0" smtClean="0"/>
            <a:t> ответов</a:t>
          </a:r>
          <a:endParaRPr lang="ru-RU" sz="1800" kern="1200" dirty="0"/>
        </a:p>
      </dsp:txBody>
      <dsp:txXfrm rot="-5400000">
        <a:off x="1904331" y="316239"/>
        <a:ext cx="1406922" cy="1257691"/>
      </dsp:txXfrm>
    </dsp:sp>
    <dsp:sp modelId="{20E8E8F8-E127-4A63-9133-8031E34DB47C}">
      <dsp:nvSpPr>
        <dsp:cNvPr id="0" name=""/>
        <dsp:cNvSpPr/>
      </dsp:nvSpPr>
      <dsp:spPr>
        <a:xfrm rot="5400000">
          <a:off x="2685012" y="1365908"/>
          <a:ext cx="1886537" cy="208750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 16 до 20 дней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1800" kern="1200" dirty="0" smtClean="0">
              <a:solidFill>
                <a:schemeClr val="tx1"/>
              </a:solidFill>
            </a:rPr>
            <a:t>62</a:t>
          </a:r>
          <a:r>
            <a:rPr lang="ru-RU" sz="1800" kern="1200" dirty="0" smtClean="0"/>
            <a:t> ответа</a:t>
          </a:r>
          <a:endParaRPr lang="ru-RU" sz="1800" kern="1200" dirty="0"/>
        </a:p>
      </dsp:txBody>
      <dsp:txXfrm rot="-5400000">
        <a:off x="2932446" y="1780814"/>
        <a:ext cx="1391670" cy="1257691"/>
      </dsp:txXfrm>
    </dsp:sp>
    <dsp:sp modelId="{D0FD0079-BD09-4ED2-8A49-7EDEB571D90E}">
      <dsp:nvSpPr>
        <dsp:cNvPr id="0" name=""/>
        <dsp:cNvSpPr/>
      </dsp:nvSpPr>
      <dsp:spPr>
        <a:xfrm>
          <a:off x="719865" y="1996882"/>
          <a:ext cx="1727073" cy="1100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>
            <a:solidFill>
              <a:schemeClr val="tx1"/>
            </a:solidFill>
          </a:endParaRPr>
        </a:p>
      </dsp:txBody>
      <dsp:txXfrm>
        <a:off x="719865" y="1996882"/>
        <a:ext cx="1727073" cy="1100726"/>
      </dsp:txXfrm>
    </dsp:sp>
    <dsp:sp modelId="{218F6CFD-0D40-4711-A13C-77106B298E68}">
      <dsp:nvSpPr>
        <dsp:cNvPr id="0" name=""/>
        <dsp:cNvSpPr/>
      </dsp:nvSpPr>
      <dsp:spPr>
        <a:xfrm rot="5400000">
          <a:off x="5114356" y="1009585"/>
          <a:ext cx="1690847" cy="262277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от 21 до 25 дней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– </a:t>
          </a:r>
          <a:r>
            <a:rPr lang="ru-RU" sz="2400" kern="1200" dirty="0" smtClean="0">
              <a:solidFill>
                <a:schemeClr val="tx1"/>
              </a:solidFill>
            </a:rPr>
            <a:t>56</a:t>
          </a:r>
          <a:r>
            <a:rPr lang="ru-RU" sz="2400" kern="1200" dirty="0" smtClean="0"/>
            <a:t> </a:t>
          </a:r>
          <a:r>
            <a:rPr lang="ru-RU" sz="1800" kern="1200" dirty="0" smtClean="0"/>
            <a:t>ответов</a:t>
          </a:r>
          <a:endParaRPr lang="ru-RU" sz="1800" kern="1200" dirty="0"/>
        </a:p>
      </dsp:txBody>
      <dsp:txXfrm rot="-5400000">
        <a:off x="5085521" y="1757358"/>
        <a:ext cx="1748518" cy="1127231"/>
      </dsp:txXfrm>
    </dsp:sp>
    <dsp:sp modelId="{E9D10A43-7047-414E-A00B-64CD4E72921E}">
      <dsp:nvSpPr>
        <dsp:cNvPr id="0" name=""/>
        <dsp:cNvSpPr/>
      </dsp:nvSpPr>
      <dsp:spPr>
        <a:xfrm rot="5400000">
          <a:off x="4152459" y="2832313"/>
          <a:ext cx="2120638" cy="264869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Ответ не направлялся (аноним)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1800" kern="1200" dirty="0" smtClean="0">
              <a:solidFill>
                <a:schemeClr val="tx1"/>
              </a:solidFill>
            </a:rPr>
            <a:t>4 </a:t>
          </a:r>
          <a:r>
            <a:rPr lang="ru-RU" sz="1800" kern="1200" dirty="0" smtClean="0"/>
            <a:t>обращения</a:t>
          </a:r>
          <a:endParaRPr lang="ru-RU" sz="1800" kern="1200" dirty="0"/>
        </a:p>
      </dsp:txBody>
      <dsp:txXfrm rot="-5400000">
        <a:off x="4329881" y="3449780"/>
        <a:ext cx="1765795" cy="1413758"/>
      </dsp:txXfrm>
    </dsp:sp>
    <dsp:sp modelId="{B596AE0E-FB81-4FA2-9285-5588C4300471}">
      <dsp:nvSpPr>
        <dsp:cNvPr id="0" name=""/>
        <dsp:cNvSpPr/>
      </dsp:nvSpPr>
      <dsp:spPr>
        <a:xfrm flipV="1">
          <a:off x="6201514" y="4131348"/>
          <a:ext cx="204010" cy="268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69A6B-639C-4D07-ABF6-D345DD87E2DF}">
      <dsp:nvSpPr>
        <dsp:cNvPr id="0" name=""/>
        <dsp:cNvSpPr/>
      </dsp:nvSpPr>
      <dsp:spPr>
        <a:xfrm rot="5400000">
          <a:off x="1619979" y="2794557"/>
          <a:ext cx="1886537" cy="260403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От 26 до 30 дней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– </a:t>
          </a:r>
          <a:r>
            <a:rPr lang="ru-RU" sz="2900" kern="1200" dirty="0" smtClean="0">
              <a:solidFill>
                <a:schemeClr val="tx1"/>
              </a:solidFill>
            </a:rPr>
            <a:t>44</a:t>
          </a:r>
          <a:r>
            <a:rPr lang="ru-RU" sz="2900" kern="1200" dirty="0" smtClean="0"/>
            <a:t> </a:t>
          </a:r>
          <a:r>
            <a:rPr lang="ru-RU" sz="1800" kern="1200" dirty="0" smtClean="0"/>
            <a:t>ответа</a:t>
          </a:r>
          <a:endParaRPr lang="ru-RU" sz="1800" kern="1200" dirty="0"/>
        </a:p>
      </dsp:txBody>
      <dsp:txXfrm rot="-5400000">
        <a:off x="1695237" y="3467728"/>
        <a:ext cx="1736022" cy="1257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FE4E3-222D-4F6E-AA60-1B5973844304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717DA-C056-4FFE-B623-E181EEFEE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258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33843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АНАЛИЗ</a:t>
            </a:r>
            <a:r>
              <a:rPr lang="ru-RU" sz="3600" dirty="0" smtClean="0">
                <a:solidFill>
                  <a:srgbClr val="FFC000"/>
                </a:solidFill>
              </a:rPr>
              <a:t/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работы с обращениями граждан </a:t>
            </a:r>
            <a:br>
              <a:rPr lang="ru-RU" sz="3600" b="1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в Главном управлении</a:t>
            </a:r>
            <a:r>
              <a:rPr lang="ru-RU" sz="3600" dirty="0" smtClean="0">
                <a:solidFill>
                  <a:srgbClr val="FFC000"/>
                </a:solidFill>
              </a:rPr>
              <a:t/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МЧС России по Ханты-Мансийскому </a:t>
            </a:r>
            <a:br>
              <a:rPr lang="ru-RU" sz="3600" b="1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автономному округу – Югре</a:t>
            </a:r>
            <a:r>
              <a:rPr lang="ru-RU" sz="3600" dirty="0" smtClean="0">
                <a:solidFill>
                  <a:srgbClr val="FFC000"/>
                </a:solidFill>
              </a:rPr>
              <a:t/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</a:rPr>
              <a:t>за 1 квартал 2022 года</a:t>
            </a:r>
            <a:r>
              <a:rPr lang="ru-RU" sz="3600" dirty="0">
                <a:solidFill>
                  <a:srgbClr val="FFC000"/>
                </a:solidFill>
              </a:rPr>
              <a:t/>
            </a:r>
            <a:br>
              <a:rPr lang="ru-RU" sz="3600" dirty="0">
                <a:solidFill>
                  <a:srgbClr val="FFC000"/>
                </a:solidFill>
              </a:rPr>
            </a:br>
            <a:endParaRPr lang="ru-RU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работа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 algn="just"/>
            <a:r>
              <a:rPr lang="ru-RU" sz="1800" dirty="0"/>
              <a:t>Организация работы с обращениями граждан в Главном управлении находится под пристальным вниманием руководства Главного управления</a:t>
            </a:r>
            <a:r>
              <a:rPr lang="ru-RU" sz="1800" dirty="0" smtClean="0"/>
              <a:t>.</a:t>
            </a:r>
          </a:p>
          <a:p>
            <a:pPr algn="just"/>
            <a:r>
              <a:rPr lang="ru-RU" sz="1800" dirty="0" smtClean="0"/>
              <a:t>Все </a:t>
            </a:r>
            <a:r>
              <a:rPr lang="ru-RU" sz="1800" dirty="0"/>
              <a:t>обращения,  поступившие в Главное управление в 1 квартале  2022 года,  подлежали объективному и всестороннему рассмотрению в соответствии с Федеральным </a:t>
            </a:r>
            <a:r>
              <a:rPr lang="ru-RU" sz="1800" dirty="0" smtClean="0"/>
              <a:t>законом </a:t>
            </a:r>
            <a:r>
              <a:rPr lang="ru-RU" sz="1800" dirty="0"/>
              <a:t>от 02.05.2006 № 59-ФЗ «О порядке рассмотрения обращений </a:t>
            </a:r>
            <a:r>
              <a:rPr lang="ru-RU" sz="1800" dirty="0" smtClean="0"/>
              <a:t>граждан Российской </a:t>
            </a:r>
            <a:r>
              <a:rPr lang="ru-RU" sz="1800" dirty="0"/>
              <a:t>Федерации». </a:t>
            </a:r>
            <a:endParaRPr lang="ru-RU" sz="1800" dirty="0" smtClean="0"/>
          </a:p>
          <a:p>
            <a:pPr algn="just"/>
            <a:r>
              <a:rPr lang="ru-RU" sz="1800" dirty="0" smtClean="0"/>
              <a:t>На </a:t>
            </a:r>
            <a:r>
              <a:rPr lang="ru-RU" sz="1800" dirty="0"/>
              <a:t>все обращения даны ответы, включающие в себя результаты рассмотрения обращения и принятое по нему решение в установленный законодательством срок, нарушений сроков не допущено. </a:t>
            </a:r>
            <a:endParaRPr lang="ru-RU" sz="1800" dirty="0" smtClean="0"/>
          </a:p>
          <a:p>
            <a:pPr algn="just"/>
            <a:r>
              <a:rPr lang="ru-RU" sz="1800" dirty="0"/>
              <a:t>С 05.03.2022 по 21.03.2022 была проведена </a:t>
            </a:r>
            <a:r>
              <a:rPr lang="ru-RU" sz="1800" dirty="0" smtClean="0"/>
              <a:t>проверка Главного управления </a:t>
            </a:r>
            <a:r>
              <a:rPr lang="ru-RU" sz="1800" dirty="0"/>
              <a:t>прокуратурой Ханты-Мансийского автономного округа – Югры, в ходе которой  нарушений  закона не </a:t>
            </a:r>
            <a:r>
              <a:rPr lang="ru-RU" sz="1800" dirty="0" smtClean="0"/>
              <a:t>выявлено.</a:t>
            </a:r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r>
              <a:rPr lang="ru-RU" sz="1800" dirty="0" smtClean="0"/>
              <a:t>Число </a:t>
            </a:r>
            <a:r>
              <a:rPr lang="ru-RU" sz="1800" dirty="0"/>
              <a:t>обращений увеличилось на 37 % по </a:t>
            </a:r>
            <a:r>
              <a:rPr lang="ru-RU" sz="1800" dirty="0" smtClean="0"/>
              <a:t>сравнению с </a:t>
            </a:r>
            <a:r>
              <a:rPr lang="ru-RU" sz="1800" dirty="0"/>
              <a:t>аналогичным периодом прошлого года. </a:t>
            </a:r>
          </a:p>
          <a:p>
            <a:pPr algn="just"/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1384478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32656"/>
            <a:ext cx="8464454" cy="640871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6400" b="1" dirty="0" smtClean="0"/>
              <a:t>В </a:t>
            </a:r>
            <a:r>
              <a:rPr lang="ru-RU" sz="6400" b="1" dirty="0"/>
              <a:t>целях повышения качества работы с обращениями граждан  реализуются  следующие меры: </a:t>
            </a:r>
            <a:endParaRPr lang="ru-RU" sz="6400" b="1" dirty="0" smtClean="0"/>
          </a:p>
          <a:p>
            <a:pPr algn="just"/>
            <a:r>
              <a:rPr lang="ru-RU" sz="6400" dirty="0" smtClean="0"/>
              <a:t>- проведены методические занятия с сотрудниками отдела надзорной деятельности и профилактической работы Управления надзорной деятельности Главного управления по работе обращениям граждан, поступающих в </a:t>
            </a:r>
            <a:r>
              <a:rPr lang="ru-RU" sz="6400" dirty="0" err="1" smtClean="0"/>
              <a:t>ОНДиПР</a:t>
            </a:r>
            <a:r>
              <a:rPr lang="ru-RU" sz="6400" dirty="0" smtClean="0"/>
              <a:t>, регистрации их в СЭД, в рамках приказа МЧС России  от 29.12.20221 № 933 и приказа Главного управления 19.04.2022 № 370 «Об утверждении Порядка работы с обращениями граждан  в Главном управлении…»;</a:t>
            </a:r>
          </a:p>
          <a:p>
            <a:pPr algn="just"/>
            <a:r>
              <a:rPr lang="ru-RU" sz="6400" dirty="0" smtClean="0"/>
              <a:t>усилен </a:t>
            </a:r>
            <a:r>
              <a:rPr lang="ru-RU" sz="6400" dirty="0"/>
              <a:t>контроль за рассмотрением обращений граждан, в том числе поступающих в устной форме </a:t>
            </a:r>
            <a:r>
              <a:rPr lang="ru-RU" sz="6400" dirty="0" smtClean="0"/>
              <a:t>на «Телефон </a:t>
            </a:r>
            <a:r>
              <a:rPr lang="ru-RU" sz="6400" dirty="0"/>
              <a:t>доверия»  Главного управления. С операторами, принимающими звонки на «Телефон доверия» проведена беседа о корректном поведении, внимательном и не формальном отношении к обращениям </a:t>
            </a:r>
            <a:r>
              <a:rPr lang="ru-RU" sz="6400" dirty="0" smtClean="0"/>
              <a:t>заявителей, а также о соблюдении упорядоченности работы при регистрации, поступивших обращений  во </a:t>
            </a:r>
            <a:r>
              <a:rPr lang="ru-RU" sz="6400" dirty="0"/>
              <a:t>вкладке </a:t>
            </a:r>
            <a:r>
              <a:rPr lang="ru-RU" sz="6400" dirty="0" smtClean="0"/>
              <a:t>«Телефон доверия» </a:t>
            </a:r>
            <a:r>
              <a:rPr lang="ru-RU" sz="6400" dirty="0" err="1" smtClean="0"/>
              <a:t>СЭДа</a:t>
            </a:r>
            <a:r>
              <a:rPr lang="ru-RU" sz="6400" dirty="0" smtClean="0"/>
              <a:t>;</a:t>
            </a:r>
          </a:p>
          <a:p>
            <a:pPr algn="just"/>
            <a:r>
              <a:rPr lang="ru-RU" sz="6400" dirty="0" smtClean="0"/>
              <a:t>- проводится ежедневная разъяснительная работа с исполнителями о неукоснительном соблюдении сроков подготовки ответов заявителям;</a:t>
            </a:r>
          </a:p>
          <a:p>
            <a:pPr algn="just"/>
            <a:r>
              <a:rPr lang="ru-RU" sz="6400" dirty="0" smtClean="0"/>
              <a:t>- </a:t>
            </a:r>
            <a:r>
              <a:rPr lang="ru-RU" sz="6400" dirty="0"/>
              <a:t>в ходе рассмотрения обращений не допускается случаи волокиты и </a:t>
            </a:r>
            <a:r>
              <a:rPr lang="ru-RU" sz="6400" dirty="0" smtClean="0"/>
              <a:t>формализма, некорректных ответов заявителям; </a:t>
            </a:r>
            <a:endParaRPr lang="ru-RU" sz="6400" dirty="0"/>
          </a:p>
          <a:p>
            <a:pPr algn="just"/>
            <a:r>
              <a:rPr lang="ru-RU" sz="6400" dirty="0"/>
              <a:t>- особое внимание уделяется  обращениям граждан, пострадавшим в результате чрезвычайных ситуаций и пожаров, а также оказавшихся в сложной жизненной ситуации;</a:t>
            </a:r>
          </a:p>
          <a:p>
            <a:pPr algn="just"/>
            <a:r>
              <a:rPr lang="ru-RU" sz="6400" dirty="0"/>
              <a:t>- ежеквартально  проводится анализ по итогам рассмотрения обращений, поступивших в ГУ МЧС России, результаты анализа доводятся до всех управлений и самостоятельных отделов для изучения, а также выкладываются на сайт Главного управления;</a:t>
            </a:r>
          </a:p>
          <a:p>
            <a:pPr algn="just"/>
            <a:r>
              <a:rPr lang="ru-RU" sz="6400" dirty="0"/>
              <a:t>-  при выявлении  проблемных вопросов,  вырабатываются  предложения по их решению. </a:t>
            </a:r>
          </a:p>
          <a:p>
            <a:pPr>
              <a:buNone/>
            </a:pPr>
            <a:endParaRPr lang="ru-RU" sz="4600" dirty="0" smtClean="0"/>
          </a:p>
          <a:p>
            <a:pPr>
              <a:buNone/>
            </a:pPr>
            <a:r>
              <a:rPr lang="ru-RU" sz="6400" dirty="0" smtClean="0"/>
              <a:t>Начальник отделения по работе с обращениями граждан  </a:t>
            </a:r>
          </a:p>
          <a:p>
            <a:pPr>
              <a:buNone/>
            </a:pPr>
            <a:r>
              <a:rPr lang="ru-RU" sz="6400" dirty="0" smtClean="0"/>
              <a:t>Главного управления		</a:t>
            </a:r>
            <a:r>
              <a:rPr lang="ru-RU" sz="6400" dirty="0"/>
              <a:t> </a:t>
            </a:r>
            <a:r>
              <a:rPr lang="ru-RU" sz="6400" dirty="0" smtClean="0"/>
              <a:t>                                                              Е.В. </a:t>
            </a:r>
            <a:r>
              <a:rPr lang="ru-RU" sz="6400" dirty="0" err="1" smtClean="0"/>
              <a:t>Лодягина</a:t>
            </a:r>
            <a:r>
              <a:rPr lang="ru-RU" sz="6400" dirty="0" smtClean="0"/>
              <a:t> 							  </a:t>
            </a:r>
          </a:p>
          <a:p>
            <a:pPr algn="r">
              <a:buNone/>
            </a:pPr>
            <a:r>
              <a:rPr lang="ru-RU" sz="4600" dirty="0" smtClean="0"/>
              <a:t>							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2300" dirty="0" smtClean="0"/>
              <a:t>        </a:t>
            </a:r>
            <a:endParaRPr lang="ru-RU" sz="2300" dirty="0"/>
          </a:p>
          <a:p>
            <a:pPr algn="just"/>
            <a:r>
              <a:rPr lang="ru-RU" sz="2300" dirty="0" smtClean="0"/>
              <a:t>         </a:t>
            </a:r>
            <a:r>
              <a:rPr lang="ru-RU" sz="3100" dirty="0" smtClean="0"/>
              <a:t>В соответствии со статьей 2 Федерального закона от 2 мая 2006 года №59-ФЗ «О порядке рассмотрения обращений граждан Российской Федерации» граждане имеют право обращаться лично, а также направлять индивидуальные и коллективные обращения, включая обращения объединений граждан, в том числе юридических лиц, в государственные органы, органы местного самоуправления и их должностным лицам, в государственные и муниципальные учреждения и иные организации, на которые  возложено осуществление публично значимых функций, и их должностным лицам.</a:t>
            </a:r>
          </a:p>
          <a:p>
            <a:pPr algn="just"/>
            <a:r>
              <a:rPr lang="ru-RU" sz="3100" dirty="0" smtClean="0"/>
              <a:t>        Обращения </a:t>
            </a:r>
            <a:r>
              <a:rPr lang="ru-RU" sz="3100" dirty="0"/>
              <a:t>граждан представляют собой источник информации о реальных потребностях населения, поэтому своевременное принятие решений по обращениям граждан способствует повышению качества, доступности, комфортности и оперативности предоставления государственных услуг, кроме того, работа с обращениями граждан является одним из самых эффективных инструментов формирования положительного имиджа Главного управления.</a:t>
            </a:r>
          </a:p>
          <a:p>
            <a:pPr algn="just"/>
            <a:r>
              <a:rPr lang="ru-RU" sz="3100" dirty="0" smtClean="0"/>
              <a:t>         Работа </a:t>
            </a:r>
            <a:r>
              <a:rPr lang="ru-RU" sz="3100" dirty="0"/>
              <a:t>с обращениями граждан в Главном управлении МЧС России по Ханты-Мансийскому автономному округу – Югре (далее – Главное управление) строится в соответствии с </a:t>
            </a:r>
            <a:r>
              <a:rPr lang="ru-RU" sz="3100" dirty="0" smtClean="0"/>
              <a:t>Федеральным законом </a:t>
            </a:r>
            <a:r>
              <a:rPr lang="ru-RU" sz="3100" dirty="0"/>
              <a:t>от 2 мая 2006 года №59-ФЗ «О порядке рассмотрения обращений граждан Российской Федерации</a:t>
            </a:r>
            <a:r>
              <a:rPr lang="ru-RU" sz="3100" dirty="0" smtClean="0"/>
              <a:t>», </a:t>
            </a:r>
            <a:r>
              <a:rPr lang="ru-RU" sz="3100" dirty="0"/>
              <a:t>Регламентом  Министерства Российской Федерации по делам гражданской обороны, чрезвычайным ситуациям и ликвидации последствий стихийных бедствий, </a:t>
            </a:r>
            <a:r>
              <a:rPr lang="ru-RU" sz="3100" dirty="0" smtClean="0"/>
              <a:t>  утвержденным  приказом   МЧС    России </a:t>
            </a:r>
            <a:r>
              <a:rPr lang="ru-RU" sz="3100" dirty="0"/>
              <a:t>от </a:t>
            </a:r>
            <a:r>
              <a:rPr lang="ru-RU" sz="3100" dirty="0" smtClean="0"/>
              <a:t>   02.09.2014   № </a:t>
            </a:r>
            <a:r>
              <a:rPr lang="ru-RU" sz="3100" dirty="0"/>
              <a:t>484, </a:t>
            </a:r>
            <a:r>
              <a:rPr lang="ru-RU" sz="3100" dirty="0" smtClean="0"/>
              <a:t>с приказом МЧС </a:t>
            </a:r>
            <a:r>
              <a:rPr lang="ru-RU" sz="3100" dirty="0"/>
              <a:t>России от  </a:t>
            </a:r>
            <a:r>
              <a:rPr lang="ru-RU" sz="3100" dirty="0" smtClean="0"/>
              <a:t>29.12.2021 </a:t>
            </a:r>
            <a:r>
              <a:rPr lang="ru-RU" sz="3100" dirty="0"/>
              <a:t>№ </a:t>
            </a:r>
            <a:r>
              <a:rPr lang="ru-RU" sz="3100" dirty="0" smtClean="0"/>
              <a:t>933 </a:t>
            </a:r>
            <a:r>
              <a:rPr lang="ru-RU" sz="3100" dirty="0"/>
              <a:t>«Об организации работы </a:t>
            </a:r>
            <a:r>
              <a:rPr lang="ru-RU" sz="3100" dirty="0" smtClean="0"/>
              <a:t>по рассмотрению обращений граждан в </a:t>
            </a:r>
            <a:r>
              <a:rPr lang="ru-RU" sz="3100" dirty="0"/>
              <a:t>системе Министерства Российской Федерации по делам гражданской обороны, чрезвычайным ситуациям и ликвидации последствий стихийных </a:t>
            </a:r>
            <a:r>
              <a:rPr lang="ru-RU" sz="3100" dirty="0" smtClean="0"/>
              <a:t>бедствий».</a:t>
            </a:r>
            <a:endParaRPr lang="ru-RU" sz="3100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5616624"/>
          </a:xfrm>
          <a:pattFill prst="pct50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За  1 квартал 2022 года в Главное управление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поступило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2400" b="1" dirty="0" smtClean="0"/>
              <a:t>389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обращений граждан (АППГ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2400" b="1" dirty="0" smtClean="0"/>
              <a:t>243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 algn="ctr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из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них</a:t>
            </a:r>
          </a:p>
          <a:p>
            <a:pPr marL="0" indent="0" algn="ctr">
              <a:buNone/>
            </a:pP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59694332"/>
              </p:ext>
            </p:extLst>
          </p:nvPr>
        </p:nvGraphicFramePr>
        <p:xfrm>
          <a:off x="611560" y="1844824"/>
          <a:ext cx="367240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Стрелка вправо 1"/>
          <p:cNvSpPr/>
          <p:nvPr/>
        </p:nvSpPr>
        <p:spPr>
          <a:xfrm>
            <a:off x="4211960" y="3284984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200042763"/>
              </p:ext>
            </p:extLst>
          </p:nvPr>
        </p:nvGraphicFramePr>
        <p:xfrm>
          <a:off x="4932040" y="1664804"/>
          <a:ext cx="3816424" cy="356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Статистика обращений граждан по темам</a:t>
            </a:r>
            <a:br>
              <a:rPr lang="ru-RU" sz="2000" dirty="0"/>
            </a:br>
            <a:r>
              <a:rPr lang="ru-RU" sz="2000" dirty="0"/>
              <a:t>за </a:t>
            </a:r>
            <a:r>
              <a:rPr lang="ru-RU" sz="2000" dirty="0" smtClean="0"/>
              <a:t>1 </a:t>
            </a:r>
            <a:r>
              <a:rPr lang="ru-RU" sz="2000" dirty="0"/>
              <a:t>квартал </a:t>
            </a:r>
            <a:r>
              <a:rPr lang="ru-RU" sz="2000" dirty="0" smtClean="0"/>
              <a:t>2022 </a:t>
            </a:r>
            <a:r>
              <a:rPr lang="ru-RU" sz="2000" dirty="0"/>
              <a:t>и </a:t>
            </a:r>
            <a:r>
              <a:rPr lang="ru-RU" sz="2000" dirty="0" smtClean="0"/>
              <a:t>1 </a:t>
            </a:r>
            <a:r>
              <a:rPr lang="ru-RU" sz="2000" dirty="0"/>
              <a:t>квартал 2021 </a:t>
            </a:r>
            <a:r>
              <a:rPr lang="ru-RU" sz="2000" dirty="0" err="1"/>
              <a:t>г.г</a:t>
            </a:r>
            <a:r>
              <a:rPr lang="ru-RU" sz="2000" dirty="0"/>
              <a:t>.:</a:t>
            </a:r>
            <a:br>
              <a:rPr lang="ru-RU" sz="2000" dirty="0"/>
            </a:br>
            <a:endParaRPr lang="ru-RU" sz="2000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" name="Объект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87576912"/>
                  </p:ext>
                </p:extLst>
              </p:nvPr>
            </p:nvGraphicFramePr>
            <p:xfrm>
              <a:off x="539750" y="981075"/>
              <a:ext cx="8229600" cy="532765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6" name="Объект 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9750" y="981075"/>
                <a:ext cx="8229600" cy="532765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952567770"/>
              </p:ext>
            </p:extLst>
          </p:nvPr>
        </p:nvGraphicFramePr>
        <p:xfrm>
          <a:off x="611560" y="981074"/>
          <a:ext cx="8280920" cy="5544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84936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3889" y="-13162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 </a:t>
            </a:r>
            <a:r>
              <a:rPr lang="ru-RU" b="1" dirty="0"/>
              <a:t>1</a:t>
            </a:r>
            <a:r>
              <a:rPr lang="ru-RU" b="1" dirty="0" smtClean="0"/>
              <a:t> </a:t>
            </a:r>
            <a:r>
              <a:rPr lang="ru-RU" b="1" dirty="0"/>
              <a:t>квартале </a:t>
            </a:r>
            <a:r>
              <a:rPr lang="ru-RU" b="1" dirty="0" smtClean="0"/>
              <a:t>2022 года </a:t>
            </a:r>
            <a:r>
              <a:rPr lang="ru-RU" dirty="0"/>
              <a:t>Главным управлением </a:t>
            </a:r>
            <a:endParaRPr lang="ru-RU" dirty="0" smtClean="0"/>
          </a:p>
          <a:p>
            <a:pPr algn="ctr"/>
            <a:r>
              <a:rPr lang="ru-RU" dirty="0" smtClean="0"/>
              <a:t>было </a:t>
            </a:r>
            <a:r>
              <a:rPr lang="ru-RU" dirty="0"/>
              <a:t>обеспечено своевременное рассмотрение обращений граждан, </a:t>
            </a:r>
            <a:endParaRPr lang="ru-RU" dirty="0" smtClean="0"/>
          </a:p>
          <a:p>
            <a:pPr algn="ctr"/>
            <a:r>
              <a:rPr lang="ru-RU" dirty="0" smtClean="0"/>
              <a:t>без </a:t>
            </a:r>
            <a:r>
              <a:rPr lang="ru-RU" dirty="0"/>
              <a:t>нарушений установленных сроков, так: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09583487"/>
              </p:ext>
            </p:extLst>
          </p:nvPr>
        </p:nvGraphicFramePr>
        <p:xfrm>
          <a:off x="611560" y="1052736"/>
          <a:ext cx="79208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Восьмиугольник 6"/>
          <p:cNvSpPr/>
          <p:nvPr/>
        </p:nvSpPr>
        <p:spPr>
          <a:xfrm>
            <a:off x="827584" y="2852936"/>
            <a:ext cx="2304256" cy="1584176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В срок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до 5 дней заявителям было направлено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38</a:t>
            </a:r>
            <a:r>
              <a:rPr lang="ru-RU" dirty="0" smtClean="0">
                <a:solidFill>
                  <a:srgbClr val="FFFF00"/>
                </a:solidFill>
              </a:rPr>
              <a:t> ответов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en-US" dirty="0" smtClean="0"/>
              <a:t> </a:t>
            </a:r>
            <a:r>
              <a:rPr lang="ru-RU" sz="2700" dirty="0" smtClean="0"/>
              <a:t>Рассмотрено обращений структурными подразделениями </a:t>
            </a:r>
            <a:r>
              <a:rPr lang="ru-RU" sz="2700" dirty="0"/>
              <a:t>Главного управления</a:t>
            </a:r>
            <a:r>
              <a:rPr lang="ru-RU" sz="2700" dirty="0" smtClean="0"/>
              <a:t>:</a:t>
            </a:r>
            <a:endParaRPr lang="ru-RU" sz="27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61589"/>
              </p:ext>
            </p:extLst>
          </p:nvPr>
        </p:nvGraphicFramePr>
        <p:xfrm>
          <a:off x="457200" y="1052736"/>
          <a:ext cx="8229600" cy="5055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48680"/>
            <a:ext cx="8186766" cy="576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На официальный сайт Главного управления в раздел за 1 квартал 2022 год  поступило </a:t>
            </a:r>
            <a:r>
              <a:rPr lang="ru-RU" sz="1400" b="1" dirty="0" smtClean="0"/>
              <a:t>389</a:t>
            </a:r>
            <a:r>
              <a:rPr lang="ru-RU" sz="1400" dirty="0" smtClean="0"/>
              <a:t> обращений граждан, что на 37% больше, чем в 1 квартале 2021 года (АППГ – 243). Из них в электронном виде поступило 297 обращений (ППГ – 203), в письменном виде 85 (АППГ-40). Из чего следует, что заявители стали активнее пользоваться электронной формой обращения, размещенной на сайте Главного управления.</a:t>
            </a:r>
            <a:endParaRPr lang="ru-RU" sz="1400" dirty="0"/>
          </a:p>
          <a:p>
            <a:pPr marL="0" algn="just" fontAlgn="ctr">
              <a:lnSpc>
                <a:spcPct val="115000"/>
              </a:lnSpc>
              <a:spcBef>
                <a:spcPts val="0"/>
              </a:spcBef>
            </a:pPr>
            <a:r>
              <a:rPr lang="ru-RU" sz="1400" dirty="0" smtClean="0"/>
              <a:t>231  обращение от общего количества обращений за 1 квартал  2022 года поступило по </a:t>
            </a:r>
            <a:r>
              <a:rPr lang="ru-RU" sz="1400" dirty="0"/>
              <a:t>запросам  сведений  о наличии </a:t>
            </a:r>
            <a:r>
              <a:rPr lang="ru-RU" sz="1400" dirty="0" smtClean="0"/>
              <a:t>маломерных судов в рамках процедуры банкротства. Надо отметить, что </a:t>
            </a:r>
            <a:r>
              <a:rPr lang="ru-RU" sz="1400" dirty="0"/>
              <a:t>запросы </a:t>
            </a:r>
            <a:r>
              <a:rPr lang="ru-RU" sz="1400" dirty="0" smtClean="0"/>
              <a:t>конкурсных управляющих исполняются </a:t>
            </a:r>
            <a:r>
              <a:rPr lang="ru-RU" sz="1400" dirty="0"/>
              <a:t>государственными органами в соответствии с </a:t>
            </a:r>
            <a:r>
              <a:rPr lang="ru-RU" sz="1400" dirty="0" smtClean="0"/>
              <a:t>Федеральным законом </a:t>
            </a:r>
            <a:r>
              <a:rPr lang="ru-RU" sz="1400" dirty="0"/>
              <a:t>от 26.10.2002 № 127-ФЗ «О несостоятельности (банкротстве)» </a:t>
            </a:r>
            <a:r>
              <a:rPr lang="ru-RU" sz="1400" dirty="0" smtClean="0"/>
              <a:t>и </a:t>
            </a:r>
            <a:r>
              <a:rPr lang="ru-RU" sz="1400" dirty="0"/>
              <a:t>не попадают под сферу применения Федерального закона </a:t>
            </a:r>
            <a:r>
              <a:rPr lang="ru-RU" sz="1400" dirty="0" smtClean="0"/>
              <a:t>от 26.05.2006 </a:t>
            </a:r>
            <a:r>
              <a:rPr lang="ru-RU" sz="1400" dirty="0"/>
              <a:t>№ 59-ФЗ «О порядке рассмотрения обращений граждан </a:t>
            </a:r>
            <a:r>
              <a:rPr lang="ru-RU" sz="1400" dirty="0" smtClean="0"/>
              <a:t>Российской Федерации</a:t>
            </a:r>
            <a:r>
              <a:rPr lang="ru-RU" sz="1400" dirty="0"/>
              <a:t>». Сервис для направления обращений граждан, размещенный </a:t>
            </a:r>
            <a:r>
              <a:rPr lang="ru-RU" sz="1400" dirty="0" smtClean="0"/>
              <a:t>на сайте </a:t>
            </a:r>
            <a:r>
              <a:rPr lang="ru-RU" sz="1400" dirty="0"/>
              <a:t>МЧС России, предназначен для подачи обращений (предложений</a:t>
            </a:r>
            <a:r>
              <a:rPr lang="ru-RU" sz="1400" dirty="0" smtClean="0"/>
              <a:t>, заявлений</a:t>
            </a:r>
            <a:r>
              <a:rPr lang="ru-RU" sz="1400" dirty="0"/>
              <a:t>, жалоб) граждан в соответствии с нормами Федерального закона </a:t>
            </a:r>
            <a:r>
              <a:rPr lang="ru-RU" sz="1400" dirty="0" smtClean="0"/>
              <a:t>от 26.05.2006 </a:t>
            </a:r>
            <a:r>
              <a:rPr lang="ru-RU" sz="1400" dirty="0"/>
              <a:t>№ 59-ФЗ «О порядке рассмотрения обращений граждан </a:t>
            </a:r>
            <a:r>
              <a:rPr lang="ru-RU" sz="1400" dirty="0" smtClean="0"/>
              <a:t>Российской Федерации». Но поскольку размещенные на сайте обращения автоматически попадают в раздел «обращения» системы электронного документооборота Главного управления и в данном разделе не предусмотрено функции «отказать» или «перенаправить» они регистрируются автоматически как обращения. </a:t>
            </a:r>
          </a:p>
          <a:p>
            <a:pPr marL="0" algn="just" fontAlgn="ctr">
              <a:lnSpc>
                <a:spcPct val="115000"/>
              </a:lnSpc>
              <a:spcBef>
                <a:spcPts val="0"/>
              </a:spcBef>
            </a:pPr>
            <a:r>
              <a:rPr lang="ru-RU" sz="1400" dirty="0" smtClean="0"/>
              <a:t>73 обращения поступило по вопросам о соблюдении требований пожарной безопасности</a:t>
            </a:r>
            <a:r>
              <a:rPr lang="ru-RU" sz="1400" dirty="0" smtClean="0">
                <a:solidFill>
                  <a:srgbClr val="FF0000"/>
                </a:solidFill>
              </a:rPr>
              <a:t>,   </a:t>
            </a:r>
            <a:r>
              <a:rPr lang="ru-RU" sz="1400" dirty="0" smtClean="0"/>
              <a:t>25  обращений по вопросам кадровой работы,  22</a:t>
            </a:r>
            <a:r>
              <a:rPr lang="ru-RU" sz="1400" b="1" dirty="0" smtClean="0"/>
              <a:t> </a:t>
            </a:r>
            <a:r>
              <a:rPr lang="ru-RU" sz="1400" dirty="0" smtClean="0"/>
              <a:t>обращения по вопросам пожаротушения</a:t>
            </a:r>
            <a:r>
              <a:rPr lang="ru-RU" sz="1400" dirty="0"/>
              <a:t>, </a:t>
            </a:r>
            <a:r>
              <a:rPr lang="ru-RU" sz="1400" dirty="0" smtClean="0"/>
              <a:t>12 обращений </a:t>
            </a:r>
            <a:r>
              <a:rPr lang="ru-RU" sz="1400" dirty="0"/>
              <a:t>по вопросам гражданской защиты </a:t>
            </a:r>
            <a:r>
              <a:rPr lang="ru-RU" sz="1400" dirty="0" smtClean="0"/>
              <a:t>населения, 9 обращений по финансовым  вопросам,  5 обращений, касающихся жилищных вопросов,  5 обращений, затрагивающих материально-техническое обеспечение, 3 обращения по разъяснению норм Федерального закона от 02.05.2006 года № 59-ФЗ,  2 обращения по юридическим вопросам, 2 обращения касались вопросов системы обеспечения вызова экстренных оперативных служб.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47664" y="116632"/>
            <a:ext cx="5328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Проведена работа 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78298"/>
            <a:ext cx="8208912" cy="6235078"/>
          </a:xfrm>
        </p:spPr>
        <p:txBody>
          <a:bodyPr>
            <a:noAutofit/>
          </a:bodyPr>
          <a:lstStyle/>
          <a:p>
            <a:pPr marL="393192" lvl="1" indent="0" algn="just">
              <a:buNone/>
            </a:pPr>
            <a:r>
              <a:rPr lang="ru-RU" sz="1400" dirty="0" smtClean="0"/>
              <a:t>     </a:t>
            </a:r>
            <a:r>
              <a:rPr lang="ru-RU" sz="1400" dirty="0"/>
              <a:t> Работа с обращениями граждан, поступившими в адрес Главного управления,  с 01.04.2020 ведется отделением по работе с обращениями граждан. Установлена ответственность должностных лиц Главного управления за несвоевременное и неполное рассмотрение вопросов, поднимаемых в обращениях граждан.</a:t>
            </a:r>
          </a:p>
          <a:p>
            <a:pPr marL="393192" lvl="1" indent="0" algn="just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Согласно </a:t>
            </a:r>
            <a:r>
              <a:rPr lang="ru-RU" sz="1400" dirty="0"/>
              <a:t>приказа Главного управления от 20.04.2022 № 380 «Об организации личного приема граждан в ежедневном режиме в Главном управлении Министерства Российской Федерации по делам гражданской обороны, чрезвычайным ситуациям и ликвидации последствий стихийных бедствий по Ханты-Мансийскому автономному округу – Югре» работниками отделения проводится ежедневный прием граждан. </a:t>
            </a:r>
            <a:r>
              <a:rPr lang="ru-RU" sz="1400" dirty="0" smtClean="0"/>
              <a:t>Также, при </a:t>
            </a:r>
            <a:r>
              <a:rPr lang="ru-RU" sz="1400" dirty="0"/>
              <a:t>входе в здание  </a:t>
            </a:r>
            <a:r>
              <a:rPr lang="ru-RU" sz="1400" dirty="0" smtClean="0"/>
              <a:t>Главного управления</a:t>
            </a:r>
            <a:r>
              <a:rPr lang="ru-RU" sz="1400" dirty="0"/>
              <a:t>, в доступном для граждан месте,  установлен почтовый ящик для письменных обращений граждан. </a:t>
            </a:r>
          </a:p>
          <a:p>
            <a:pPr marL="393192" lvl="1" indent="0" algn="just">
              <a:buNone/>
            </a:pPr>
            <a:r>
              <a:rPr lang="ru-RU" sz="1350" dirty="0" smtClean="0"/>
              <a:t>         В 1 </a:t>
            </a:r>
            <a:r>
              <a:rPr lang="ru-RU" sz="1350" dirty="0"/>
              <a:t>квартале </a:t>
            </a:r>
            <a:r>
              <a:rPr lang="ru-RU" sz="1350" dirty="0" smtClean="0"/>
              <a:t>2022 </a:t>
            </a:r>
            <a:r>
              <a:rPr lang="ru-RU" sz="1350" dirty="0"/>
              <a:t>года на личный прием к начальнику Главного управления </a:t>
            </a:r>
            <a:r>
              <a:rPr lang="ru-RU" sz="1350" dirty="0" smtClean="0"/>
              <a:t>обратилось  9 </a:t>
            </a:r>
            <a:r>
              <a:rPr lang="ru-RU" sz="1350" dirty="0"/>
              <a:t>человек. </a:t>
            </a:r>
            <a:r>
              <a:rPr lang="ru-RU" sz="1350" dirty="0" smtClean="0"/>
              <a:t>Из них напрямую приняты начальником Главного управления 4 гражданина.  5 граждан </a:t>
            </a:r>
            <a:r>
              <a:rPr lang="ru-RU" sz="1350" dirty="0"/>
              <a:t>обратилось через </a:t>
            </a:r>
            <a:r>
              <a:rPr lang="ru-RU" sz="1350" dirty="0" smtClean="0"/>
              <a:t>приемную </a:t>
            </a:r>
            <a:r>
              <a:rPr lang="ru-RU" sz="1350" dirty="0"/>
              <a:t>Президента Российской Федерации </a:t>
            </a:r>
            <a:r>
              <a:rPr lang="ru-RU" sz="1350" dirty="0" smtClean="0"/>
              <a:t>в </a:t>
            </a:r>
            <a:r>
              <a:rPr lang="ru-RU" sz="1350" dirty="0"/>
              <a:t>Ханты-Мансийском автономном округе </a:t>
            </a:r>
            <a:r>
              <a:rPr lang="ru-RU" sz="1350" dirty="0" smtClean="0"/>
              <a:t>– Югре. Все обращения поступившие в адрес начальника Главного управления всесторонне рассмотрены и ответы заявителям направлены в срок.   Информация </a:t>
            </a:r>
            <a:r>
              <a:rPr lang="ru-RU" sz="1350" dirty="0"/>
              <a:t>о часах приема по личным вопросам начальником Главного управления </a:t>
            </a:r>
            <a:r>
              <a:rPr lang="ru-RU" sz="1350" dirty="0" smtClean="0"/>
              <a:t>и его заместителями размещена </a:t>
            </a:r>
            <a:r>
              <a:rPr lang="ru-RU" sz="1350" dirty="0"/>
              <a:t>на официальном сайте Главного управления, а также на стенде на первом этаже в помещении для приема граждан.</a:t>
            </a:r>
          </a:p>
          <a:p>
            <a:pPr marL="393192" lvl="1" indent="0" algn="just">
              <a:buNone/>
            </a:pPr>
            <a:r>
              <a:rPr lang="ru-RU" sz="1350" dirty="0" smtClean="0"/>
              <a:t>         С 1 сентября 2016 года в Главном управлении,  на постоянной основе,  организован личный прием граждан в рамках выполнения решения рабочей группы при Администрации Президента Российской Федерации по координации и оценке работы с обращениями граждан и организаций в электронном виде с использованием сегмента единой сети по работе с обращениями граждан (ССТУ.РФ</a:t>
            </a:r>
            <a:r>
              <a:rPr lang="ru-RU" sz="1350" dirty="0"/>
              <a:t>), на данном сервере работу ведут должностные </a:t>
            </a:r>
            <a:r>
              <a:rPr lang="ru-RU" sz="1350" dirty="0" smtClean="0"/>
              <a:t>лица, закрепленные приказом Главного управления  от 21.01.2022 № 52 «О назначении ответственных должностных лиц по обеспечению  работы на информационном ресурсе ССТУ.РФ» Через Сетевой справочный телефонный узел (ССТУ.РФ) в 1 квартале 2022 года поступило </a:t>
            </a:r>
            <a:r>
              <a:rPr lang="ru-RU" sz="1350" b="1" dirty="0" smtClean="0"/>
              <a:t>339 </a:t>
            </a:r>
            <a:r>
              <a:rPr lang="ru-RU" sz="1350" dirty="0" smtClean="0"/>
              <a:t>(АППГ-24</a:t>
            </a:r>
            <a:r>
              <a:rPr lang="ru-RU" sz="1350" b="1" dirty="0" smtClean="0"/>
              <a:t>) </a:t>
            </a:r>
            <a:r>
              <a:rPr lang="ru-RU" sz="1350" dirty="0" smtClean="0"/>
              <a:t>обращений граждан. </a:t>
            </a:r>
            <a:r>
              <a:rPr lang="ru-RU" sz="1350" dirty="0"/>
              <a:t>О</a:t>
            </a:r>
            <a:r>
              <a:rPr lang="ru-RU" sz="1350" dirty="0" smtClean="0"/>
              <a:t>бращения, поступившие через ССТУ.РФ за 1 квартал 2022 год отработаны и закрыты без нарушения сроков. Подготовлено 12 отчетов-презентаций по работе ССТУ.РФ.</a:t>
            </a:r>
          </a:p>
          <a:p>
            <a:pPr algn="just"/>
            <a:endParaRPr lang="ru-RU" sz="135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55776" y="116633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Проведена работа 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04664"/>
            <a:ext cx="8115328" cy="590469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endParaRPr lang="ru-RU" sz="1400" dirty="0" smtClean="0"/>
          </a:p>
          <a:p>
            <a:pPr algn="just"/>
            <a:r>
              <a:rPr lang="ru-RU" sz="1400" dirty="0"/>
              <a:t> </a:t>
            </a:r>
            <a:r>
              <a:rPr lang="ru-RU" sz="1450" dirty="0"/>
              <a:t>Ведется работа в рамках выполнения приказа  Главного управления от 20.04.2022   № 381 «Об организации рассмотрения жалоб, поступающих в федеральную государственную информационную систему, обеспечивающую процесс досудебного (внесудебного) обжалования решений и действий (бездействия), совершенных при предоставлении государственных услуг в Главном управлении МЧС России по Ханты-Мансийскому автономному округу – Югре </a:t>
            </a:r>
            <a:r>
              <a:rPr lang="ru-RU" sz="1450" dirty="0" smtClean="0"/>
              <a:t>на </a:t>
            </a:r>
            <a:r>
              <a:rPr lang="ru-RU" sz="1450" dirty="0"/>
              <a:t>портале </a:t>
            </a:r>
            <a:r>
              <a:rPr lang="ru-RU" sz="1450" dirty="0" err="1"/>
              <a:t>Госуслуги</a:t>
            </a:r>
            <a:r>
              <a:rPr lang="ru-RU" sz="1450" dirty="0"/>
              <a:t> в разделе «Досудебное обжалование», за 1 квартал 2022 года поступило 7 жалоб, из них 5 жалоб по вопросам компетенции государственной инспекции по маломерным судам, 2 жалобы по вопросам надзорной деятельности. Все жалобы рассмотрены, ответы заявителям направлены в срок.</a:t>
            </a:r>
          </a:p>
          <a:p>
            <a:pPr algn="just"/>
            <a:r>
              <a:rPr lang="ru-RU" sz="1450" dirty="0" smtClean="0"/>
              <a:t>Заключено  </a:t>
            </a:r>
            <a:r>
              <a:rPr lang="ru-RU" sz="1450" dirty="0"/>
              <a:t>Соглашение о взаимодействии между Уполномоченным по правам человека в Ханты-Мансийском автономном округе – Югре и Главным управлением Министерства Российской Федерации по делам гражданской обороны, чрезвычайным ситуациям и ликвидации последствий стихийных бедствий по Ханты-Мансийскому автономному округу – Югре от 05.04.2022 № 21/18. </a:t>
            </a:r>
          </a:p>
          <a:p>
            <a:pPr algn="just"/>
            <a:r>
              <a:rPr lang="ru-RU" sz="1450" dirty="0"/>
              <a:t>30.03.2022 принято участие в коллегии Главного управления, где рассматривался вопрос об итогах работы с обращениями граждан Главного управления в 1 квартале 2022. В рамках выполнения п. 1 раздела 6 решения коллегии Главного управления от  30.03.2022 года № РКК-228-2 «Об исполнительской дисциплине в Главном управлении за 1 квартал 2022 года» подготовлен приказ Главного управления от 19.04.2022 № 370 «Об утверждении Порядка работы с обращениями граждан в Главном управлении Министерства Российской Федерации по делам гражданской обороны, чрезвычайным ситуациям и ликвидации последствий стихийных бедствий по Ханты-Мансийскому автономному округу – Югре».</a:t>
            </a:r>
          </a:p>
          <a:p>
            <a:pPr algn="just"/>
            <a:endParaRPr lang="ru-RU" sz="1450" dirty="0" smtClean="0"/>
          </a:p>
          <a:p>
            <a:pPr algn="just"/>
            <a:endParaRPr lang="ru-RU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516" y="12333"/>
            <a:ext cx="3508816" cy="53649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6075</TotalTime>
  <Words>1712</Words>
  <Application>Microsoft Office PowerPoint</Application>
  <PresentationFormat>Экран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Times New Roman</vt:lpstr>
      <vt:lpstr>Wingdings 2</vt:lpstr>
      <vt:lpstr>Поток</vt:lpstr>
      <vt:lpstr>АНАЛИЗ работы с обращениями граждан  в Главном управлении МЧС России по Ханты-Мансийскому  автономному округу – Югре за 1 квартал 2022 года </vt:lpstr>
      <vt:lpstr>Презентация PowerPoint</vt:lpstr>
      <vt:lpstr>Презентация PowerPoint</vt:lpstr>
      <vt:lpstr>Статистика обращений граждан по темам за 1 квартал 2022 и 1 квартал 2021 г.г.: </vt:lpstr>
      <vt:lpstr>Презентация PowerPoint</vt:lpstr>
      <vt:lpstr>   Рассмотрено обращений структурными подразделениями Главного управления:</vt:lpstr>
      <vt:lpstr>Презентация PowerPoint</vt:lpstr>
      <vt:lpstr>Презентация PowerPoint</vt:lpstr>
      <vt:lpstr>Презентация PowerPoint</vt:lpstr>
      <vt:lpstr>Проведена работа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с обращениями граждан в Главном управлении МЧС России по Ханты-Мансийскому автономному округу – Югре за 2020 год</dc:title>
  <dc:creator>пользователь</dc:creator>
  <cp:lastModifiedBy>gu122154</cp:lastModifiedBy>
  <cp:revision>203</cp:revision>
  <cp:lastPrinted>2021-11-02T07:24:40Z</cp:lastPrinted>
  <dcterms:created xsi:type="dcterms:W3CDTF">2021-01-27T10:48:24Z</dcterms:created>
  <dcterms:modified xsi:type="dcterms:W3CDTF">2022-04-28T06:23:20Z</dcterms:modified>
</cp:coreProperties>
</file>