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2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media/image28.jpg" ContentType="image/jpeg"/>
  <Override PartName="/ppt/media/image33.jpg" ContentType="image/jpeg"/>
  <Override PartName="/ppt/media/image35.jpg" ContentType="image/jpeg"/>
  <Override PartName="/ppt/media/image37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56.jpg" ContentType="image/jpe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772" r:id="rId2"/>
    <p:sldMasterId id="2147483788" r:id="rId3"/>
    <p:sldMasterId id="2147483825" r:id="rId4"/>
  </p:sldMasterIdLst>
  <p:notesMasterIdLst>
    <p:notesMasterId r:id="rId24"/>
  </p:notesMasterIdLst>
  <p:handoutMasterIdLst>
    <p:handoutMasterId r:id="rId25"/>
  </p:handoutMasterIdLst>
  <p:sldIdLst>
    <p:sldId id="334" r:id="rId5"/>
    <p:sldId id="466" r:id="rId6"/>
    <p:sldId id="461" r:id="rId7"/>
    <p:sldId id="354" r:id="rId8"/>
    <p:sldId id="492" r:id="rId9"/>
    <p:sldId id="493" r:id="rId10"/>
    <p:sldId id="494" r:id="rId11"/>
    <p:sldId id="467" r:id="rId12"/>
    <p:sldId id="405" r:id="rId13"/>
    <p:sldId id="495" r:id="rId14"/>
    <p:sldId id="443" r:id="rId15"/>
    <p:sldId id="477" r:id="rId16"/>
    <p:sldId id="496" r:id="rId17"/>
    <p:sldId id="488" r:id="rId18"/>
    <p:sldId id="450" r:id="rId19"/>
    <p:sldId id="490" r:id="rId20"/>
    <p:sldId id="491" r:id="rId21"/>
    <p:sldId id="498" r:id="rId22"/>
    <p:sldId id="479" r:id="rId23"/>
  </p:sldIdLst>
  <p:sldSz cx="9720263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334"/>
            <p14:sldId id="466"/>
            <p14:sldId id="461"/>
            <p14:sldId id="354"/>
            <p14:sldId id="492"/>
            <p14:sldId id="493"/>
            <p14:sldId id="494"/>
            <p14:sldId id="467"/>
            <p14:sldId id="405"/>
            <p14:sldId id="495"/>
            <p14:sldId id="443"/>
            <p14:sldId id="477"/>
            <p14:sldId id="496"/>
            <p14:sldId id="488"/>
            <p14:sldId id="450"/>
            <p14:sldId id="490"/>
            <p14:sldId id="491"/>
            <p14:sldId id="498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6078" userDrawn="1">
          <p15:clr>
            <a:srgbClr val="A4A3A4"/>
          </p15:clr>
        </p15:guide>
        <p15:guide id="3" orient="horz" pos="23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ветник - Ксенофонтова Е.В." initials="С-К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6136"/>
    <a:srgbClr val="EC8F12"/>
    <a:srgbClr val="003300"/>
    <a:srgbClr val="FF0000"/>
    <a:srgbClr val="DEA04E"/>
    <a:srgbClr val="FF99FF"/>
    <a:srgbClr val="995F2F"/>
    <a:srgbClr val="C4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535" autoAdjust="0"/>
  </p:normalViewPr>
  <p:slideViewPr>
    <p:cSldViewPr snapToGrid="0">
      <p:cViewPr varScale="1">
        <p:scale>
          <a:sx n="105" d="100"/>
          <a:sy n="105" d="100"/>
        </p:scale>
        <p:origin x="1392" y="96"/>
      </p:cViewPr>
      <p:guideLst>
        <p:guide orient="horz" pos="4224"/>
        <p:guide pos="6078"/>
        <p:guide orient="horz" pos="2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Excel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394049871777074E-3"/>
                  <c:y val="-2.9831646161912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26304330354859"/>
                      <c:h val="0.202855193901002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Повторное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01-4FF1-BDEC-965778317506}"/>
                </c:ext>
              </c:extLst>
            </c:dLbl>
            <c:dLbl>
              <c:idx val="1"/>
              <c:layout>
                <c:manualLayout>
                  <c:x val="0"/>
                  <c:y val="1.193265846476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8C-4DF3-9463-055F02C66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Повторное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15072"/>
        <c:axId val="206970176"/>
      </c:barChart>
      <c:catAx>
        <c:axId val="4691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70176"/>
        <c:crosses val="autoZero"/>
        <c:auto val="1"/>
        <c:lblAlgn val="ctr"/>
        <c:lblOffset val="100"/>
        <c:noMultiLvlLbl val="0"/>
      </c:catAx>
      <c:valAx>
        <c:axId val="2069701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69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0B-4092-8C21-0180042A7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692-9D69-53EE664B0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522928007156292E-2"/>
                  <c:y val="1.1932724900827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94543170923206E-2"/>
                      <c:h val="0.14097790265731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FE9-4B69-822A-252BBDA71BD8}"/>
                </c:ext>
              </c:extLst>
            </c:dLbl>
            <c:dLbl>
              <c:idx val="1"/>
              <c:layout>
                <c:manualLayout>
                  <c:x val="0"/>
                  <c:y val="2.386531692952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E9-4B69-822A-252BBDA7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Коллективное</c:v>
                </c:pt>
                <c:pt idx="1">
                  <c:v>Анонимное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692-9D69-53EE664B0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24096"/>
        <c:axId val="206966144"/>
      </c:barChart>
      <c:catAx>
        <c:axId val="4832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966144"/>
        <c:crosses val="autoZero"/>
        <c:auto val="1"/>
        <c:lblAlgn val="ctr"/>
        <c:lblOffset val="100"/>
        <c:noMultiLvlLbl val="0"/>
      </c:catAx>
      <c:valAx>
        <c:axId val="2069661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83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51847230706394"/>
          <c:y val="2.5568729280688544E-2"/>
          <c:w val="0.14001034004707139"/>
          <c:h val="0.47915250428514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60996999954913"/>
          <c:y val="0.21676116096571921"/>
          <c:w val="0.15985595083446058"/>
          <c:h val="0.78323883903428082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1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3691752309335314"/>
          <c:y val="0.55174821025779985"/>
          <c:w val="0.32283250468192914"/>
          <c:h val="0.346592559155260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Всего</a:t>
            </a:r>
            <a:r>
              <a:rPr lang="ru-RU" sz="1200" baseline="0" dirty="0" smtClean="0"/>
              <a:t> обращений </a:t>
            </a:r>
            <a:r>
              <a:rPr lang="ru-RU" sz="1862" b="1" baseline="0" dirty="0" smtClean="0">
                <a:solidFill>
                  <a:schemeClr val="accent6">
                    <a:lumMod val="75000"/>
                  </a:schemeClr>
                </a:solidFill>
              </a:rPr>
              <a:t>2272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5091762824461388"/>
          <c:y val="5.2476925019454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842977921356432E-2"/>
          <c:y val="0.22808292196487207"/>
          <c:w val="0.87443841378047005"/>
          <c:h val="0.673073052237075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обращений 1613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4B-4201-A731-FD51606665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07-4646-AC45-BC06521F19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07-4646-AC45-BC06521F19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07-4646-AC45-BC06521F199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4B-4201-A731-FD516066656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707-4646-AC45-BC06521F1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Рассмотрены в ГУ</c:v>
                </c:pt>
                <c:pt idx="1">
                  <c:v>Направлены по компетенции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1584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B-4201-A731-FD5160666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7.2605382618161463E-2"/>
          <c:y val="0.87644277697848383"/>
          <c:w val="0.80745999110809996"/>
          <c:h val="9.418124285839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09114707615397E-2"/>
          <c:y val="5.4945607398583937E-2"/>
          <c:w val="0.97158499872555304"/>
          <c:h val="0.70408395106959676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54720"/>
        <c:axId val="39474240"/>
        <c:axId val="0"/>
      </c:bar3DChart>
      <c:catAx>
        <c:axId val="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9474240"/>
        <c:crosses val="autoZero"/>
        <c:auto val="1"/>
        <c:lblAlgn val="ctr"/>
        <c:lblOffset val="100"/>
        <c:noMultiLvlLbl val="0"/>
      </c:catAx>
      <c:valAx>
        <c:axId val="3947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Лист1!$A$2:$A$9</cx:f>
        <cx:lvl ptCount="8">
          <cx:pt idx="0">Рассмотрено, разъяснено</cx:pt>
          <cx:pt idx="1">Дан ответ автору</cx:pt>
          <cx:pt idx="2">Находятся на рассмотрении</cx:pt>
          <cx:pt idx="3">Рассмотрено, поддержано</cx:pt>
          <cx:pt idx="4">Направлено по компетенции </cx:pt>
          <cx:pt idx="5">Оставлено без ответа автору</cx:pt>
          <cx:pt idx="6">Рассмотрено, не поддержано</cx:pt>
          <cx:pt idx="7">Рассмотрение продлено</cx:pt>
        </cx:lvl>
      </cx:strDim>
      <cx:numDim type="size">
        <cx:f>Лист1!$B$2:$B$9</cx:f>
        <cx:lvl ptCount="8" formatCode="Основной">
          <cx:pt idx="0">13257</cx:pt>
          <cx:pt idx="1">7100</cx:pt>
          <cx:pt idx="2">4725</cx:pt>
          <cx:pt idx="3">2048</cx:pt>
          <cx:pt idx="4">1541</cx:pt>
          <cx:pt idx="5">1309</cx:pt>
          <cx:pt idx="6">852</cx:pt>
          <cx:pt idx="7">549</cx:pt>
        </cx:lvl>
      </cx:numDim>
    </cx:data>
  </cx:chartData>
  <cx:chart>
    <cx:plotArea>
      <cx:plotAreaRegion>
        <cx:series layoutId="sunburst" uniqueId="{A531FCC7-636B-4C64-B435-C23263782AAF}">
          <cx:tx>
            <cx:txData>
              <cx:f>Лист1!$B$1</cx:f>
              <cx:v>Ряд 1</cx:v>
            </cx:txData>
          </cx:tx>
          <cx:dataId val="0"/>
        </cx:series>
      </cx:plotAreaRegion>
    </cx:plotArea>
    <cx:legend pos="l" align="ctr" overlay="0">
      <cx:txPr>
        <a:bodyPr spcFirstLastPara="1" vertOverflow="ellipsis" wrap="square" lIns="0" tIns="0" rIns="0" bIns="0" anchor="ctr" anchorCtr="1"/>
        <a:lstStyle/>
        <a:p>
          <a:pPr>
            <a:defRPr sz="900" baseline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ru-RU" sz="900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clrMapOvr bg1="lt1" tx1="dk1" bg2="dk2" tx2="lt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Лист1!$A$2:$A$26</cx:f>
        <cx:lvl ptCount="25">
          <cx:pt idx="0">ЦГИМС</cx:pt>
          <cx:pt idx="1">УНД</cx:pt>
          <cx:pt idx="2">УК</cx:pt>
          <cx:pt idx="3">УОПиАСР</cx:pt>
          <cx:pt idx="4">УГЗ</cx:pt>
          <cx:pt idx="5">УМТО</cx:pt>
          <cx:pt idx="6">ФЭУ</cx:pt>
          <cx:pt idx="7">ОРОГ</cx:pt>
          <cx:pt idx="8">ОЮ</cx:pt>
          <cx:pt idx="9">ЦУКС</cx:pt>
          <cx:pt idx="10">АНОНИМ</cx:pt>
          <cx:pt idx="11">Жилищная комиссия</cx:pt>
        </cx:lvl>
      </cx:strDim>
      <cx:numDim type="size">
        <cx:f>Лист1!$B$2:$B$26</cx:f>
        <cx:lvl ptCount="25" formatCode="Основной">
          <cx:pt idx="0">1313</cx:pt>
          <cx:pt idx="1">621</cx:pt>
          <cx:pt idx="2">124</cx:pt>
          <cx:pt idx="3">56</cx:pt>
          <cx:pt idx="4">71</cx:pt>
          <cx:pt idx="5">22</cx:pt>
          <cx:pt idx="6">14</cx:pt>
          <cx:pt idx="7">24</cx:pt>
          <cx:pt idx="8">17</cx:pt>
          <cx:pt idx="9">5</cx:pt>
          <cx:pt idx="10">12</cx:pt>
          <cx:pt idx="11">20</cx:pt>
        </cx:lvl>
      </cx:numDim>
    </cx:data>
    <cx:data id="1">
      <cx:strDim type="cat">
        <cx:f>Лист1!$A$2:$A$26</cx:f>
        <cx:lvl ptCount="25">
          <cx:pt idx="0">ЦГИМС</cx:pt>
          <cx:pt idx="1">УНД</cx:pt>
          <cx:pt idx="2">УК</cx:pt>
          <cx:pt idx="3">УОПиАСР</cx:pt>
          <cx:pt idx="4">УГЗ</cx:pt>
          <cx:pt idx="5">УМТО</cx:pt>
          <cx:pt idx="6">ФЭУ</cx:pt>
          <cx:pt idx="7">ОРОГ</cx:pt>
          <cx:pt idx="8">ОЮ</cx:pt>
          <cx:pt idx="9">ЦУКС</cx:pt>
          <cx:pt idx="10">АНОНИМ</cx:pt>
          <cx:pt idx="11">Жилищная комиссия</cx:pt>
        </cx:lvl>
      </cx:strDim>
      <cx:numDim type="size">
        <cx:f>Лист1!$C$2:$C$26</cx:f>
        <cx:lvl ptCount="25" formatCode="Основной"/>
      </cx:numDim>
    </cx:data>
  </cx:chartData>
  <cx:chart>
    <cx:plotArea>
      <cx:plotAreaRegion>
        <cx:series layoutId="treemap" uniqueId="{2E1D4F5A-91DE-4C87-9FFD-3700AFF127F7}" formatIdx="0">
          <cx:tx>
            <cx:txData>
              <cx:f>Лист1!$B$1</cx:f>
              <cx:v>2022</cx:v>
            </cx:txData>
          </cx:tx>
          <cx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cx:spPr>
          <cx:dataLabels>
            <cx:visibility seriesName="0" categoryName="0" value="1"/>
            <cx:separator>, </cx:separator>
          </cx:dataLabels>
          <cx:dataId val="0"/>
          <cx:layoutPr>
            <cx:parentLabelLayout val="banner"/>
          </cx:layoutPr>
        </cx:series>
        <cx:series layoutId="treemap" hidden="1" uniqueId="{C01DEDDF-41B7-4798-926D-BD879BA06191}" formatIdx="1">
          <cx:tx>
            <cx:txData>
              <cx:f>Лист1!$C$1</cx:f>
              <cx:v>2021</cx:v>
            </cx:txData>
          </cx:tx>
          <cx:dataLabels>
            <cx:visibility seriesName="0" categoryName="1" value="0"/>
          </cx:dataLabels>
          <cx:dataId val="1"/>
          <cx:layoutPr>
            <cx:parentLabelLayout val="none"/>
          </cx:layoutPr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6ECAD-959B-4372-A09F-BACBED948B1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C7DA1-B8E0-45BE-8EC4-FE2D128211A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2237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1056</a:t>
          </a:r>
          <a:endParaRPr lang="en-US" sz="1200" b="1" dirty="0" smtClean="0">
            <a:solidFill>
              <a:schemeClr val="bg2"/>
            </a:solidFill>
          </a:endParaRPr>
        </a:p>
        <a:p>
          <a:pPr rtl="0"/>
          <a:r>
            <a:rPr lang="en-US" sz="800" b="1" dirty="0" smtClean="0">
              <a:solidFill>
                <a:schemeClr val="bg2"/>
              </a:solidFill>
            </a:rPr>
            <a:t>(</a:t>
          </a:r>
          <a:r>
            <a:rPr lang="ru-RU" sz="800" b="1" dirty="0" smtClean="0">
              <a:solidFill>
                <a:schemeClr val="bg2"/>
              </a:solidFill>
            </a:rPr>
            <a:t>12 мес. </a:t>
          </a:r>
          <a:r>
            <a:rPr lang="en-US" sz="800" b="1" dirty="0" smtClean="0">
              <a:solidFill>
                <a:schemeClr val="bg2"/>
              </a:solidFill>
            </a:rPr>
            <a:t>2021 )</a:t>
          </a:r>
          <a:endParaRPr lang="ru-RU" sz="800" b="1" dirty="0">
            <a:solidFill>
              <a:schemeClr val="bg2"/>
            </a:solidFill>
          </a:endParaRPr>
        </a:p>
      </dgm:t>
    </dgm:pt>
    <dgm:pt modelId="{519BC8EE-90C9-4CA9-8834-FDA6201CC647}" type="parTrans" cxnId="{80F8754A-F024-4DB0-A662-E2A366F4915A}">
      <dgm:prSet/>
      <dgm:spPr/>
      <dgm:t>
        <a:bodyPr/>
        <a:lstStyle/>
        <a:p>
          <a:endParaRPr lang="ru-RU" sz="1400"/>
        </a:p>
      </dgm:t>
    </dgm:pt>
    <dgm:pt modelId="{C804BFE8-C462-4E4E-A81F-869BCC7ECBCF}" type="sibTrans" cxnId="{80F8754A-F024-4DB0-A662-E2A366F4915A}">
      <dgm:prSet/>
      <dgm:spPr/>
      <dgm:t>
        <a:bodyPr/>
        <a:lstStyle/>
        <a:p>
          <a:endParaRPr lang="ru-RU" sz="1400"/>
        </a:p>
      </dgm:t>
    </dgm:pt>
    <dgm:pt modelId="{DD52722B-C1F6-45AB-A0C3-CDF97F400DAD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 3</a:t>
          </a:r>
          <a:endParaRPr lang="en-US" sz="1200" b="1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12</a:t>
          </a:r>
          <a:endParaRPr lang="ru-RU" sz="1200" b="1" dirty="0">
            <a:solidFill>
              <a:schemeClr val="bg2"/>
            </a:solidFill>
          </a:endParaRPr>
        </a:p>
      </dgm:t>
    </dgm:pt>
    <dgm:pt modelId="{0E52DFD5-1E89-438C-AC5E-40C319209ACB}" type="parTrans" cxnId="{367CDDA2-3E86-49B5-B055-B190B6B958A1}">
      <dgm:prSet/>
      <dgm:spPr/>
      <dgm:t>
        <a:bodyPr/>
        <a:lstStyle/>
        <a:p>
          <a:endParaRPr lang="ru-RU" sz="1400"/>
        </a:p>
      </dgm:t>
    </dgm:pt>
    <dgm:pt modelId="{02B5A056-C04B-41AB-BF44-4EB947D7AC16}" type="sibTrans" cxnId="{367CDDA2-3E86-49B5-B055-B190B6B958A1}">
      <dgm:prSet/>
      <dgm:spPr/>
      <dgm:t>
        <a:bodyPr/>
        <a:lstStyle/>
        <a:p>
          <a:endParaRPr lang="ru-RU" sz="1400"/>
        </a:p>
      </dgm:t>
    </dgm:pt>
    <dgm:pt modelId="{E14A3671-4A6B-409A-9941-F0D3551D394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29</a:t>
          </a: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64</a:t>
          </a:r>
          <a:endParaRPr lang="ru-RU" sz="1200" b="1" dirty="0">
            <a:solidFill>
              <a:schemeClr val="bg2"/>
            </a:solidFill>
          </a:endParaRPr>
        </a:p>
      </dgm:t>
    </dgm:pt>
    <dgm:pt modelId="{8651F524-3C95-4F6B-BDC2-C1585F093E72}" type="parTrans" cxnId="{2E911034-234C-4AD5-9E60-C9E66EC1B9D2}">
      <dgm:prSet/>
      <dgm:spPr/>
      <dgm:t>
        <a:bodyPr/>
        <a:lstStyle/>
        <a:p>
          <a:endParaRPr lang="ru-RU" sz="1400"/>
        </a:p>
      </dgm:t>
    </dgm:pt>
    <dgm:pt modelId="{27C71234-CF5D-4EAC-B550-353F29B08DDF}" type="sibTrans" cxnId="{2E911034-234C-4AD5-9E60-C9E66EC1B9D2}">
      <dgm:prSet/>
      <dgm:spPr/>
      <dgm:t>
        <a:bodyPr/>
        <a:lstStyle/>
        <a:p>
          <a:endParaRPr lang="ru-RU" sz="1400"/>
        </a:p>
      </dgm:t>
    </dgm:pt>
    <dgm:pt modelId="{09A2E5B9-F8A5-4514-8934-0AE7225F6B6A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rtl="0"/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3</a:t>
          </a:r>
        </a:p>
        <a:p>
          <a:pPr rtl="0"/>
          <a:r>
            <a:rPr lang="ru-RU" sz="1200" b="1" dirty="0" smtClean="0">
              <a:solidFill>
                <a:schemeClr val="bg2"/>
              </a:solidFill>
            </a:rPr>
            <a:t>8</a:t>
          </a:r>
          <a:endParaRPr lang="ru-RU" sz="1200" b="1" dirty="0">
            <a:solidFill>
              <a:schemeClr val="bg2"/>
            </a:solidFill>
          </a:endParaRPr>
        </a:p>
      </dgm:t>
    </dgm:pt>
    <dgm:pt modelId="{05FC34F0-7395-4F33-A560-61AF6D453BCD}" type="sibTrans" cxnId="{DC994AF0-73CA-4AE2-9A8D-F38BEFF6F53A}">
      <dgm:prSet/>
      <dgm:spPr/>
      <dgm:t>
        <a:bodyPr/>
        <a:lstStyle/>
        <a:p>
          <a:endParaRPr lang="ru-RU" sz="1400"/>
        </a:p>
      </dgm:t>
    </dgm:pt>
    <dgm:pt modelId="{50C68111-4071-41F1-AEA4-64ED4A97441F}" type="parTrans" cxnId="{DC994AF0-73CA-4AE2-9A8D-F38BEFF6F53A}">
      <dgm:prSet/>
      <dgm:spPr/>
      <dgm:t>
        <a:bodyPr/>
        <a:lstStyle/>
        <a:p>
          <a:endParaRPr lang="ru-RU" sz="1400"/>
        </a:p>
      </dgm:t>
    </dgm:pt>
    <dgm:pt modelId="{1B0224EA-5D00-4B7E-B738-32500EED8B96}" type="pres">
      <dgm:prSet presAssocID="{DF56ECAD-959B-4372-A09F-BACBED948B1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3C512-C53B-48E5-BDDE-44718E043E7C}" type="pres">
      <dgm:prSet presAssocID="{DF56ECAD-959B-4372-A09F-BACBED948B18}" presName="diamond" presStyleLbl="bgShp" presStyleIdx="0" presStyleCnt="1" custLinFactNeighborX="1388"/>
      <dgm:spPr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</dgm:spPr>
    </dgm:pt>
    <dgm:pt modelId="{5D2489B8-BB5F-43BD-B6D3-04B2FA9EBB99}" type="pres">
      <dgm:prSet presAssocID="{DF56ECAD-959B-4372-A09F-BACBED948B18}" presName="quad1" presStyleLbl="node1" presStyleIdx="0" presStyleCnt="4" custScaleX="125054" custScaleY="90391" custLinFactNeighborX="-14688" custLinFactNeighborY="4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3FCC-5A58-4365-BAC0-9D250C6A14BF}" type="pres">
      <dgm:prSet presAssocID="{DF56ECAD-959B-4372-A09F-BACBED948B18}" presName="quad2" presStyleLbl="node1" presStyleIdx="1" presStyleCnt="4" custScaleX="137347" custScaleY="91500" custLinFactNeighborX="14730" custLinFactNeighborY="3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5F79A-AFEB-4AFE-BC29-2DCA039AB2DC}" type="pres">
      <dgm:prSet presAssocID="{DF56ECAD-959B-4372-A09F-BACBED948B18}" presName="quad3" presStyleLbl="node1" presStyleIdx="2" presStyleCnt="4" custScaleX="131273" custScaleY="90200" custLinFactNeighborX="-17525" custLinFactNeighborY="-2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CBDA8-B883-4EAF-90AD-B67B958845F1}" type="pres">
      <dgm:prSet presAssocID="{DF56ECAD-959B-4372-A09F-BACBED948B18}" presName="quad4" presStyleLbl="node1" presStyleIdx="3" presStyleCnt="4" custScaleX="137765" custScaleY="90091" custLinFactNeighborX="16076" custLinFactNeighborY="-2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DA1F3-A67F-4B3A-BEF6-32637A7DF9FD}" type="presOf" srcId="{E14A3671-4A6B-409A-9941-F0D3551D394E}" destId="{0C75F79A-AFEB-4AFE-BC29-2DCA039AB2DC}" srcOrd="0" destOrd="0" presId="urn:microsoft.com/office/officeart/2005/8/layout/matrix3"/>
    <dgm:cxn modelId="{DC994AF0-73CA-4AE2-9A8D-F38BEFF6F53A}" srcId="{DF56ECAD-959B-4372-A09F-BACBED948B18}" destId="{09A2E5B9-F8A5-4514-8934-0AE7225F6B6A}" srcOrd="3" destOrd="0" parTransId="{50C68111-4071-41F1-AEA4-64ED4A97441F}" sibTransId="{05FC34F0-7395-4F33-A560-61AF6D453BCD}"/>
    <dgm:cxn modelId="{778D993C-B0F2-4219-B032-88736C37FD60}" type="presOf" srcId="{09A2E5B9-F8A5-4514-8934-0AE7225F6B6A}" destId="{474CBDA8-B883-4EAF-90AD-B67B958845F1}" srcOrd="0" destOrd="0" presId="urn:microsoft.com/office/officeart/2005/8/layout/matrix3"/>
    <dgm:cxn modelId="{80F8754A-F024-4DB0-A662-E2A366F4915A}" srcId="{DF56ECAD-959B-4372-A09F-BACBED948B18}" destId="{28BC7DA1-B8E0-45BE-8EC4-FE2D128211A7}" srcOrd="0" destOrd="0" parTransId="{519BC8EE-90C9-4CA9-8834-FDA6201CC647}" sibTransId="{C804BFE8-C462-4E4E-A81F-869BCC7ECBCF}"/>
    <dgm:cxn modelId="{F86639BB-DDB4-448F-BDBD-2FA42A2CB8B4}" type="presOf" srcId="{DF56ECAD-959B-4372-A09F-BACBED948B18}" destId="{1B0224EA-5D00-4B7E-B738-32500EED8B96}" srcOrd="0" destOrd="0" presId="urn:microsoft.com/office/officeart/2005/8/layout/matrix3"/>
    <dgm:cxn modelId="{367CDDA2-3E86-49B5-B055-B190B6B958A1}" srcId="{DF56ECAD-959B-4372-A09F-BACBED948B18}" destId="{DD52722B-C1F6-45AB-A0C3-CDF97F400DAD}" srcOrd="1" destOrd="0" parTransId="{0E52DFD5-1E89-438C-AC5E-40C319209ACB}" sibTransId="{02B5A056-C04B-41AB-BF44-4EB947D7AC16}"/>
    <dgm:cxn modelId="{2E911034-234C-4AD5-9E60-C9E66EC1B9D2}" srcId="{DF56ECAD-959B-4372-A09F-BACBED948B18}" destId="{E14A3671-4A6B-409A-9941-F0D3551D394E}" srcOrd="2" destOrd="0" parTransId="{8651F524-3C95-4F6B-BDC2-C1585F093E72}" sibTransId="{27C71234-CF5D-4EAC-B550-353F29B08DDF}"/>
    <dgm:cxn modelId="{C57322C0-BEC2-4121-8A64-9AF74D9F1901}" type="presOf" srcId="{DD52722B-C1F6-45AB-A0C3-CDF97F400DAD}" destId="{E2C73FCC-5A58-4365-BAC0-9D250C6A14BF}" srcOrd="0" destOrd="0" presId="urn:microsoft.com/office/officeart/2005/8/layout/matrix3"/>
    <dgm:cxn modelId="{648FA573-F809-43C3-BAD0-9E812BDCF82C}" type="presOf" srcId="{28BC7DA1-B8E0-45BE-8EC4-FE2D128211A7}" destId="{5D2489B8-BB5F-43BD-B6D3-04B2FA9EBB99}" srcOrd="0" destOrd="0" presId="urn:microsoft.com/office/officeart/2005/8/layout/matrix3"/>
    <dgm:cxn modelId="{7B43CCE1-C091-48F9-97CB-3EF4E32C7CDD}" type="presParOf" srcId="{1B0224EA-5D00-4B7E-B738-32500EED8B96}" destId="{2EF3C512-C53B-48E5-BDDE-44718E043E7C}" srcOrd="0" destOrd="0" presId="urn:microsoft.com/office/officeart/2005/8/layout/matrix3"/>
    <dgm:cxn modelId="{0233A230-5C13-4245-84BA-71171351E1AF}" type="presParOf" srcId="{1B0224EA-5D00-4B7E-B738-32500EED8B96}" destId="{5D2489B8-BB5F-43BD-B6D3-04B2FA9EBB99}" srcOrd="1" destOrd="0" presId="urn:microsoft.com/office/officeart/2005/8/layout/matrix3"/>
    <dgm:cxn modelId="{63D1F70C-664B-4B75-B0BA-F86D6A4C583C}" type="presParOf" srcId="{1B0224EA-5D00-4B7E-B738-32500EED8B96}" destId="{E2C73FCC-5A58-4365-BAC0-9D250C6A14BF}" srcOrd="2" destOrd="0" presId="urn:microsoft.com/office/officeart/2005/8/layout/matrix3"/>
    <dgm:cxn modelId="{F68FB7F3-A4A8-435D-AE55-C252B5F5FE76}" type="presParOf" srcId="{1B0224EA-5D00-4B7E-B738-32500EED8B96}" destId="{0C75F79A-AFEB-4AFE-BC29-2DCA039AB2DC}" srcOrd="3" destOrd="0" presId="urn:microsoft.com/office/officeart/2005/8/layout/matrix3"/>
    <dgm:cxn modelId="{65441187-2BB8-4ECE-A927-0CD509C34D97}" type="presParOf" srcId="{1B0224EA-5D00-4B7E-B738-32500EED8B96}" destId="{474CBDA8-B883-4EAF-90AD-B67B958845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35401-17DC-4813-8E89-F246DBBDF7E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345DE-C28D-46E5-804F-BD351E34C137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электронном виде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2082</a:t>
          </a:r>
          <a:endParaRPr lang="en-US" sz="1200" b="1" cap="all" baseline="0" dirty="0" smtClean="0">
            <a:solidFill>
              <a:srgbClr val="EC8F12"/>
            </a:solidFill>
          </a:endParaRPr>
        </a:p>
        <a:p>
          <a:pPr rtl="0"/>
          <a:r>
            <a:rPr lang="ru-RU" sz="1200" b="1" cap="all" baseline="0" dirty="0" smtClean="0">
              <a:solidFill>
                <a:schemeClr val="bg2"/>
              </a:solidFill>
            </a:rPr>
            <a:t>1031</a:t>
          </a:r>
          <a:endParaRPr lang="en-US" sz="1200" b="1" cap="all" baseline="0" dirty="0" smtClean="0">
            <a:solidFill>
              <a:schemeClr val="bg2"/>
            </a:solidFill>
          </a:endParaRPr>
        </a:p>
      </dgm:t>
    </dgm:pt>
    <dgm:pt modelId="{BB4F8A35-A77F-45C5-990F-84EA1251BC6A}" type="parTrans" cxnId="{DBE9E8EB-F724-481E-9CE8-2CADD4E9D171}">
      <dgm:prSet/>
      <dgm:spPr/>
      <dgm:t>
        <a:bodyPr/>
        <a:lstStyle/>
        <a:p>
          <a:endParaRPr lang="ru-RU"/>
        </a:p>
      </dgm:t>
    </dgm:pt>
    <dgm:pt modelId="{71775382-2EDA-4785-B0EF-4C56D0D0A5E4}" type="sibTrans" cxnId="{DBE9E8EB-F724-481E-9CE8-2CADD4E9D171}">
      <dgm:prSet/>
      <dgm:spPr/>
      <dgm:t>
        <a:bodyPr/>
        <a:lstStyle/>
        <a:p>
          <a:endParaRPr lang="ru-RU"/>
        </a:p>
      </dgm:t>
    </dgm:pt>
    <dgm:pt modelId="{086FA510-C2D7-4D50-9763-3F92297089DE}">
      <dgm:prSet custT="1"/>
      <dgm:spPr>
        <a:solidFill>
          <a:schemeClr val="bg1"/>
        </a:solidFill>
        <a:ln cmpd="dbl">
          <a:solidFill>
            <a:schemeClr val="accent1"/>
          </a:solidFill>
        </a:ln>
      </dgm:spPr>
      <dgm:t>
        <a:bodyPr anchor="t" anchorCtr="0"/>
        <a:lstStyle/>
        <a:p>
          <a:pPr rtl="0"/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rtl="0"/>
          <a:r>
            <a:rPr lang="ru-RU" sz="1200" b="1" cap="all" baseline="0" dirty="0" smtClean="0">
              <a:solidFill>
                <a:srgbClr val="EC8F12"/>
              </a:solidFill>
            </a:rPr>
            <a:t>190</a:t>
          </a:r>
          <a:endParaRPr lang="en-US" sz="1200" b="1" cap="all" baseline="0" dirty="0" smtClean="0">
            <a:solidFill>
              <a:srgbClr val="EC8F12"/>
            </a:solidFill>
          </a:endParaRPr>
        </a:p>
        <a:p>
          <a:pPr rtl="0"/>
          <a:r>
            <a:rPr lang="ru-RU" sz="1200" b="1" cap="all" baseline="0" dirty="0" smtClean="0">
              <a:solidFill>
                <a:schemeClr val="bg2"/>
              </a:solidFill>
            </a:rPr>
            <a:t>109</a:t>
          </a:r>
          <a:endParaRPr lang="en-US" sz="1200" b="1" cap="all" baseline="0" dirty="0" smtClean="0">
            <a:solidFill>
              <a:schemeClr val="bg2"/>
            </a:solidFill>
          </a:endParaRPr>
        </a:p>
      </dgm:t>
    </dgm:pt>
    <dgm:pt modelId="{6E5F7226-A8F0-421E-8875-4DA1BCB227D6}" type="parTrans" cxnId="{29634A17-090F-4D27-B0DA-8C6F21B57629}">
      <dgm:prSet/>
      <dgm:spPr/>
      <dgm:t>
        <a:bodyPr/>
        <a:lstStyle/>
        <a:p>
          <a:endParaRPr lang="ru-RU"/>
        </a:p>
      </dgm:t>
    </dgm:pt>
    <dgm:pt modelId="{F52F0A94-8D16-4DE1-B778-1832BB511459}" type="sibTrans" cxnId="{29634A17-090F-4D27-B0DA-8C6F21B57629}">
      <dgm:prSet/>
      <dgm:spPr/>
      <dgm:t>
        <a:bodyPr/>
        <a:lstStyle/>
        <a:p>
          <a:endParaRPr lang="ru-RU"/>
        </a:p>
      </dgm:t>
    </dgm:pt>
    <dgm:pt modelId="{08BBCF1E-276B-44B4-B496-B1C44B0918D1}" type="pres">
      <dgm:prSet presAssocID="{DDE35401-17DC-4813-8E89-F246DBBDF7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3CA7C-357F-4C04-A63A-8EC45DB59B6C}" type="pres">
      <dgm:prSet presAssocID="{22F345DE-C28D-46E5-804F-BD351E34C137}" presName="comp" presStyleCnt="0"/>
      <dgm:spPr/>
    </dgm:pt>
    <dgm:pt modelId="{F3762B7B-3EEB-4E63-9A09-007436EA7CD7}" type="pres">
      <dgm:prSet presAssocID="{22F345DE-C28D-46E5-804F-BD351E34C137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6F06-7B2B-481A-A97F-1D6E0B54B402}" type="pres">
      <dgm:prSet presAssocID="{22F345DE-C28D-46E5-804F-BD351E34C137}" presName="rect1" presStyleLbl="lnNode1" presStyleIdx="0" presStyleCnt="2"/>
      <dgm:spPr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cmpd="dbl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40BF0E9-D80A-4B46-802D-BE19CE573334}" type="pres">
      <dgm:prSet presAssocID="{71775382-2EDA-4785-B0EF-4C56D0D0A5E4}" presName="sibTrans" presStyleCnt="0"/>
      <dgm:spPr/>
    </dgm:pt>
    <dgm:pt modelId="{E99ECF2F-0064-4BA2-94A6-DE4F0683D051}" type="pres">
      <dgm:prSet presAssocID="{086FA510-C2D7-4D50-9763-3F92297089DE}" presName="comp" presStyleCnt="0"/>
      <dgm:spPr/>
    </dgm:pt>
    <dgm:pt modelId="{B88AFF1A-243D-445A-BB6B-F8BAB51C3857}" type="pres">
      <dgm:prSet presAssocID="{086FA510-C2D7-4D50-9763-3F92297089DE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4D385-6D31-493A-AA01-4F2CAE103944}" type="pres">
      <dgm:prSet presAssocID="{086FA510-C2D7-4D50-9763-3F92297089DE}" presName="rect1" presStyleLbl="lnNode1" presStyleIdx="1" presStyleCnt="2" custScaleX="90265" custScaleY="88875" custLinFactX="-159769" custLinFactNeighborX="-200000" custLinFactNeighborY="-27548"/>
      <dgm:spPr>
        <a:noFill/>
      </dgm:spPr>
      <dgm:t>
        <a:bodyPr/>
        <a:lstStyle/>
        <a:p>
          <a:endParaRPr lang="ru-RU"/>
        </a:p>
      </dgm:t>
    </dgm:pt>
  </dgm:ptLst>
  <dgm:cxnLst>
    <dgm:cxn modelId="{DBE9E8EB-F724-481E-9CE8-2CADD4E9D171}" srcId="{DDE35401-17DC-4813-8E89-F246DBBDF7E5}" destId="{22F345DE-C28D-46E5-804F-BD351E34C137}" srcOrd="0" destOrd="0" parTransId="{BB4F8A35-A77F-45C5-990F-84EA1251BC6A}" sibTransId="{71775382-2EDA-4785-B0EF-4C56D0D0A5E4}"/>
    <dgm:cxn modelId="{E5298283-C589-4E75-AA2E-6ADB5481BBDF}" type="presOf" srcId="{086FA510-C2D7-4D50-9763-3F92297089DE}" destId="{B88AFF1A-243D-445A-BB6B-F8BAB51C3857}" srcOrd="0" destOrd="0" presId="urn:microsoft.com/office/officeart/2008/layout/AlternatingPictureBlocks"/>
    <dgm:cxn modelId="{DC862A0F-42E2-4ED5-A4DB-8F3EDD10FB65}" type="presOf" srcId="{22F345DE-C28D-46E5-804F-BD351E34C137}" destId="{F3762B7B-3EEB-4E63-9A09-007436EA7CD7}" srcOrd="0" destOrd="0" presId="urn:microsoft.com/office/officeart/2008/layout/AlternatingPictureBlocks"/>
    <dgm:cxn modelId="{29634A17-090F-4D27-B0DA-8C6F21B57629}" srcId="{DDE35401-17DC-4813-8E89-F246DBBDF7E5}" destId="{086FA510-C2D7-4D50-9763-3F92297089DE}" srcOrd="1" destOrd="0" parTransId="{6E5F7226-A8F0-421E-8875-4DA1BCB227D6}" sibTransId="{F52F0A94-8D16-4DE1-B778-1832BB511459}"/>
    <dgm:cxn modelId="{75F6C9A9-E322-4ACD-9C8F-A9F972A053F5}" type="presOf" srcId="{DDE35401-17DC-4813-8E89-F246DBBDF7E5}" destId="{08BBCF1E-276B-44B4-B496-B1C44B0918D1}" srcOrd="0" destOrd="0" presId="urn:microsoft.com/office/officeart/2008/layout/AlternatingPictureBlocks"/>
    <dgm:cxn modelId="{69286B0A-8B29-42E0-9CBF-B7A8EDFB99C0}" type="presParOf" srcId="{08BBCF1E-276B-44B4-B496-B1C44B0918D1}" destId="{A0E3CA7C-357F-4C04-A63A-8EC45DB59B6C}" srcOrd="0" destOrd="0" presId="urn:microsoft.com/office/officeart/2008/layout/AlternatingPictureBlocks"/>
    <dgm:cxn modelId="{B4AEDC0D-5948-4E88-A2C8-EA148EB672A5}" type="presParOf" srcId="{A0E3CA7C-357F-4C04-A63A-8EC45DB59B6C}" destId="{F3762B7B-3EEB-4E63-9A09-007436EA7CD7}" srcOrd="0" destOrd="0" presId="urn:microsoft.com/office/officeart/2008/layout/AlternatingPictureBlocks"/>
    <dgm:cxn modelId="{68260EF0-716C-44F2-AD70-5E964EE39AF5}" type="presParOf" srcId="{A0E3CA7C-357F-4C04-A63A-8EC45DB59B6C}" destId="{B64E6F06-7B2B-481A-A97F-1D6E0B54B402}" srcOrd="1" destOrd="0" presId="urn:microsoft.com/office/officeart/2008/layout/AlternatingPictureBlocks"/>
    <dgm:cxn modelId="{ED3F7EA4-ECDD-4FEA-832C-8A1698DDA240}" type="presParOf" srcId="{08BBCF1E-276B-44B4-B496-B1C44B0918D1}" destId="{240BF0E9-D80A-4B46-802D-BE19CE573334}" srcOrd="1" destOrd="0" presId="urn:microsoft.com/office/officeart/2008/layout/AlternatingPictureBlocks"/>
    <dgm:cxn modelId="{20E80FCE-3C95-413A-B997-4196D4839302}" type="presParOf" srcId="{08BBCF1E-276B-44B4-B496-B1C44B0918D1}" destId="{E99ECF2F-0064-4BA2-94A6-DE4F0683D051}" srcOrd="2" destOrd="0" presId="urn:microsoft.com/office/officeart/2008/layout/AlternatingPictureBlocks"/>
    <dgm:cxn modelId="{50F9D74D-E8D9-417F-8AC3-8F0E034B78CD}" type="presParOf" srcId="{E99ECF2F-0064-4BA2-94A6-DE4F0683D051}" destId="{B88AFF1A-243D-445A-BB6B-F8BAB51C3857}" srcOrd="0" destOrd="0" presId="urn:microsoft.com/office/officeart/2008/layout/AlternatingPictureBlocks"/>
    <dgm:cxn modelId="{C3E8FC07-7DEB-4756-AAE9-4D7227170BA9}" type="presParOf" srcId="{E99ECF2F-0064-4BA2-94A6-DE4F0683D051}" destId="{0B04D385-6D31-493A-AA01-4F2CAE10394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89609C-8F00-4E03-9C75-CE70441F5E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2E04EA-01CA-43BF-8D3C-849EDD58F91E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 – </a:t>
          </a:r>
          <a:r>
            <a:rPr lang="ru-RU" sz="1000" b="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Материально-техническое обеспечение</a:t>
          </a:r>
          <a:endParaRPr lang="ru-RU" sz="1000" b="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805DC-4998-4E55-9112-B0AF3E9D6318}" type="parTrans" cxnId="{FC1F9EBE-9DFD-4D4E-BF47-78C89FAFCEDB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822E4-5201-4725-AB7B-BEB36BD9C8F8}" type="sibTrans" cxnId="{FC1F9EBE-9DFD-4D4E-BF47-78C89FAFCEDB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F3878-5C08-41B6-B9AA-ECE69F5D8891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 Прохождение службы (кадровые вопросы)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EAC6E-0CC7-4DC6-B972-0EE2855209EA}" type="parTrans" cxnId="{FA6DF584-CBC2-484F-8F47-F0BB1BCA4256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82C05-1EC9-4239-9A89-54235EE9C35F}" type="sibTrans" cxnId="{FA6DF584-CBC2-484F-8F47-F0BB1BCA4256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7F2CEF-8F96-40C9-8E80-B9883DFC75F5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5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Социальные гарантии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05DDA-E98D-4C6A-907B-CF88E25C15A6}" type="parTrans" cxnId="{B9E0712F-D115-4CD6-9D99-D267B56E590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F7B29-A100-487A-B3FE-D848A418845C}" type="sibTrans" cxnId="{B9E0712F-D115-4CD6-9D99-D267B56E590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9453E-30F8-4555-AF4E-7A4A2DB5F313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3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Индексация заработной платы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E4ECE-A5C0-44BA-8051-B46208A37C9E}" type="parTrans" cxnId="{8A21E150-D7E3-44F4-B8D2-770116BBDAC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F07F3-E71B-4E4D-8383-0E08AD487F55}" type="sibTrans" cxnId="{8A21E150-D7E3-44F4-B8D2-770116BBDAC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F71E5-C505-4116-B7C0-2DCCA7FD9335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 Жилищные вопросы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040BC-9B31-4041-8DF2-800334330D64}" type="parTrans" cxnId="{FDFFEA2C-AFCB-49A0-8B78-34B59C9E90DD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8E4BA-AB7D-4598-91A7-BFA7F90F2966}" type="sibTrans" cxnId="{FDFFEA2C-AFCB-49A0-8B78-34B59C9E90DD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3E811-EBDF-4028-A141-F34A65492853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–Поддержка многодетных семей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FEA4A-153C-42F4-A3DB-2774A796039F}" type="parTrans" cxnId="{D3B40B43-49CF-459E-B574-B0CBF4495BB5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4011C-8815-4D12-A7BA-A18C3F6138CD}" type="sibTrans" cxnId="{D3B40B43-49CF-459E-B574-B0CBF4495BB5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61403-990E-4D50-AF3A-387EA5B8CCB4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1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–Организация отчетных документов 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739F8-3391-4F62-BAB8-B157E1ED7C27}" type="parTrans" cxnId="{04113F0A-B5CC-4017-A5E4-DBA0B72F5A1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76D86-3151-4588-9534-8C0D3AD74630}" type="sibTrans" cxnId="{04113F0A-B5CC-4017-A5E4-DBA0B72F5A1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83564-7AF4-4CAE-A259-E353C3A8B2AD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43DB2E-7C58-48CB-B376-8142AD8376B0}" type="parTrans" cxnId="{38771B8E-D1A1-491F-A279-FB154DBFCA5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DC3FE-ED1A-44DC-87BD-BBE0B6AE354A}" type="sibTrans" cxnId="{38771B8E-D1A1-491F-A279-FB154DBFCA5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CB27C-D692-4D35-B15D-8E0AEA55F76F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Медицинское обслуживание</a:t>
          </a:r>
          <a:endParaRPr lang="ru-RU" sz="10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05643-42A6-4288-8D2E-234CFB1168E0}" type="sibTrans" cxnId="{B1D4D329-7CE3-468A-84BC-1FE69EE4172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119B7B-A874-4710-806B-880ABE9C5325}" type="parTrans" cxnId="{B1D4D329-7CE3-468A-84BC-1FE69EE41728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4A985-BDAD-4EDA-82C3-58892D9BC9C0}" type="pres">
      <dgm:prSet presAssocID="{A889609C-8F00-4E03-9C75-CE70441F5E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4243B-9EBA-485E-9C0B-B6593F82CBA8}" type="pres">
      <dgm:prSet presAssocID="{B12E04EA-01CA-43BF-8D3C-849EDD58F91E}" presName="parentText" presStyleLbl="node1" presStyleIdx="0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FF20C-8598-4C96-B0A0-DD65B591BCF4}" type="pres">
      <dgm:prSet presAssocID="{F85822E4-5201-4725-AB7B-BEB36BD9C8F8}" presName="spacer" presStyleCnt="0"/>
      <dgm:spPr/>
    </dgm:pt>
    <dgm:pt modelId="{CC0DA1C9-8A72-49E6-A5DB-1DC1E72824FF}" type="pres">
      <dgm:prSet presAssocID="{DA6F3878-5C08-41B6-B9AA-ECE69F5D8891}" presName="parentText" presStyleLbl="node1" presStyleIdx="1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81C30-2AEF-439C-8042-A1386D8F86B5}" type="pres">
      <dgm:prSet presAssocID="{0A682C05-1EC9-4239-9A89-54235EE9C35F}" presName="spacer" presStyleCnt="0"/>
      <dgm:spPr/>
    </dgm:pt>
    <dgm:pt modelId="{A5BBC79F-0B8D-4AA0-891A-51412489FB6F}" type="pres">
      <dgm:prSet presAssocID="{A07F2CEF-8F96-40C9-8E80-B9883DFC75F5}" presName="parentText" presStyleLbl="node1" presStyleIdx="2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5AD50-0DCD-4DE0-9EE1-11F56577FD53}" type="pres">
      <dgm:prSet presAssocID="{AAFF7B29-A100-487A-B3FE-D848A418845C}" presName="spacer" presStyleCnt="0"/>
      <dgm:spPr/>
    </dgm:pt>
    <dgm:pt modelId="{FFB05263-FE5B-411A-80B0-85CFD81E312C}" type="pres">
      <dgm:prSet presAssocID="{B9A9453E-30F8-4555-AF4E-7A4A2DB5F313}" presName="parentText" presStyleLbl="node1" presStyleIdx="3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82547-0C31-4C32-9228-76F0AC120F05}" type="pres">
      <dgm:prSet presAssocID="{B90F07F3-E71B-4E4D-8383-0E08AD487F55}" presName="spacer" presStyleCnt="0"/>
      <dgm:spPr/>
    </dgm:pt>
    <dgm:pt modelId="{162DCA4D-D9A1-4F11-A8B7-3F221B7CD22E}" type="pres">
      <dgm:prSet presAssocID="{6DCCB27C-D692-4D35-B15D-8E0AEA55F76F}" presName="parentText" presStyleLbl="node1" presStyleIdx="4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F1434-610A-41A5-AAA8-0EB1E3381ACB}" type="pres">
      <dgm:prSet presAssocID="{AE005643-42A6-4288-8D2E-234CFB1168E0}" presName="spacer" presStyleCnt="0"/>
      <dgm:spPr/>
    </dgm:pt>
    <dgm:pt modelId="{78710695-7945-47E1-AAFE-B21868E9AB1E}" type="pres">
      <dgm:prSet presAssocID="{F90F71E5-C505-4116-B7C0-2DCCA7FD9335}" presName="parentText" presStyleLbl="node1" presStyleIdx="5" presStyleCnt="9" custLinFactNeighborX="-845" custLinFactNeighborY="-33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B5275-D76D-4DBB-B9C0-F2340C1F2F9F}" type="pres">
      <dgm:prSet presAssocID="{1568E4BA-AB7D-4598-91A7-BFA7F90F2966}" presName="spacer" presStyleCnt="0"/>
      <dgm:spPr/>
    </dgm:pt>
    <dgm:pt modelId="{9A74CC09-5D28-4DC5-A3C9-F35C4C671BA5}" type="pres">
      <dgm:prSet presAssocID="{E743E811-EBDF-4028-A141-F34A65492853}" presName="parentText" presStyleLbl="node1" presStyleIdx="6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84B4A-EE6E-407C-BF51-C83B20C07038}" type="pres">
      <dgm:prSet presAssocID="{07E4011C-8815-4D12-A7BA-A18C3F6138CD}" presName="spacer" presStyleCnt="0"/>
      <dgm:spPr/>
    </dgm:pt>
    <dgm:pt modelId="{CB4FACE9-0399-445A-9BF5-236883BB1897}" type="pres">
      <dgm:prSet presAssocID="{95B61403-990E-4D50-AF3A-387EA5B8CCB4}" presName="parentText" presStyleLbl="node1" presStyleIdx="7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D0775-7A67-42A8-AF1F-8E7F31DAC52A}" type="pres">
      <dgm:prSet presAssocID="{63D76D86-3151-4588-9534-8C0D3AD74630}" presName="spacer" presStyleCnt="0"/>
      <dgm:spPr/>
    </dgm:pt>
    <dgm:pt modelId="{F94BD99B-F634-417F-8206-343A33CFC914}" type="pres">
      <dgm:prSet presAssocID="{F9B83564-7AF4-4CAE-A259-E353C3A8B2AD}" presName="parentText" presStyleLbl="node1" presStyleIdx="8" presStyleCnt="9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F9EBE-9DFD-4D4E-BF47-78C89FAFCEDB}" srcId="{A889609C-8F00-4E03-9C75-CE70441F5E4F}" destId="{B12E04EA-01CA-43BF-8D3C-849EDD58F91E}" srcOrd="0" destOrd="0" parTransId="{CCB805DC-4998-4E55-9112-B0AF3E9D6318}" sibTransId="{F85822E4-5201-4725-AB7B-BEB36BD9C8F8}"/>
    <dgm:cxn modelId="{04113F0A-B5CC-4017-A5E4-DBA0B72F5A18}" srcId="{A889609C-8F00-4E03-9C75-CE70441F5E4F}" destId="{95B61403-990E-4D50-AF3A-387EA5B8CCB4}" srcOrd="7" destOrd="0" parTransId="{DCB739F8-3391-4F62-BAB8-B157E1ED7C27}" sibTransId="{63D76D86-3151-4588-9534-8C0D3AD74630}"/>
    <dgm:cxn modelId="{C5DC6FC2-B707-4AEE-AA5E-50C625DF7D54}" type="presOf" srcId="{B9A9453E-30F8-4555-AF4E-7A4A2DB5F313}" destId="{FFB05263-FE5B-411A-80B0-85CFD81E312C}" srcOrd="0" destOrd="0" presId="urn:microsoft.com/office/officeart/2005/8/layout/vList2"/>
    <dgm:cxn modelId="{D108C08B-608E-45E3-BAD3-FCB7C2E50DDC}" type="presOf" srcId="{6DCCB27C-D692-4D35-B15D-8E0AEA55F76F}" destId="{162DCA4D-D9A1-4F11-A8B7-3F221B7CD22E}" srcOrd="0" destOrd="0" presId="urn:microsoft.com/office/officeart/2005/8/layout/vList2"/>
    <dgm:cxn modelId="{E6114ED7-24C4-4279-9143-148091948A1D}" type="presOf" srcId="{95B61403-990E-4D50-AF3A-387EA5B8CCB4}" destId="{CB4FACE9-0399-445A-9BF5-236883BB1897}" srcOrd="0" destOrd="0" presId="urn:microsoft.com/office/officeart/2005/8/layout/vList2"/>
    <dgm:cxn modelId="{24888B76-3F1A-4438-9BAE-7BC0F5B80A5D}" type="presOf" srcId="{E743E811-EBDF-4028-A141-F34A65492853}" destId="{9A74CC09-5D28-4DC5-A3C9-F35C4C671BA5}" srcOrd="0" destOrd="0" presId="urn:microsoft.com/office/officeart/2005/8/layout/vList2"/>
    <dgm:cxn modelId="{B9E0712F-D115-4CD6-9D99-D267B56E5903}" srcId="{A889609C-8F00-4E03-9C75-CE70441F5E4F}" destId="{A07F2CEF-8F96-40C9-8E80-B9883DFC75F5}" srcOrd="2" destOrd="0" parTransId="{1F305DDA-E98D-4C6A-907B-CF88E25C15A6}" sibTransId="{AAFF7B29-A100-487A-B3FE-D848A418845C}"/>
    <dgm:cxn modelId="{FA6DF584-CBC2-484F-8F47-F0BB1BCA4256}" srcId="{A889609C-8F00-4E03-9C75-CE70441F5E4F}" destId="{DA6F3878-5C08-41B6-B9AA-ECE69F5D8891}" srcOrd="1" destOrd="0" parTransId="{D1CEAC6E-0CC7-4DC6-B972-0EE2855209EA}" sibTransId="{0A682C05-1EC9-4239-9A89-54235EE9C35F}"/>
    <dgm:cxn modelId="{B6EF51A0-DAF1-4907-8BD3-311418BCD681}" type="presOf" srcId="{A07F2CEF-8F96-40C9-8E80-B9883DFC75F5}" destId="{A5BBC79F-0B8D-4AA0-891A-51412489FB6F}" srcOrd="0" destOrd="0" presId="urn:microsoft.com/office/officeart/2005/8/layout/vList2"/>
    <dgm:cxn modelId="{D3B40B43-49CF-459E-B574-B0CBF4495BB5}" srcId="{A889609C-8F00-4E03-9C75-CE70441F5E4F}" destId="{E743E811-EBDF-4028-A141-F34A65492853}" srcOrd="6" destOrd="0" parTransId="{F53FEA4A-153C-42F4-A3DB-2774A796039F}" sibTransId="{07E4011C-8815-4D12-A7BA-A18C3F6138CD}"/>
    <dgm:cxn modelId="{43A8D1DD-2CFC-4EF4-A242-D17C308B16EA}" type="presOf" srcId="{B12E04EA-01CA-43BF-8D3C-849EDD58F91E}" destId="{5434243B-9EBA-485E-9C0B-B6593F82CBA8}" srcOrd="0" destOrd="0" presId="urn:microsoft.com/office/officeart/2005/8/layout/vList2"/>
    <dgm:cxn modelId="{38771B8E-D1A1-491F-A279-FB154DBFCA53}" srcId="{A889609C-8F00-4E03-9C75-CE70441F5E4F}" destId="{F9B83564-7AF4-4CAE-A259-E353C3A8B2AD}" srcOrd="8" destOrd="0" parTransId="{EC43DB2E-7C58-48CB-B376-8142AD8376B0}" sibTransId="{A00DC3FE-ED1A-44DC-87BD-BBE0B6AE354A}"/>
    <dgm:cxn modelId="{83ACE5CC-ADF5-4F97-9459-CEA5E9A22799}" type="presOf" srcId="{F90F71E5-C505-4116-B7C0-2DCCA7FD9335}" destId="{78710695-7945-47E1-AAFE-B21868E9AB1E}" srcOrd="0" destOrd="0" presId="urn:microsoft.com/office/officeart/2005/8/layout/vList2"/>
    <dgm:cxn modelId="{FDFFEA2C-AFCB-49A0-8B78-34B59C9E90DD}" srcId="{A889609C-8F00-4E03-9C75-CE70441F5E4F}" destId="{F90F71E5-C505-4116-B7C0-2DCCA7FD9335}" srcOrd="5" destOrd="0" parTransId="{FF5040BC-9B31-4041-8DF2-800334330D64}" sibTransId="{1568E4BA-AB7D-4598-91A7-BFA7F90F2966}"/>
    <dgm:cxn modelId="{8A21E150-D7E3-44F4-B8D2-770116BBDACA}" srcId="{A889609C-8F00-4E03-9C75-CE70441F5E4F}" destId="{B9A9453E-30F8-4555-AF4E-7A4A2DB5F313}" srcOrd="3" destOrd="0" parTransId="{E09E4ECE-A5C0-44BA-8051-B46208A37C9E}" sibTransId="{B90F07F3-E71B-4E4D-8383-0E08AD487F55}"/>
    <dgm:cxn modelId="{8754CCC7-47E2-4F60-A83F-22FA2A710654}" type="presOf" srcId="{DA6F3878-5C08-41B6-B9AA-ECE69F5D8891}" destId="{CC0DA1C9-8A72-49E6-A5DB-1DC1E72824FF}" srcOrd="0" destOrd="0" presId="urn:microsoft.com/office/officeart/2005/8/layout/vList2"/>
    <dgm:cxn modelId="{8D605687-8E4E-48BF-A6B2-3F7612C468E6}" type="presOf" srcId="{F9B83564-7AF4-4CAE-A259-E353C3A8B2AD}" destId="{F94BD99B-F634-417F-8206-343A33CFC914}" srcOrd="0" destOrd="0" presId="urn:microsoft.com/office/officeart/2005/8/layout/vList2"/>
    <dgm:cxn modelId="{52B01EDC-6383-416E-8E50-A0005F368C63}" type="presOf" srcId="{A889609C-8F00-4E03-9C75-CE70441F5E4F}" destId="{AC14A985-BDAD-4EDA-82C3-58892D9BC9C0}" srcOrd="0" destOrd="0" presId="urn:microsoft.com/office/officeart/2005/8/layout/vList2"/>
    <dgm:cxn modelId="{B1D4D329-7CE3-468A-84BC-1FE69EE41728}" srcId="{A889609C-8F00-4E03-9C75-CE70441F5E4F}" destId="{6DCCB27C-D692-4D35-B15D-8E0AEA55F76F}" srcOrd="4" destOrd="0" parTransId="{CB119B7B-A874-4710-806B-880ABE9C5325}" sibTransId="{AE005643-42A6-4288-8D2E-234CFB1168E0}"/>
    <dgm:cxn modelId="{306ECF07-826D-48D7-B2EF-47F6C0AFA5B2}" type="presParOf" srcId="{AC14A985-BDAD-4EDA-82C3-58892D9BC9C0}" destId="{5434243B-9EBA-485E-9C0B-B6593F82CBA8}" srcOrd="0" destOrd="0" presId="urn:microsoft.com/office/officeart/2005/8/layout/vList2"/>
    <dgm:cxn modelId="{A2EA2009-DE9E-455E-AA97-15FD8873249B}" type="presParOf" srcId="{AC14A985-BDAD-4EDA-82C3-58892D9BC9C0}" destId="{F57FF20C-8598-4C96-B0A0-DD65B591BCF4}" srcOrd="1" destOrd="0" presId="urn:microsoft.com/office/officeart/2005/8/layout/vList2"/>
    <dgm:cxn modelId="{60849191-774D-444F-8E69-B8542BA5CC9D}" type="presParOf" srcId="{AC14A985-BDAD-4EDA-82C3-58892D9BC9C0}" destId="{CC0DA1C9-8A72-49E6-A5DB-1DC1E72824FF}" srcOrd="2" destOrd="0" presId="urn:microsoft.com/office/officeart/2005/8/layout/vList2"/>
    <dgm:cxn modelId="{209959C8-7B87-42CA-9C21-968687F032D8}" type="presParOf" srcId="{AC14A985-BDAD-4EDA-82C3-58892D9BC9C0}" destId="{BF581C30-2AEF-439C-8042-A1386D8F86B5}" srcOrd="3" destOrd="0" presId="urn:microsoft.com/office/officeart/2005/8/layout/vList2"/>
    <dgm:cxn modelId="{0502EC6F-D385-49F8-A621-375DE79D975E}" type="presParOf" srcId="{AC14A985-BDAD-4EDA-82C3-58892D9BC9C0}" destId="{A5BBC79F-0B8D-4AA0-891A-51412489FB6F}" srcOrd="4" destOrd="0" presId="urn:microsoft.com/office/officeart/2005/8/layout/vList2"/>
    <dgm:cxn modelId="{951F5D4C-C670-475C-9B92-B9DAB2B99382}" type="presParOf" srcId="{AC14A985-BDAD-4EDA-82C3-58892D9BC9C0}" destId="{B215AD50-0DCD-4DE0-9EE1-11F56577FD53}" srcOrd="5" destOrd="0" presId="urn:microsoft.com/office/officeart/2005/8/layout/vList2"/>
    <dgm:cxn modelId="{90516F07-81B6-4461-8AF9-7A84A1D681D8}" type="presParOf" srcId="{AC14A985-BDAD-4EDA-82C3-58892D9BC9C0}" destId="{FFB05263-FE5B-411A-80B0-85CFD81E312C}" srcOrd="6" destOrd="0" presId="urn:microsoft.com/office/officeart/2005/8/layout/vList2"/>
    <dgm:cxn modelId="{D9DCB080-1C4C-4A5B-83A3-CFD100F04C62}" type="presParOf" srcId="{AC14A985-BDAD-4EDA-82C3-58892D9BC9C0}" destId="{A8D82547-0C31-4C32-9228-76F0AC120F05}" srcOrd="7" destOrd="0" presId="urn:microsoft.com/office/officeart/2005/8/layout/vList2"/>
    <dgm:cxn modelId="{E1E95F98-AB89-404B-8A91-52920544AB07}" type="presParOf" srcId="{AC14A985-BDAD-4EDA-82C3-58892D9BC9C0}" destId="{162DCA4D-D9A1-4F11-A8B7-3F221B7CD22E}" srcOrd="8" destOrd="0" presId="urn:microsoft.com/office/officeart/2005/8/layout/vList2"/>
    <dgm:cxn modelId="{DEA6D15F-6A72-4672-B1B8-CEE79B7583F3}" type="presParOf" srcId="{AC14A985-BDAD-4EDA-82C3-58892D9BC9C0}" destId="{27FF1434-610A-41A5-AAA8-0EB1E3381ACB}" srcOrd="9" destOrd="0" presId="urn:microsoft.com/office/officeart/2005/8/layout/vList2"/>
    <dgm:cxn modelId="{1E3B8CF2-3933-476E-85CF-D8ED0EBDA768}" type="presParOf" srcId="{AC14A985-BDAD-4EDA-82C3-58892D9BC9C0}" destId="{78710695-7945-47E1-AAFE-B21868E9AB1E}" srcOrd="10" destOrd="0" presId="urn:microsoft.com/office/officeart/2005/8/layout/vList2"/>
    <dgm:cxn modelId="{50498AE7-F886-451B-B5FB-34B1F59E61C1}" type="presParOf" srcId="{AC14A985-BDAD-4EDA-82C3-58892D9BC9C0}" destId="{015B5275-D76D-4DBB-B9C0-F2340C1F2F9F}" srcOrd="11" destOrd="0" presId="urn:microsoft.com/office/officeart/2005/8/layout/vList2"/>
    <dgm:cxn modelId="{8950DDF3-D5F0-43BA-93DB-69E5B86CA68A}" type="presParOf" srcId="{AC14A985-BDAD-4EDA-82C3-58892D9BC9C0}" destId="{9A74CC09-5D28-4DC5-A3C9-F35C4C671BA5}" srcOrd="12" destOrd="0" presId="urn:microsoft.com/office/officeart/2005/8/layout/vList2"/>
    <dgm:cxn modelId="{5EA64C23-6B78-4610-9DAE-A1FE09BDC908}" type="presParOf" srcId="{AC14A985-BDAD-4EDA-82C3-58892D9BC9C0}" destId="{03384B4A-EE6E-407C-BF51-C83B20C07038}" srcOrd="13" destOrd="0" presId="urn:microsoft.com/office/officeart/2005/8/layout/vList2"/>
    <dgm:cxn modelId="{12FEC635-7FAB-4E1E-A15A-E3A87112A768}" type="presParOf" srcId="{AC14A985-BDAD-4EDA-82C3-58892D9BC9C0}" destId="{CB4FACE9-0399-445A-9BF5-236883BB1897}" srcOrd="14" destOrd="0" presId="urn:microsoft.com/office/officeart/2005/8/layout/vList2"/>
    <dgm:cxn modelId="{36601719-9406-491E-95E8-12BE9FC869A5}" type="presParOf" srcId="{AC14A985-BDAD-4EDA-82C3-58892D9BC9C0}" destId="{C57D0775-7A67-42A8-AF1F-8E7F31DAC52A}" srcOrd="15" destOrd="0" presId="urn:microsoft.com/office/officeart/2005/8/layout/vList2"/>
    <dgm:cxn modelId="{59629D6D-BB9E-42AB-8D3E-076BF165D2F1}" type="presParOf" srcId="{AC14A985-BDAD-4EDA-82C3-58892D9BC9C0}" destId="{F94BD99B-F634-417F-8206-343A33CFC91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89609C-8F00-4E03-9C75-CE70441F5E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2E04EA-01CA-43BF-8D3C-849EDD58F91E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вопросам ГИМС</a:t>
          </a:r>
          <a:endParaRPr lang="ru-RU" sz="1200" b="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805DC-4998-4E55-9112-B0AF3E9D6318}" type="parTrans" cxnId="{FC1F9EBE-9DFD-4D4E-BF47-78C89FAFCEDB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822E4-5201-4725-AB7B-BEB36BD9C8F8}" type="sibTrans" cxnId="{FC1F9EBE-9DFD-4D4E-BF47-78C89FAFCEDB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F3878-5C08-41B6-B9AA-ECE69F5D8891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Прохождение службы (кадровые вопросы) </a:t>
          </a:r>
          <a:endParaRPr lang="ru-RU" sz="12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EAC6E-0CC7-4DC6-B972-0EE2855209EA}" type="parTrans" cxnId="{FA6DF584-CBC2-484F-8F47-F0BB1BCA4256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82C05-1EC9-4239-9A89-54235EE9C35F}" type="sibTrans" cxnId="{FA6DF584-CBC2-484F-8F47-F0BB1BCA4256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7F2CEF-8F96-40C9-8E80-B9883DFC75F5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 </a:t>
          </a:r>
          <a:r>
            <a:rPr lang="ru-RU" sz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противопожарная безопасность</a:t>
          </a:r>
          <a:endParaRPr lang="ru-RU" sz="12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05DDA-E98D-4C6A-907B-CF88E25C15A6}" type="parTrans" cxnId="{B9E0712F-D115-4CD6-9D99-D267B56E590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F7B29-A100-487A-B3FE-D848A418845C}" type="sibTrans" cxnId="{B9E0712F-D115-4CD6-9D99-D267B56E5903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9453E-30F8-4555-AF4E-7A4A2DB5F313}">
      <dgm:prSet custT="1"/>
      <dgm:spPr>
        <a:solidFill>
          <a:schemeClr val="accent1">
            <a:lumMod val="60000"/>
            <a:lumOff val="40000"/>
            <a:alpha val="32000"/>
          </a:schemeClr>
        </a:solidFill>
      </dgm:spPr>
      <dgm:t>
        <a:bodyPr/>
        <a:lstStyle/>
        <a:p>
          <a:pPr algn="l" rtl="0"/>
          <a:r>
            <a:rPr lang="ru-RU" sz="1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обучение</a:t>
          </a:r>
          <a:endParaRPr lang="ru-RU" sz="12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E4ECE-A5C0-44BA-8051-B46208A37C9E}" type="parTrans" cxnId="{8A21E150-D7E3-44F4-B8D2-770116BBDAC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F07F3-E71B-4E4D-8383-0E08AD487F55}" type="sibTrans" cxnId="{8A21E150-D7E3-44F4-B8D2-770116BBDACA}">
      <dgm:prSet/>
      <dgm:spPr/>
      <dgm:t>
        <a:bodyPr/>
        <a:lstStyle/>
        <a:p>
          <a:pPr algn="l"/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4A985-BDAD-4EDA-82C3-58892D9BC9C0}" type="pres">
      <dgm:prSet presAssocID="{A889609C-8F00-4E03-9C75-CE70441F5E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4243B-9EBA-485E-9C0B-B6593F82CBA8}" type="pres">
      <dgm:prSet presAssocID="{B12E04EA-01CA-43BF-8D3C-849EDD58F91E}" presName="parentText" presStyleLbl="node1" presStyleIdx="0" presStyleCnt="4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FF20C-8598-4C96-B0A0-DD65B591BCF4}" type="pres">
      <dgm:prSet presAssocID="{F85822E4-5201-4725-AB7B-BEB36BD9C8F8}" presName="spacer" presStyleCnt="0"/>
      <dgm:spPr/>
    </dgm:pt>
    <dgm:pt modelId="{CC0DA1C9-8A72-49E6-A5DB-1DC1E72824FF}" type="pres">
      <dgm:prSet presAssocID="{DA6F3878-5C08-41B6-B9AA-ECE69F5D8891}" presName="parentText" presStyleLbl="node1" presStyleIdx="1" presStyleCnt="4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81C30-2AEF-439C-8042-A1386D8F86B5}" type="pres">
      <dgm:prSet presAssocID="{0A682C05-1EC9-4239-9A89-54235EE9C35F}" presName="spacer" presStyleCnt="0"/>
      <dgm:spPr/>
    </dgm:pt>
    <dgm:pt modelId="{A5BBC79F-0B8D-4AA0-891A-51412489FB6F}" type="pres">
      <dgm:prSet presAssocID="{A07F2CEF-8F96-40C9-8E80-B9883DFC75F5}" presName="parentText" presStyleLbl="node1" presStyleIdx="2" presStyleCnt="4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5AD50-0DCD-4DE0-9EE1-11F56577FD53}" type="pres">
      <dgm:prSet presAssocID="{AAFF7B29-A100-487A-B3FE-D848A418845C}" presName="spacer" presStyleCnt="0"/>
      <dgm:spPr/>
    </dgm:pt>
    <dgm:pt modelId="{FFB05263-FE5B-411A-80B0-85CFD81E312C}" type="pres">
      <dgm:prSet presAssocID="{B9A9453E-30F8-4555-AF4E-7A4A2DB5F313}" presName="parentText" presStyleLbl="node1" presStyleIdx="3" presStyleCnt="4" custLinFactNeighborX="8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DC6FC2-B707-4AEE-AA5E-50C625DF7D54}" type="presOf" srcId="{B9A9453E-30F8-4555-AF4E-7A4A2DB5F313}" destId="{FFB05263-FE5B-411A-80B0-85CFD81E312C}" srcOrd="0" destOrd="0" presId="urn:microsoft.com/office/officeart/2005/8/layout/vList2"/>
    <dgm:cxn modelId="{43A8D1DD-2CFC-4EF4-A242-D17C308B16EA}" type="presOf" srcId="{B12E04EA-01CA-43BF-8D3C-849EDD58F91E}" destId="{5434243B-9EBA-485E-9C0B-B6593F82CBA8}" srcOrd="0" destOrd="0" presId="urn:microsoft.com/office/officeart/2005/8/layout/vList2"/>
    <dgm:cxn modelId="{B9E0712F-D115-4CD6-9D99-D267B56E5903}" srcId="{A889609C-8F00-4E03-9C75-CE70441F5E4F}" destId="{A07F2CEF-8F96-40C9-8E80-B9883DFC75F5}" srcOrd="2" destOrd="0" parTransId="{1F305DDA-E98D-4C6A-907B-CF88E25C15A6}" sibTransId="{AAFF7B29-A100-487A-B3FE-D848A418845C}"/>
    <dgm:cxn modelId="{52B01EDC-6383-416E-8E50-A0005F368C63}" type="presOf" srcId="{A889609C-8F00-4E03-9C75-CE70441F5E4F}" destId="{AC14A985-BDAD-4EDA-82C3-58892D9BC9C0}" srcOrd="0" destOrd="0" presId="urn:microsoft.com/office/officeart/2005/8/layout/vList2"/>
    <dgm:cxn modelId="{8754CCC7-47E2-4F60-A83F-22FA2A710654}" type="presOf" srcId="{DA6F3878-5C08-41B6-B9AA-ECE69F5D8891}" destId="{CC0DA1C9-8A72-49E6-A5DB-1DC1E72824FF}" srcOrd="0" destOrd="0" presId="urn:microsoft.com/office/officeart/2005/8/layout/vList2"/>
    <dgm:cxn modelId="{B6EF51A0-DAF1-4907-8BD3-311418BCD681}" type="presOf" srcId="{A07F2CEF-8F96-40C9-8E80-B9883DFC75F5}" destId="{A5BBC79F-0B8D-4AA0-891A-51412489FB6F}" srcOrd="0" destOrd="0" presId="urn:microsoft.com/office/officeart/2005/8/layout/vList2"/>
    <dgm:cxn modelId="{8A21E150-D7E3-44F4-B8D2-770116BBDACA}" srcId="{A889609C-8F00-4E03-9C75-CE70441F5E4F}" destId="{B9A9453E-30F8-4555-AF4E-7A4A2DB5F313}" srcOrd="3" destOrd="0" parTransId="{E09E4ECE-A5C0-44BA-8051-B46208A37C9E}" sibTransId="{B90F07F3-E71B-4E4D-8383-0E08AD487F55}"/>
    <dgm:cxn modelId="{FC1F9EBE-9DFD-4D4E-BF47-78C89FAFCEDB}" srcId="{A889609C-8F00-4E03-9C75-CE70441F5E4F}" destId="{B12E04EA-01CA-43BF-8D3C-849EDD58F91E}" srcOrd="0" destOrd="0" parTransId="{CCB805DC-4998-4E55-9112-B0AF3E9D6318}" sibTransId="{F85822E4-5201-4725-AB7B-BEB36BD9C8F8}"/>
    <dgm:cxn modelId="{FA6DF584-CBC2-484F-8F47-F0BB1BCA4256}" srcId="{A889609C-8F00-4E03-9C75-CE70441F5E4F}" destId="{DA6F3878-5C08-41B6-B9AA-ECE69F5D8891}" srcOrd="1" destOrd="0" parTransId="{D1CEAC6E-0CC7-4DC6-B972-0EE2855209EA}" sibTransId="{0A682C05-1EC9-4239-9A89-54235EE9C35F}"/>
    <dgm:cxn modelId="{306ECF07-826D-48D7-B2EF-47F6C0AFA5B2}" type="presParOf" srcId="{AC14A985-BDAD-4EDA-82C3-58892D9BC9C0}" destId="{5434243B-9EBA-485E-9C0B-B6593F82CBA8}" srcOrd="0" destOrd="0" presId="urn:microsoft.com/office/officeart/2005/8/layout/vList2"/>
    <dgm:cxn modelId="{A2EA2009-DE9E-455E-AA97-15FD8873249B}" type="presParOf" srcId="{AC14A985-BDAD-4EDA-82C3-58892D9BC9C0}" destId="{F57FF20C-8598-4C96-B0A0-DD65B591BCF4}" srcOrd="1" destOrd="0" presId="urn:microsoft.com/office/officeart/2005/8/layout/vList2"/>
    <dgm:cxn modelId="{60849191-774D-444F-8E69-B8542BA5CC9D}" type="presParOf" srcId="{AC14A985-BDAD-4EDA-82C3-58892D9BC9C0}" destId="{CC0DA1C9-8A72-49E6-A5DB-1DC1E72824FF}" srcOrd="2" destOrd="0" presId="urn:microsoft.com/office/officeart/2005/8/layout/vList2"/>
    <dgm:cxn modelId="{209959C8-7B87-42CA-9C21-968687F032D8}" type="presParOf" srcId="{AC14A985-BDAD-4EDA-82C3-58892D9BC9C0}" destId="{BF581C30-2AEF-439C-8042-A1386D8F86B5}" srcOrd="3" destOrd="0" presId="urn:microsoft.com/office/officeart/2005/8/layout/vList2"/>
    <dgm:cxn modelId="{0502EC6F-D385-49F8-A621-375DE79D975E}" type="presParOf" srcId="{AC14A985-BDAD-4EDA-82C3-58892D9BC9C0}" destId="{A5BBC79F-0B8D-4AA0-891A-51412489FB6F}" srcOrd="4" destOrd="0" presId="urn:microsoft.com/office/officeart/2005/8/layout/vList2"/>
    <dgm:cxn modelId="{951F5D4C-C670-475C-9B92-B9DAB2B99382}" type="presParOf" srcId="{AC14A985-BDAD-4EDA-82C3-58892D9BC9C0}" destId="{B215AD50-0DCD-4DE0-9EE1-11F56577FD53}" srcOrd="5" destOrd="0" presId="urn:microsoft.com/office/officeart/2005/8/layout/vList2"/>
    <dgm:cxn modelId="{90516F07-81B6-4461-8AF9-7A84A1D681D8}" type="presParOf" srcId="{AC14A985-BDAD-4EDA-82C3-58892D9BC9C0}" destId="{FFB05263-FE5B-411A-80B0-85CFD81E312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3C512-C53B-48E5-BDDE-44718E043E7C}">
      <dsp:nvSpPr>
        <dsp:cNvPr id="0" name=""/>
        <dsp:cNvSpPr/>
      </dsp:nvSpPr>
      <dsp:spPr>
        <a:xfrm>
          <a:off x="431087" y="0"/>
          <a:ext cx="2746374" cy="2746374"/>
        </a:xfrm>
        <a:prstGeom prst="diamond">
          <a:avLst/>
        </a:prstGeom>
        <a:gradFill rotWithShape="0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 cmpd="dbl"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89B8-BB5F-43BD-B6D3-04B2FA9EBB99}">
      <dsp:nvSpPr>
        <dsp:cNvPr id="0" name=""/>
        <dsp:cNvSpPr/>
      </dsp:nvSpPr>
      <dsp:spPr>
        <a:xfrm>
          <a:off x="362377" y="308343"/>
          <a:ext cx="1339435" cy="968165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Заявления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2237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1056</a:t>
          </a:r>
          <a:endParaRPr lang="en-US" sz="1200" b="1" kern="1200" dirty="0" smtClean="0">
            <a:solidFill>
              <a:schemeClr val="bg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2"/>
              </a:solidFill>
            </a:rPr>
            <a:t>(</a:t>
          </a:r>
          <a:r>
            <a:rPr lang="ru-RU" sz="800" b="1" kern="1200" dirty="0" smtClean="0">
              <a:solidFill>
                <a:schemeClr val="bg2"/>
              </a:solidFill>
            </a:rPr>
            <a:t>12 мес. </a:t>
          </a:r>
          <a:r>
            <a:rPr lang="en-US" sz="800" b="1" kern="1200" dirty="0" smtClean="0">
              <a:solidFill>
                <a:schemeClr val="bg2"/>
              </a:solidFill>
            </a:rPr>
            <a:t>2021 )</a:t>
          </a:r>
          <a:endParaRPr lang="ru-RU" sz="800" b="1" kern="1200" dirty="0">
            <a:solidFill>
              <a:schemeClr val="bg2"/>
            </a:solidFill>
          </a:endParaRPr>
        </a:p>
      </dsp:txBody>
      <dsp:txXfrm>
        <a:off x="409639" y="355605"/>
        <a:ext cx="1244911" cy="873641"/>
      </dsp:txXfrm>
    </dsp:sp>
    <dsp:sp modelId="{E2C73FCC-5A58-4365-BAC0-9D250C6A14BF}">
      <dsp:nvSpPr>
        <dsp:cNvPr id="0" name=""/>
        <dsp:cNvSpPr/>
      </dsp:nvSpPr>
      <dsp:spPr>
        <a:xfrm>
          <a:off x="1765111" y="297097"/>
          <a:ext cx="1471104" cy="980043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Предложения</a:t>
          </a:r>
          <a:r>
            <a:rPr lang="ru-RU" sz="12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  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 3</a:t>
          </a:r>
          <a:endParaRPr lang="en-US" sz="1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12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812953" y="344939"/>
        <a:ext cx="1375420" cy="884359"/>
      </dsp:txXfrm>
    </dsp:sp>
    <dsp:sp modelId="{0C75F79A-AFEB-4AFE-BC29-2DCA039AB2DC}">
      <dsp:nvSpPr>
        <dsp:cNvPr id="0" name=""/>
        <dsp:cNvSpPr/>
      </dsp:nvSpPr>
      <dsp:spPr>
        <a:xfrm>
          <a:off x="298684" y="1392500"/>
          <a:ext cx="1406046" cy="966119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Жалобы</a:t>
          </a:r>
          <a:endParaRPr lang="en-US" sz="900" b="1" kern="1200" cap="all" baseline="0" dirty="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29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64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345846" y="1439662"/>
        <a:ext cx="1311722" cy="871795"/>
      </dsp:txXfrm>
    </dsp:sp>
    <dsp:sp modelId="{474CBDA8-B883-4EAF-90AD-B67B958845F1}">
      <dsp:nvSpPr>
        <dsp:cNvPr id="0" name=""/>
        <dsp:cNvSpPr/>
      </dsp:nvSpPr>
      <dsp:spPr>
        <a:xfrm>
          <a:off x="1777290" y="1388066"/>
          <a:ext cx="1475581" cy="964951"/>
        </a:xfrm>
        <a:prstGeom prst="round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Не обращения</a:t>
          </a:r>
          <a:r>
            <a:rPr lang="ru-RU" sz="900" b="1" kern="1200" cap="all" baseline="0" dirty="0" smtClean="0">
              <a:solidFill>
                <a:schemeClr val="accent6">
                  <a:lumMod val="75000"/>
                </a:schemeClr>
              </a:solidFill>
            </a:rPr>
            <a:t>    </a:t>
          </a:r>
          <a:endParaRPr lang="en-US" sz="900" b="1" kern="1200" cap="all" baseline="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3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/>
              </a:solidFill>
            </a:rPr>
            <a:t>8</a:t>
          </a:r>
          <a:endParaRPr lang="ru-RU" sz="1200" b="1" kern="1200" dirty="0">
            <a:solidFill>
              <a:schemeClr val="bg2"/>
            </a:solidFill>
          </a:endParaRPr>
        </a:p>
      </dsp:txBody>
      <dsp:txXfrm>
        <a:off x="1824395" y="1435171"/>
        <a:ext cx="1381371" cy="870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62B7B-3EEB-4E63-9A09-007436EA7CD7}">
      <dsp:nvSpPr>
        <dsp:cNvPr id="0" name=""/>
        <dsp:cNvSpPr/>
      </dsp:nvSpPr>
      <dsp:spPr>
        <a:xfrm>
          <a:off x="1935945" y="644"/>
          <a:ext cx="2062949" cy="933038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 поступившие в электронном виде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2082</a:t>
          </a:r>
          <a:endParaRPr lang="en-US" sz="1200" b="1" kern="1200" cap="all" baseline="0" dirty="0" smtClean="0">
            <a:solidFill>
              <a:srgbClr val="EC8F1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bg2"/>
              </a:solidFill>
            </a:rPr>
            <a:t>1031</a:t>
          </a:r>
          <a:endParaRPr lang="en-US" sz="1200" b="1" kern="1200" cap="all" baseline="0" dirty="0" smtClean="0">
            <a:solidFill>
              <a:schemeClr val="bg2"/>
            </a:solidFill>
          </a:endParaRPr>
        </a:p>
      </dsp:txBody>
      <dsp:txXfrm>
        <a:off x="1935945" y="644"/>
        <a:ext cx="2062949" cy="933038"/>
      </dsp:txXfrm>
    </dsp:sp>
    <dsp:sp modelId="{B64E6F06-7B2B-481A-A97F-1D6E0B54B402}">
      <dsp:nvSpPr>
        <dsp:cNvPr id="0" name=""/>
        <dsp:cNvSpPr/>
      </dsp:nvSpPr>
      <dsp:spPr>
        <a:xfrm>
          <a:off x="919865" y="644"/>
          <a:ext cx="923708" cy="933038"/>
        </a:xfrm>
        <a:prstGeom prst="rect">
          <a:avLst/>
        </a:prstGeom>
        <a:gradFill rotWithShape="0"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dbl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AFF1A-243D-445A-BB6B-F8BAB51C3857}">
      <dsp:nvSpPr>
        <dsp:cNvPr id="0" name=""/>
        <dsp:cNvSpPr/>
      </dsp:nvSpPr>
      <dsp:spPr>
        <a:xfrm>
          <a:off x="942346" y="1087634"/>
          <a:ext cx="2062949" cy="933038"/>
        </a:xfrm>
        <a:prstGeom prst="rect">
          <a:avLst/>
        </a:prstGeom>
        <a:solidFill>
          <a:schemeClr val="bg1"/>
        </a:solidFill>
        <a:ln w="25400" cap="flat" cmpd="dbl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Обращения,</a:t>
          </a:r>
          <a:r>
            <a:rPr lang="en-US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900" b="1" kern="1200" cap="all" baseline="0" dirty="0" smtClean="0">
              <a:solidFill>
                <a:schemeClr val="accent1">
                  <a:lumMod val="75000"/>
                </a:schemeClr>
              </a:solidFill>
            </a:rPr>
            <a:t>поступившие в письменном виде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EC8F12"/>
              </a:solidFill>
            </a:rPr>
            <a:t>190</a:t>
          </a:r>
          <a:endParaRPr lang="en-US" sz="1200" b="1" kern="1200" cap="all" baseline="0" dirty="0" smtClean="0">
            <a:solidFill>
              <a:srgbClr val="EC8F12"/>
            </a:solidFill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bg2"/>
              </a:solidFill>
            </a:rPr>
            <a:t>109</a:t>
          </a:r>
          <a:endParaRPr lang="en-US" sz="1200" b="1" kern="1200" cap="all" baseline="0" dirty="0" smtClean="0">
            <a:solidFill>
              <a:schemeClr val="bg2"/>
            </a:solidFill>
          </a:endParaRPr>
        </a:p>
      </dsp:txBody>
      <dsp:txXfrm>
        <a:off x="942346" y="1087634"/>
        <a:ext cx="2062949" cy="933038"/>
      </dsp:txXfrm>
    </dsp:sp>
    <dsp:sp modelId="{0B04D385-6D31-493A-AA01-4F2CAE103944}">
      <dsp:nvSpPr>
        <dsp:cNvPr id="0" name=""/>
        <dsp:cNvSpPr/>
      </dsp:nvSpPr>
      <dsp:spPr>
        <a:xfrm>
          <a:off x="0" y="882501"/>
          <a:ext cx="833785" cy="829238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4243B-9EBA-485E-9C0B-B6593F82CBA8}">
      <dsp:nvSpPr>
        <dsp:cNvPr id="0" name=""/>
        <dsp:cNvSpPr/>
      </dsp:nvSpPr>
      <dsp:spPr>
        <a:xfrm>
          <a:off x="0" y="12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15 – </a:t>
          </a:r>
          <a:r>
            <a:rPr lang="ru-RU" sz="1000" b="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Материально-техническое обеспечение</a:t>
          </a:r>
          <a:endParaRPr lang="ru-RU" sz="1000" b="0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26565"/>
        <a:ext cx="3428965" cy="253384"/>
      </dsp:txXfrm>
    </dsp:sp>
    <dsp:sp modelId="{CC0DA1C9-8A72-49E6-A5DB-1DC1E72824FF}">
      <dsp:nvSpPr>
        <dsp:cNvPr id="0" name=""/>
        <dsp:cNvSpPr/>
      </dsp:nvSpPr>
      <dsp:spPr>
        <a:xfrm>
          <a:off x="0" y="336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12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 Прохождение службы (кадровые вопросы)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350565"/>
        <a:ext cx="3428965" cy="253384"/>
      </dsp:txXfrm>
    </dsp:sp>
    <dsp:sp modelId="{A5BBC79F-0B8D-4AA0-891A-51412489FB6F}">
      <dsp:nvSpPr>
        <dsp:cNvPr id="0" name=""/>
        <dsp:cNvSpPr/>
      </dsp:nvSpPr>
      <dsp:spPr>
        <a:xfrm>
          <a:off x="0" y="660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5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Социальные гарантии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674565"/>
        <a:ext cx="3428965" cy="253384"/>
      </dsp:txXfrm>
    </dsp:sp>
    <dsp:sp modelId="{FFB05263-FE5B-411A-80B0-85CFD81E312C}">
      <dsp:nvSpPr>
        <dsp:cNvPr id="0" name=""/>
        <dsp:cNvSpPr/>
      </dsp:nvSpPr>
      <dsp:spPr>
        <a:xfrm>
          <a:off x="0" y="984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3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Индексация заработной платы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998565"/>
        <a:ext cx="3428965" cy="253384"/>
      </dsp:txXfrm>
    </dsp:sp>
    <dsp:sp modelId="{162DCA4D-D9A1-4F11-A8B7-3F221B7CD22E}">
      <dsp:nvSpPr>
        <dsp:cNvPr id="0" name=""/>
        <dsp:cNvSpPr/>
      </dsp:nvSpPr>
      <dsp:spPr>
        <a:xfrm>
          <a:off x="0" y="1308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Медицинское обслуживание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1322565"/>
        <a:ext cx="3428965" cy="253384"/>
      </dsp:txXfrm>
    </dsp:sp>
    <dsp:sp modelId="{78710695-7945-47E1-AAFE-B21868E9AB1E}">
      <dsp:nvSpPr>
        <dsp:cNvPr id="0" name=""/>
        <dsp:cNvSpPr/>
      </dsp:nvSpPr>
      <dsp:spPr>
        <a:xfrm>
          <a:off x="0" y="1618541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 Жилищные вопросы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1632249"/>
        <a:ext cx="3428965" cy="253384"/>
      </dsp:txXfrm>
    </dsp:sp>
    <dsp:sp modelId="{9A74CC09-5D28-4DC5-A3C9-F35C4C671BA5}">
      <dsp:nvSpPr>
        <dsp:cNvPr id="0" name=""/>
        <dsp:cNvSpPr/>
      </dsp:nvSpPr>
      <dsp:spPr>
        <a:xfrm>
          <a:off x="0" y="1956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1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–Поддержка многодетных семей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1970565"/>
        <a:ext cx="3428965" cy="253384"/>
      </dsp:txXfrm>
    </dsp:sp>
    <dsp:sp modelId="{CB4FACE9-0399-445A-9BF5-236883BB1897}">
      <dsp:nvSpPr>
        <dsp:cNvPr id="0" name=""/>
        <dsp:cNvSpPr/>
      </dsp:nvSpPr>
      <dsp:spPr>
        <a:xfrm>
          <a:off x="0" y="2280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1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–Организация отчетных документов 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2294565"/>
        <a:ext cx="3428965" cy="253384"/>
      </dsp:txXfrm>
    </dsp:sp>
    <dsp:sp modelId="{F94BD99B-F634-417F-8206-343A33CFC914}">
      <dsp:nvSpPr>
        <dsp:cNvPr id="0" name=""/>
        <dsp:cNvSpPr/>
      </dsp:nvSpPr>
      <dsp:spPr>
        <a:xfrm>
          <a:off x="0" y="2604857"/>
          <a:ext cx="3456381" cy="2808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0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8" y="2618565"/>
        <a:ext cx="3428965" cy="253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4243B-9EBA-485E-9C0B-B6593F82CBA8}">
      <dsp:nvSpPr>
        <dsp:cNvPr id="0" name=""/>
        <dsp:cNvSpPr/>
      </dsp:nvSpPr>
      <dsp:spPr>
        <a:xfrm>
          <a:off x="0" y="31514"/>
          <a:ext cx="4508654" cy="5616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вопросам ГИМС</a:t>
          </a:r>
          <a:endParaRPr lang="ru-RU" sz="1200" b="0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58929"/>
        <a:ext cx="4453824" cy="506770"/>
      </dsp:txXfrm>
    </dsp:sp>
    <dsp:sp modelId="{CC0DA1C9-8A72-49E6-A5DB-1DC1E72824FF}">
      <dsp:nvSpPr>
        <dsp:cNvPr id="0" name=""/>
        <dsp:cNvSpPr/>
      </dsp:nvSpPr>
      <dsp:spPr>
        <a:xfrm>
          <a:off x="0" y="679514"/>
          <a:ext cx="4508654" cy="5616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12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Прохождение службы (кадровые вопросы) </a:t>
          </a:r>
          <a:endParaRPr lang="ru-RU" sz="12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706929"/>
        <a:ext cx="4453824" cy="506770"/>
      </dsp:txXfrm>
    </dsp:sp>
    <dsp:sp modelId="{A5BBC79F-0B8D-4AA0-891A-51412489FB6F}">
      <dsp:nvSpPr>
        <dsp:cNvPr id="0" name=""/>
        <dsp:cNvSpPr/>
      </dsp:nvSpPr>
      <dsp:spPr>
        <a:xfrm>
          <a:off x="0" y="1327514"/>
          <a:ext cx="4508654" cy="5616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12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 </a:t>
          </a:r>
          <a:r>
            <a:rPr lang="ru-RU" sz="12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противопожарная безопасность</a:t>
          </a:r>
          <a:endParaRPr lang="ru-RU" sz="12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1354929"/>
        <a:ext cx="4453824" cy="506770"/>
      </dsp:txXfrm>
    </dsp:sp>
    <dsp:sp modelId="{FFB05263-FE5B-411A-80B0-85CFD81E312C}">
      <dsp:nvSpPr>
        <dsp:cNvPr id="0" name=""/>
        <dsp:cNvSpPr/>
      </dsp:nvSpPr>
      <dsp:spPr>
        <a:xfrm>
          <a:off x="0" y="1975514"/>
          <a:ext cx="4508654" cy="561600"/>
        </a:xfrm>
        <a:prstGeom prst="roundRect">
          <a:avLst/>
        </a:prstGeom>
        <a:solidFill>
          <a:schemeClr val="accent1">
            <a:lumMod val="60000"/>
            <a:lumOff val="4000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200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обучение</a:t>
          </a:r>
          <a:endParaRPr lang="ru-RU" sz="12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2002929"/>
        <a:ext cx="4453824" cy="506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</cdr:x>
      <cdr:y>0.18834</cdr:y>
    </cdr:from>
    <cdr:to>
      <cdr:x>0.94716</cdr:x>
      <cdr:y>0.7371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60422" y="1101422"/>
          <a:ext cx="1670538" cy="3209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4840769" cy="2159022"/>
        </a:xfrm>
        <a:prstGeom xmlns:a="http://schemas.openxmlformats.org/drawingml/2006/main" prst="rect">
          <a:avLst/>
        </a:prstGeom>
        <a:ln xmlns:a="http://schemas.openxmlformats.org/drawingml/2006/main" w="28575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indent="457200" algn="just"/>
          <a:r>
            <a:rPr lang="ru-RU" sz="1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Отделением по работе с обращениями граждан Главного управления организован личный прием граждан начальником Главного управления  генерал-майором внутренней  службы П.А. </a:t>
          </a:r>
          <a:r>
            <a:rPr lang="ru-RU" sz="1200" kern="1200" dirty="0" err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Кугуй</a:t>
          </a:r>
          <a:r>
            <a:rPr lang="ru-RU" sz="1200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,  должностными лицами отделов надзорной деятельности и профилактических работ Управления надзорной деятельности и профилактических работ Главного управления. </a:t>
          </a:r>
          <a:endParaRPr lang="ru-RU" sz="1200" b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4" y="1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207" y="1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4" y="9722309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207" y="9722309"/>
            <a:ext cx="3079202" cy="512304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7" y="32"/>
            <a:ext cx="3078427" cy="513509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031" y="32"/>
            <a:ext cx="3078427" cy="513509"/>
          </a:xfrm>
          <a:prstGeom prst="rect">
            <a:avLst/>
          </a:prstGeom>
        </p:spPr>
        <p:txBody>
          <a:bodyPr vert="horz" lIns="94462" tIns="47243" rIns="94462" bIns="47243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1279525"/>
            <a:ext cx="48974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62" tIns="47243" rIns="94462" bIns="472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24"/>
            <a:ext cx="5683250" cy="4029882"/>
          </a:xfrm>
          <a:prstGeom prst="rect">
            <a:avLst/>
          </a:prstGeom>
        </p:spPr>
        <p:txBody>
          <a:bodyPr vert="horz" lIns="94462" tIns="47243" rIns="94462" bIns="4724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7" y="9721117"/>
            <a:ext cx="3078427" cy="513507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031" y="9721117"/>
            <a:ext cx="3078427" cy="513507"/>
          </a:xfrm>
          <a:prstGeom prst="rect">
            <a:avLst/>
          </a:prstGeom>
        </p:spPr>
        <p:txBody>
          <a:bodyPr vert="horz" lIns="94462" tIns="47243" rIns="94462" bIns="47243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63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28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15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3313" y="1279525"/>
            <a:ext cx="4897437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6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5525" y="1244600"/>
            <a:ext cx="4762500" cy="3359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64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26" indent="0" algn="ctr">
              <a:buNone/>
              <a:defRPr sz="1595"/>
            </a:lvl2pPr>
            <a:lvl3pPr marL="729051" indent="0" algn="ctr">
              <a:buNone/>
              <a:defRPr sz="1435"/>
            </a:lvl3pPr>
            <a:lvl4pPr marL="1093577" indent="0" algn="ctr">
              <a:buNone/>
              <a:defRPr sz="1276"/>
            </a:lvl4pPr>
            <a:lvl5pPr marL="1458102" indent="0" algn="ctr">
              <a:buNone/>
              <a:defRPr sz="1276"/>
            </a:lvl5pPr>
            <a:lvl6pPr marL="1822628" indent="0" algn="ctr">
              <a:buNone/>
              <a:defRPr sz="1276"/>
            </a:lvl6pPr>
            <a:lvl7pPr marL="2187153" indent="0" algn="ctr">
              <a:buNone/>
              <a:defRPr sz="1276"/>
            </a:lvl7pPr>
            <a:lvl8pPr marL="2551679" indent="0" algn="ctr">
              <a:buNone/>
              <a:defRPr sz="1276"/>
            </a:lvl8pPr>
            <a:lvl9pPr marL="2916204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C13-FED9-4C83-BC60-486E91BA2297}" type="datetime1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C082-1C0C-4D97-BD56-BA576506C117}" type="datetime1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71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7B3F-1C2B-4A32-9637-892EBCDDD6B3}" type="datetime1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1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8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26.01.2023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48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05" lvl="0" indent="-220652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10" lvl="1" indent="-220652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14" lvl="2" indent="-220652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219" lvl="3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524" lvl="4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829" lvl="5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134" lvl="6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438" lvl="7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743" lvl="8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26.01.2023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1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26.01.2023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26.01.2023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DFB350-0FEF-4C27-8B54-BAA001998D3F}" type="datetime1">
              <a:rPr lang="ru-RU" smtClean="0"/>
              <a:t>26.01.2023</a:t>
            </a:fld>
            <a:endParaRPr lang="ru-RU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15364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098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416788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10" lvl="1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14" lvl="2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219" lvl="3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524" lvl="4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829" lvl="5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134" lvl="6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438" lvl="7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743" lvl="8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26.01.2023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26.01.2023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1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26.01.2023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E170-E9A5-49AE-A992-075BE99D9F7C}" type="datetime1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6" y="2106902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58" y="845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26.01.2023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4" y="6480681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3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1962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51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54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13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2969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7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6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" y="30050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6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58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51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1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33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40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8" y="1709771"/>
            <a:ext cx="8383727" cy="2852737"/>
          </a:xfrm>
        </p:spPr>
        <p:txBody>
          <a:bodyPr anchor="b"/>
          <a:lstStyle>
            <a:lvl1pPr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8" y="4589496"/>
            <a:ext cx="8383727" cy="1500187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526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051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577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10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62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153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679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20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CE85-0221-45E8-A7EB-F63C72DE2B3C}" type="datetime1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62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76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76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36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17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64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83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50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93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2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5" y="274671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71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29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9"/>
            <a:ext cx="72901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7" indent="0" algn="ctr">
              <a:buNone/>
              <a:defRPr sz="1500"/>
            </a:lvl2pPr>
            <a:lvl3pPr marL="685795" indent="0" algn="ctr">
              <a:buNone/>
              <a:defRPr sz="1350"/>
            </a:lvl3pPr>
            <a:lvl4pPr marL="1028691" indent="0" algn="ctr">
              <a:buNone/>
              <a:defRPr sz="1200"/>
            </a:lvl4pPr>
            <a:lvl5pPr marL="1371589" indent="0" algn="ctr">
              <a:buNone/>
              <a:defRPr sz="1200"/>
            </a:lvl5pPr>
            <a:lvl6pPr marL="1714486" indent="0" algn="ctr">
              <a:buNone/>
              <a:defRPr sz="1200"/>
            </a:lvl6pPr>
            <a:lvl7pPr marL="2057383" indent="0" algn="ctr">
              <a:buNone/>
              <a:defRPr sz="1200"/>
            </a:lvl7pPr>
            <a:lvl8pPr marL="2400281" indent="0" algn="ctr">
              <a:buNone/>
              <a:defRPr sz="1200"/>
            </a:lvl8pPr>
            <a:lvl9pPr marL="2743178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2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8" y="1709771"/>
            <a:ext cx="8383727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8" y="4589496"/>
            <a:ext cx="838372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7A42-6A36-48DA-825D-47FBB5718B33}" type="datetime1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9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18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4"/>
            <a:ext cx="411212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5" indent="0">
              <a:buNone/>
              <a:defRPr sz="1350" b="1"/>
            </a:lvl3pPr>
            <a:lvl4pPr marL="1028691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3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84" y="1681164"/>
            <a:ext cx="413237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5" indent="0">
              <a:buNone/>
              <a:defRPr sz="1350" b="1"/>
            </a:lvl3pPr>
            <a:lvl4pPr marL="1028691" indent="0">
              <a:buNone/>
              <a:defRPr sz="1200" b="1"/>
            </a:lvl4pPr>
            <a:lvl5pPr marL="1371589" indent="0">
              <a:buNone/>
              <a:defRPr sz="1200" b="1"/>
            </a:lvl5pPr>
            <a:lvl6pPr marL="1714486" indent="0">
              <a:buNone/>
              <a:defRPr sz="1200" b="1"/>
            </a:lvl6pPr>
            <a:lvl7pPr marL="2057383" indent="0">
              <a:buNone/>
              <a:defRPr sz="1200" b="1"/>
            </a:lvl7pPr>
            <a:lvl8pPr marL="2400281" indent="0">
              <a:buNone/>
              <a:defRPr sz="1200" b="1"/>
            </a:lvl8pPr>
            <a:lvl9pPr marL="274317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6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78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41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5" y="457200"/>
            <a:ext cx="31350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5" y="2057400"/>
            <a:ext cx="31350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5" indent="0">
              <a:buNone/>
              <a:defRPr sz="900"/>
            </a:lvl3pPr>
            <a:lvl4pPr marL="1028691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3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47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5" y="457200"/>
            <a:ext cx="31350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7" indent="0">
              <a:buNone/>
              <a:defRPr sz="2100"/>
            </a:lvl2pPr>
            <a:lvl3pPr marL="685795" indent="0">
              <a:buNone/>
              <a:defRPr sz="1800"/>
            </a:lvl3pPr>
            <a:lvl4pPr marL="1028691" indent="0">
              <a:buNone/>
              <a:defRPr sz="1500"/>
            </a:lvl4pPr>
            <a:lvl5pPr marL="1371589" indent="0">
              <a:buNone/>
              <a:defRPr sz="1500"/>
            </a:lvl5pPr>
            <a:lvl6pPr marL="1714486" indent="0">
              <a:buNone/>
              <a:defRPr sz="1500"/>
            </a:lvl6pPr>
            <a:lvl7pPr marL="2057383" indent="0">
              <a:buNone/>
              <a:defRPr sz="1500"/>
            </a:lvl7pPr>
            <a:lvl8pPr marL="2400281" indent="0">
              <a:buNone/>
              <a:defRPr sz="1500"/>
            </a:lvl8pPr>
            <a:lvl9pPr marL="2743178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5" y="2057400"/>
            <a:ext cx="31350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0"/>
            </a:lvl2pPr>
            <a:lvl3pPr marL="685795" indent="0">
              <a:buNone/>
              <a:defRPr sz="900"/>
            </a:lvl3pPr>
            <a:lvl4pPr marL="1028691" indent="0">
              <a:buNone/>
              <a:defRPr sz="750"/>
            </a:lvl4pPr>
            <a:lvl5pPr marL="1371589" indent="0">
              <a:buNone/>
              <a:defRPr sz="750"/>
            </a:lvl5pPr>
            <a:lvl6pPr marL="1714486" indent="0">
              <a:buNone/>
              <a:defRPr sz="750"/>
            </a:lvl6pPr>
            <a:lvl7pPr marL="2057383" indent="0">
              <a:buNone/>
              <a:defRPr sz="750"/>
            </a:lvl7pPr>
            <a:lvl8pPr marL="2400281" indent="0">
              <a:buNone/>
              <a:defRPr sz="750"/>
            </a:lvl8pPr>
            <a:lvl9pPr marL="27431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04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72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91" y="1681163"/>
            <a:ext cx="4132378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91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DF4-78D3-4CF2-813D-073F60500479}" type="datetime1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6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A5CD-D0AA-41E5-92AD-52E37032FDDE}" type="datetime1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B350-0FEF-4C27-8B54-BAA001998D3F}" type="datetime1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>
              <a:defRPr sz="2551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E99-1A98-46CC-9AB2-C70F8AD71C3B}" type="datetime1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 marL="0" indent="0">
              <a:buNone/>
              <a:defRPr sz="2551"/>
            </a:lvl1pPr>
            <a:lvl2pPr marL="364526" indent="0">
              <a:buNone/>
              <a:defRPr sz="2232"/>
            </a:lvl2pPr>
            <a:lvl3pPr marL="729051" indent="0">
              <a:buNone/>
              <a:defRPr sz="1914"/>
            </a:lvl3pPr>
            <a:lvl4pPr marL="1093577" indent="0">
              <a:buNone/>
              <a:defRPr sz="1595"/>
            </a:lvl4pPr>
            <a:lvl5pPr marL="1458102" indent="0">
              <a:buNone/>
              <a:defRPr sz="1595"/>
            </a:lvl5pPr>
            <a:lvl6pPr marL="1822628" indent="0">
              <a:buNone/>
              <a:defRPr sz="1595"/>
            </a:lvl6pPr>
            <a:lvl7pPr marL="2187153" indent="0">
              <a:buNone/>
              <a:defRPr sz="1595"/>
            </a:lvl7pPr>
            <a:lvl8pPr marL="2551679" indent="0">
              <a:buNone/>
              <a:defRPr sz="1595"/>
            </a:lvl8pPr>
            <a:lvl9pPr marL="2916204" indent="0">
              <a:buNone/>
              <a:defRPr sz="159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EC3-9CE9-471A-8D8C-3C945F5E96D5}" type="datetime1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24D5-612A-4DE6-AEFD-0053EF126A32}" type="datetime1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83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9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729051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63" indent="-182263" algn="l" defTabSz="729051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788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14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839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365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4891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416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3942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467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26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051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577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102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628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153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679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204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26.01.2023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83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4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fld id="{3E901E00-7A5E-4E02-9746-78E5E8775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95"/>
              <a:t>26.01.2023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83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9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95"/>
            <a:fld id="{50972702-C4FF-4B61-9F2F-DBC9E5B79F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9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8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6857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6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3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0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8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5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32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9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6" indent="-171448" algn="l" defTabSz="6857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5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1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9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6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3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1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8" algn="l" defTabSz="6857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3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6.svg"/><Relationship Id="rId3" Type="http://schemas.openxmlformats.org/officeDocument/2006/relationships/image" Target="../media/image6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Relationship Id="rId19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8" Type="http://schemas.openxmlformats.org/officeDocument/2006/relationships/image" Target="../media/image376.svg"/><Relationship Id="rId3" Type="http://schemas.openxmlformats.org/officeDocument/2006/relationships/image" Target="../media/image45.jpg"/><Relationship Id="rId21" Type="http://schemas.openxmlformats.org/officeDocument/2006/relationships/image" Target="../media/image49.jpeg"/><Relationship Id="rId7" Type="http://schemas.openxmlformats.org/officeDocument/2006/relationships/image" Target="../media/image6.wmf"/><Relationship Id="rId2" Type="http://schemas.openxmlformats.org/officeDocument/2006/relationships/image" Target="../media/image44.pn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42.xml"/><Relationship Id="rId6" Type="http://schemas.microsoft.com/office/2007/relationships/hdphoto" Target="../media/hdphoto6.wdp"/><Relationship Id="rId5" Type="http://schemas.openxmlformats.org/officeDocument/2006/relationships/image" Target="../media/image46.png"/><Relationship Id="rId19" Type="http://schemas.openxmlformats.org/officeDocument/2006/relationships/image" Target="../media/image47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3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wmf"/><Relationship Id="rId4" Type="http://schemas.openxmlformats.org/officeDocument/2006/relationships/diagramLayout" Target="../diagrams/layout3.xml"/><Relationship Id="rId9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56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6.wmf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.xml"/><Relationship Id="rId18" Type="http://schemas.openxmlformats.org/officeDocument/2006/relationships/image" Target="../media/image18.png"/><Relationship Id="rId26" Type="http://schemas.openxmlformats.org/officeDocument/2006/relationships/image" Target="../media/image21.jpg"/><Relationship Id="rId3" Type="http://schemas.openxmlformats.org/officeDocument/2006/relationships/image" Target="../media/image6.wmf"/><Relationship Id="rId21" Type="http://schemas.openxmlformats.org/officeDocument/2006/relationships/diagramData" Target="../diagrams/data2.xml"/><Relationship Id="rId12" Type="http://schemas.openxmlformats.org/officeDocument/2006/relationships/diagramData" Target="../diagrams/data1.xml"/><Relationship Id="rId17" Type="http://schemas.openxmlformats.org/officeDocument/2006/relationships/image" Target="../media/image17.png"/><Relationship Id="rId25" Type="http://schemas.microsoft.com/office/2007/relationships/diagramDrawing" Target="../diagrams/drawing2.xml"/><Relationship Id="rId2" Type="http://schemas.openxmlformats.org/officeDocument/2006/relationships/slideLayout" Target="../slideLayouts/slideLayout15.xml"/><Relationship Id="rId16" Type="http://schemas.microsoft.com/office/2007/relationships/diagramDrawing" Target="../diagrams/drawing1.xml"/><Relationship Id="rId20" Type="http://schemas.openxmlformats.org/officeDocument/2006/relationships/image" Target="../media/image20.png"/><Relationship Id="rId29" Type="http://schemas.openxmlformats.org/officeDocument/2006/relationships/chart" Target="../charts/chart1.xml"/><Relationship Id="rId1" Type="http://schemas.openxmlformats.org/officeDocument/2006/relationships/themeOverride" Target="../theme/themeOverride3.xml"/><Relationship Id="rId11" Type="http://schemas.openxmlformats.org/officeDocument/2006/relationships/image" Target="../media/image87.png"/><Relationship Id="rId24" Type="http://schemas.openxmlformats.org/officeDocument/2006/relationships/diagramColors" Target="../diagrams/colors2.xml"/><Relationship Id="rId32" Type="http://schemas.openxmlformats.org/officeDocument/2006/relationships/image" Target="../media/image25.png"/><Relationship Id="rId5" Type="http://schemas.microsoft.com/office/2014/relationships/chartEx" Target="../charts/chartEx1.xml"/><Relationship Id="rId15" Type="http://schemas.openxmlformats.org/officeDocument/2006/relationships/diagramColors" Target="../diagrams/colors1.xml"/><Relationship Id="rId23" Type="http://schemas.openxmlformats.org/officeDocument/2006/relationships/diagramQuickStyle" Target="../diagrams/quickStyle2.xml"/><Relationship Id="rId28" Type="http://schemas.openxmlformats.org/officeDocument/2006/relationships/image" Target="../media/image23.png"/><Relationship Id="rId19" Type="http://schemas.openxmlformats.org/officeDocument/2006/relationships/image" Target="../media/image19.png"/><Relationship Id="rId31" Type="http://schemas.openxmlformats.org/officeDocument/2006/relationships/image" Target="../media/image24.jpeg"/><Relationship Id="rId4" Type="http://schemas.openxmlformats.org/officeDocument/2006/relationships/image" Target="../media/image16.jpeg"/><Relationship Id="rId14" Type="http://schemas.openxmlformats.org/officeDocument/2006/relationships/diagramQuickStyle" Target="../diagrams/quickStyle1.xml"/><Relationship Id="rId22" Type="http://schemas.openxmlformats.org/officeDocument/2006/relationships/diagramLayout" Target="../diagrams/layout2.xml"/><Relationship Id="rId27" Type="http://schemas.openxmlformats.org/officeDocument/2006/relationships/image" Target="../media/image22.jpg"/><Relationship Id="rId30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5.wdp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3.xml"/><Relationship Id="rId5" Type="http://schemas.openxmlformats.org/officeDocument/2006/relationships/image" Target="../media/image6.wmf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wmf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323" y="1633142"/>
            <a:ext cx="1384388" cy="18208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57836" y="3927349"/>
            <a:ext cx="7375096" cy="1200329"/>
          </a:xfrm>
          <a:prstGeom prst="rect">
            <a:avLst/>
          </a:prstGeom>
          <a:solidFill>
            <a:srgbClr val="DEA04E"/>
          </a:solidFill>
        </p:spPr>
        <p:txBody>
          <a:bodyPr wrap="square" rtlCol="0">
            <a:spAutoFit/>
          </a:bodyPr>
          <a:lstStyle/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ОТЧЕТ </a:t>
            </a: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с обращениями граждан и организаций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Главном управлении МЧС России по Ханты-Мансийскому автономному округу – Югре  за 2022 год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1431897" y="22471"/>
            <a:ext cx="7226974" cy="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39" tIns="61767" rIns="123539" bIns="61767">
            <a:spAutoFit/>
          </a:bodyPr>
          <a:lstStyle/>
          <a:p>
            <a:pPr algn="ctr" defTabSz="123337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Министерство Российской Федерации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по делам гражданской обороны, чрезвычайным ситуациям 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и ликвидации последствий стихийных бедствий</a:t>
            </a:r>
          </a:p>
        </p:txBody>
      </p:sp>
      <p:pic>
        <p:nvPicPr>
          <p:cNvPr id="26" name="Рисунок 25" descr="http://kcbux.ru/Statyy/ZA_zizny/image/016_karta/karta-00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00" y="-96009"/>
            <a:ext cx="3086100" cy="13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73416" y="6333646"/>
            <a:ext cx="3622202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Ханты-Мансийск </a:t>
            </a:r>
            <a:endParaRPr lang="ru-RU" sz="1400" b="1" dirty="0">
              <a:solidFill>
                <a:srgbClr val="002060"/>
              </a:solidFill>
              <a:latin typeface="Myriad Pro Light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2022 г.</a:t>
            </a:r>
            <a:endParaRPr lang="ru-RU" sz="1400" b="1" dirty="0">
              <a:solidFill>
                <a:srgbClr val="002060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4985" y="1078866"/>
            <a:ext cx="9719064" cy="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901" y="46692"/>
            <a:ext cx="7741710" cy="353172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Тематика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35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10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62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261805"/>
              </p:ext>
            </p:extLst>
          </p:nvPr>
        </p:nvGraphicFramePr>
        <p:xfrm>
          <a:off x="114281" y="672546"/>
          <a:ext cx="9491706" cy="5940393"/>
        </p:xfrm>
        <a:graphic>
          <a:graphicData uri="http://schemas.openxmlformats.org/drawingml/2006/table">
            <a:tbl>
              <a:tblPr/>
              <a:tblGrid>
                <a:gridCol w="586271">
                  <a:extLst>
                    <a:ext uri="{9D8B030D-6E8A-4147-A177-3AD203B41FA5}">
                      <a16:colId xmlns:a16="http://schemas.microsoft.com/office/drawing/2014/main" val="3718177213"/>
                    </a:ext>
                  </a:extLst>
                </a:gridCol>
                <a:gridCol w="5364931">
                  <a:extLst>
                    <a:ext uri="{9D8B030D-6E8A-4147-A177-3AD203B41FA5}">
                      <a16:colId xmlns:a16="http://schemas.microsoft.com/office/drawing/2014/main" val="3835803220"/>
                    </a:ext>
                  </a:extLst>
                </a:gridCol>
                <a:gridCol w="1258159">
                  <a:extLst>
                    <a:ext uri="{9D8B030D-6E8A-4147-A177-3AD203B41FA5}">
                      <a16:colId xmlns:a16="http://schemas.microsoft.com/office/drawing/2014/main" val="2300465522"/>
                    </a:ext>
                  </a:extLst>
                </a:gridCol>
                <a:gridCol w="1246917">
                  <a:extLst>
                    <a:ext uri="{9D8B030D-6E8A-4147-A177-3AD203B41FA5}">
                      <a16:colId xmlns:a16="http://schemas.microsoft.com/office/drawing/2014/main" val="4132794372"/>
                    </a:ext>
                  </a:extLst>
                </a:gridCol>
                <a:gridCol w="1035428">
                  <a:extLst>
                    <a:ext uri="{9D8B030D-6E8A-4147-A177-3AD203B41FA5}">
                      <a16:colId xmlns:a16="http://schemas.microsoft.com/office/drawing/2014/main" val="1898222714"/>
                    </a:ext>
                  </a:extLst>
                </a:gridCol>
              </a:tblGrid>
              <a:tr h="255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вопроса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месяцев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месяцев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Динамика %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909392"/>
                  </a:ext>
                </a:extLst>
              </a:tr>
              <a:tr h="331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противопожарной службы и соблюдения требований пожарной безопасности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526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621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+15,2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38347"/>
                  </a:ext>
                </a:extLst>
              </a:tr>
              <a:tr h="153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ГИМС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1315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+78,2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994352"/>
                  </a:ext>
                </a:extLst>
              </a:tr>
              <a:tr h="405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Деятельность и принимаемые решения МЧС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России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74019"/>
                  </a:ext>
                </a:extLst>
              </a:tr>
              <a:tr h="39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Вопросы связанные с рассмотрением обращений граждан (прекращение рассмотрения обращения, результаты рассмотрения обращения,</a:t>
                      </a:r>
                      <a:r>
                        <a:rPr lang="ru-RU" sz="11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ознакомление с документами и материалами, касающимися рассмотрения обращения)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+30,7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36310"/>
                  </a:ext>
                </a:extLst>
              </a:tr>
              <a:tr h="325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Запросы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архивных</a:t>
                      </a:r>
                      <a:r>
                        <a:rPr lang="ru-RU" sz="1100" b="0" i="0" u="none" strike="noStrike" cap="non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данных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33393"/>
                  </a:ext>
                </a:extLst>
              </a:tr>
              <a:tr h="301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Предупреждение и преодоление ЧС</a:t>
                      </a:r>
                      <a:endParaRPr lang="ru-RU" sz="1100" b="0" i="0" u="none" strike="noStrike" cap="non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+19,7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cap="non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Коммунальное хозяйство 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92495"/>
                  </a:ext>
                </a:extLst>
              </a:tr>
              <a:tr h="253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Трудовые </a:t>
                      </a:r>
                      <a:r>
                        <a:rPr lang="ru-RU" sz="11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отношения </a:t>
                      </a:r>
                      <a:endParaRPr lang="ru-RU" sz="1100" kern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+61,7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38838"/>
                  </a:ext>
                </a:extLst>
              </a:tr>
              <a:tr h="253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Гражданская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оборона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17261"/>
                  </a:ext>
                </a:extLst>
              </a:tr>
              <a:tr h="368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Социальная </a:t>
                      </a: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сфера 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+40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1036"/>
                  </a:ext>
                </a:extLst>
              </a:tr>
              <a:tr h="33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 возможных фактах коррупции, противоправного поведения сотрудников и обжалованию действий (бездействий) должностных лиц МЧС России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-44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08756"/>
                  </a:ext>
                </a:extLst>
              </a:tr>
              <a:tr h="281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Жилищные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(предоставление субсидий,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ЕСВ, ГЖС, служебного жилья, выселение)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-54,5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Законодательство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 (вопросы по нормативному регулированию, законодательной инициативе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своего ведения,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судебных решений)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+75%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Здравоохранение. </a:t>
                      </a:r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</a:t>
                      </a: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- 43,7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службы (прохождение военной, государственной службы, продление контракта, увольнение со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службы, награждение государственными наградами)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1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+ 66</a:t>
                      </a:r>
                      <a:r>
                        <a:rPr lang="en-US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Наука (инновационная деятельность) 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+100</a:t>
                      </a:r>
                      <a:endParaRPr lang="ru-RU" sz="11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" marR="101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90" y="241336"/>
            <a:ext cx="7741710" cy="353172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sz="18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Обзор актуальных и часто задаваемых вопросов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11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603981" y="826902"/>
            <a:ext cx="7116282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-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1315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обращений, что составляет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,8%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в 2022 году,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запросам  сведений  о наличии маломерных судов в рамках процедуры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банкротства (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АППГ-287).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отметить, что запросы конкурсных управляющих исполняются государственными органами в соответствии с Федеральным законом от 26.10.2002 № 127-ФЗ «О несостоятельности (банкротстве)» и не попадают под сферу применения Федерального закона от 26.05.2006 № 59-ФЗ «О порядке рассмотрения обращений граждан Российской Федерации». Сервис для направления обращений граждан, размещенный на сайте МЧС России, предназначен для подачи обращений (предложений, заявлений, жалоб) граждан в соответствии с нормами Федерального закона от 26.05.2006 № 59-ФЗ «О порядке рассмотрения обращений граждан Российской Федерации». Но поскольку размещенные на сайте обращения автоматически попадают в раздел «обращения» системы электронного документооборота Главного управления и в данном разделе не предусмотрено функции «отказать» или «перенаправить» они регистрируются автоматически как обращения.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9683" y="572951"/>
            <a:ext cx="5863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ГИМС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690" y="2873687"/>
            <a:ext cx="646907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На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втором месте по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 обращения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касающиеся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надзорных органов ГПН. Поступило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621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составляет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обращений(АППГ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526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реагируют на изменения законодательства в области пожарной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безопасности, а также обращаются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положений нормативных правовых актов и других документов в области пожарной безопасности.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Актуальными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остаются жалобы о нарушениях различных требований пожарной безопасности в жилых многоквартирных домах и административных зданиях, в том числе требований к противопожарным проездам, а также вопросы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захламлению лестничных площадок в многоквартирных жилых дома,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лицензии на осуществление деятельности по монтажу, техническому обслуживанию и ремонту средств обеспечения пожарной безопасности зданий и сооружений. Большинство обращений рассматриваются с выездом на место, проводятся проверки по заявлениям граждан, ведется профилактическая  работа.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Увеличение количества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15,2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по сравнению с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аналогичным периодом за 2021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связано с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сигналами о нарушениях требований пожарной безопасности именно в многоквартирных жилых домах, где захламляются пути эвакуации. Проводятся  разъяснительные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сотрудниками территориальных отделов (отделений) надзорной деятельности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с населением.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5" y="692615"/>
            <a:ext cx="2467153" cy="206788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467992" y="5423023"/>
            <a:ext cx="3639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и принимаемые решения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915" y="5703878"/>
            <a:ext cx="7179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Количество обращений, касающихся деятельности МЧС России и принимаемых решений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(АППГ -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19) осталось на одном уровне.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Чаще всего поступают вопросы по нормативному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регулированию,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закупкам для государственных нужд,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официального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сайта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90" y="5582121"/>
            <a:ext cx="1968225" cy="112347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52724" y="2547892"/>
            <a:ext cx="4087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Работа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противопожарной службы и соблюдения требований пожарной безопасности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99" y="2948001"/>
            <a:ext cx="2942326" cy="22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14221" y="1926503"/>
            <a:ext cx="3053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Коммунальное хозяйство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8913" y="2090870"/>
            <a:ext cx="6725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Граждане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обращаются за помощью при возникновении сбоев в водо-, газо-,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электроснабжении, чаще всего такие  обращения поступают на Телефон доверия.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затрагиваются вопросы содержания общего имущества в многоквартирных жилых домах (канализация, вентиляция, кровля, ограждающие конструкции, инженерное оборудование, места общего пользования, придомовая территория). По данной тематике рассмотрено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обращений, такой же показатель,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34" y="3567253"/>
            <a:ext cx="3154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архивных данных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333" y="3795444"/>
            <a:ext cx="69173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Всего поступило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обращения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данной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теме, что равно и количеству обращений, поступивших в 2021 году 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основном это запросы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архивных данных для оформления пенсий, устройства на работу, подтверждения награждений государственными и ведомственными наградами и другая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информация, стажа работы. </a:t>
            </a:r>
            <a:endParaRPr lang="ru-RU" sz="1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722" y="592586"/>
            <a:ext cx="2188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ЧС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238" y="756952"/>
            <a:ext cx="68224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В отчетном периоде наблюдается уменьшение вопросов по предупреждению и ликвидации чрезвычайных ситуаций природного и техногенного характера –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их стало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на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33,3%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(57).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основном это вопросы, связанные с  предупреждением лесных пожаров, повреждением жилых домов и имущества в период половодья, получением информации по правилам поведения и порядку действий при возникновении чрезвычайной ситуации (смс-рассылки, упавшие деревья, подтопление земельного участка).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числа обращений по данной теме обусловлено проводимой  разъяснительной работой на местах по вопросам предупреждения и ликвидации ЧС и пожаров.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77740" y="114154"/>
            <a:ext cx="7741710" cy="353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VIII.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и часто задаваемых вопросов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54468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24" name="Прямоугольник 23"/>
          <p:cNvSpPr/>
          <p:nvPr/>
        </p:nvSpPr>
        <p:spPr>
          <a:xfrm>
            <a:off x="2496101" y="4615913"/>
            <a:ext cx="7224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трудовых отношений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 в 2022 году - 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61,7% больше, чем  2021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(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13).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Остаются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актуальными вопросы прохождения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службы,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 с увольнением, продлением контракта, переводам по службе, проведением служебных проверок, неудовлетворительными условиями работы, а также присвоением государственных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наград. 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трудоустройства обратилось –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4222" y="4387723"/>
            <a:ext cx="2539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70" y="3106532"/>
            <a:ext cx="2557459" cy="128118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CE7BDC5-794C-42EF-A85E-4681014ACD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r="-1" b="7776"/>
          <a:stretch/>
        </p:blipFill>
        <p:spPr>
          <a:xfrm>
            <a:off x="7073661" y="660000"/>
            <a:ext cx="2454862" cy="151272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" y="4657218"/>
            <a:ext cx="2417951" cy="17070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" y="1955505"/>
            <a:ext cx="2603822" cy="15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3165" y="2318257"/>
            <a:ext cx="2406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815" y="2576373"/>
            <a:ext cx="6857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 вопросами, имеющими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социальную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тематику, обратилось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заявителей, что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больше, чем в 2021 за аналогичный период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касались  порядка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 пособий на ребенка, подтверждения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трудового стажа, назначение и пересмотр пенсии, а также выплаты компенсации на погребение.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5575" y="875755"/>
            <a:ext cx="68329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касающихся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 законодательства в области гражданской обороны, содержания защитных сооружений, массовых эвакуаций 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школах (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сравнению с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годом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обращались 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предоставления списка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защитных сооружений гражданской обороны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требованиями выдачи СИЗОД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обратились, а также введения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чрезвычайной ситуации, режима повышенной готовности и вопросам связанным с эвакуацией населения.</a:t>
            </a:r>
          </a:p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Возрастание количества обращений по данной теме связано с проведением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военной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 на Украине. Отсутствие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доступной информации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месте расположения защитных сооружений гражданской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обороны, о порядке эвакуации населения способствует увеличению подобных обращений.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1744" y="707428"/>
            <a:ext cx="3217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Гражданская оборона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0753" y="3355554"/>
            <a:ext cx="331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Жилищные вопросы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3144" y="3842451"/>
            <a:ext cx="6825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связана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обеспечением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жильем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,5%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всего личный состав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обеспокоен медленным движением очереди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получение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ЕСВ, вопросами выделения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военнослужащим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заявители обращаются по вопросам приватизации служебного жилья, активно интересуются программой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ипотечного кредитования для пожарных 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спасателей.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Спад обращений по данному вопросу обусловлен тем, что проводится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разъяснительная работа с личным составом, а также был проведен Открытый разговор начальника Главного управления с личным составом, где данный  вопрос был самым актуальным при обсуждении.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7" y="770867"/>
            <a:ext cx="2311282" cy="150007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2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" y="8941"/>
            <a:ext cx="391053" cy="514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618517"/>
            <a:ext cx="9720263" cy="20533"/>
          </a:xfrm>
          <a:prstGeom prst="line">
            <a:avLst/>
          </a:prstGeom>
          <a:ln w="7302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0820" y="5098790"/>
            <a:ext cx="513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связанные с рассмотрением обращений граждан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818" y="5345010"/>
            <a:ext cx="65997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увеличились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,7%,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годом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по вопросам, связанным с рассмотрением обращений граждан (прекращение рассмотрения обращения, результаты рассмотрения обращения, ознакомление с документами и материалами, касающимися рассмотрения обращения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по данной теме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увеличилось потому что основная доля пришлась на почтовые отправления не имеющие смысла или рассуждения общего характера.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77740" y="114154"/>
            <a:ext cx="7741710" cy="353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VIII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актуальных и часто задаваемых вопросов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4943015"/>
            <a:ext cx="2606253" cy="16886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r="14640"/>
          <a:stretch/>
        </p:blipFill>
        <p:spPr>
          <a:xfrm>
            <a:off x="700160" y="3988992"/>
            <a:ext cx="749688" cy="8594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9" b="14022"/>
          <a:stretch/>
        </p:blipFill>
        <p:spPr>
          <a:xfrm>
            <a:off x="7019925" y="2150709"/>
            <a:ext cx="2508598" cy="15173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19" y="3244088"/>
            <a:ext cx="2374670" cy="169892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87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730" y="-3910"/>
            <a:ext cx="8055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 Федеральная государственная информационная система, обеспечивающая процесс досудебного (внесудебного) обжалования решений и действий (бездействия), совершенных при предоставлении государственных услуг (ФГИС ДО)</a:t>
            </a:r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225" y="4423877"/>
            <a:ext cx="4857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пожарный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надзор в области защиты населения и территорий от чрезвычайных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ситуаций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надзор в области гражданской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обороны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(надзор) за безопасностью людей на водных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объектах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:\attach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35" y="1736939"/>
            <a:ext cx="2385464" cy="1585234"/>
          </a:xfrm>
          <a:prstGeom prst="rect">
            <a:avLst/>
          </a:prstGeom>
          <a:noFill/>
          <a:ln w="12700">
            <a:solidFill>
              <a:srgbClr val="EC8F1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56462" y="3788034"/>
            <a:ext cx="4024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Нарушений сроков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досудебных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 не допущено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649" y="3393173"/>
            <a:ext cx="30409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перенаправлено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963" y="58789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772268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213062" y="23995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14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662" y="1122805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302" y="2067348"/>
            <a:ext cx="34606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0656" y="1645987"/>
            <a:ext cx="4789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57375" y="2612078"/>
            <a:ext cx="1331406" cy="67708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компетенции</a:t>
            </a:r>
          </a:p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ДНПР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0360" y="1758708"/>
            <a:ext cx="1331406" cy="677086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компетенции </a:t>
            </a: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УБВО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699" y="2659362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0662" y="1739008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5586329" y="1346168"/>
            <a:ext cx="3626723" cy="13561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21" name="Прямоугольник 20"/>
          <p:cNvSpPr/>
          <p:nvPr/>
        </p:nvSpPr>
        <p:spPr>
          <a:xfrm>
            <a:off x="5586338" y="1073528"/>
            <a:ext cx="49196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рассмотрения жалоб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45095" y="1473571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32827" y="1929621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32827" y="2451980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09958" y="3284990"/>
            <a:ext cx="81148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8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56579" y="1570988"/>
            <a:ext cx="17260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отказано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2369" y="1222848"/>
            <a:ext cx="4408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осудебных жалоб поступило посредством ФГИС ДО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0649" y="2376224"/>
            <a:ext cx="35799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соответствует Федеральному закону от 27.07.2010 №210-ФЗ «Об организации предоставления государственных и муниципальных услуг»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52963" y="4217889"/>
            <a:ext cx="4570114" cy="3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5618043" y="4217889"/>
            <a:ext cx="3595019" cy="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8" name="Стрелка вправо 37"/>
          <p:cNvSpPr/>
          <p:nvPr/>
        </p:nvSpPr>
        <p:spPr>
          <a:xfrm>
            <a:off x="1272476" y="2847835"/>
            <a:ext cx="33927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1271786" y="1982313"/>
            <a:ext cx="33927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8124" y="3393173"/>
            <a:ext cx="47324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федерального государственного контроля (надзора) в отношении которых применяется  обязательный досудебный порядок рассмотрения жалоб </a:t>
            </a:r>
          </a:p>
        </p:txBody>
      </p:sp>
    </p:spTree>
    <p:extLst>
      <p:ext uri="{BB962C8B-B14F-4D97-AF65-F5344CB8AC3E}">
        <p14:creationId xmlns:p14="http://schemas.microsoft.com/office/powerpoint/2010/main" val="77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109;p1" descr="https://rusmedpro.ru/assets/images/rf-ma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36" y="843674"/>
            <a:ext cx="1278445" cy="8326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0735" y="933047"/>
            <a:ext cx="8222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В целях совершенствования работы с обращениями граждан приказом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МЧС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19.01.2022 № 30 утвержден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взаимодействия территориальных органов МЧС России с уполномоченным по правам человека в субъекте Российской Федерации, в том числе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оказания содействия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уполномоченному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правам человека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Федерации 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предоставлении необходимой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ему для рассмотрения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жалобы информации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территориальными органами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МЧС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baseline="-2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64107" y="165107"/>
            <a:ext cx="798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и уполномоченного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</a:t>
            </a:r>
            <a:endParaRPr lang="ru-RU" sz="1400" b="1" dirty="0" smtClean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Ханты-Мансийском автономном округе – Югре</a:t>
            </a:r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15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16345" y="734589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" name="Прямоугольник 4"/>
          <p:cNvSpPr/>
          <p:nvPr/>
        </p:nvSpPr>
        <p:spPr>
          <a:xfrm>
            <a:off x="5176684" y="5137774"/>
            <a:ext cx="4749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6684" y="2598320"/>
            <a:ext cx="4316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Заключено 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Соглашение о взаимодействии между Уполномоченным по правам человека в Ханты-Мансийском автономном округе – Югре и Главным управлением Министерства Российской Федерации по делам гражданской обороны, чрезвычайным ситуациям и ликвидации последствий стихийных бедствий по Ханты-Мансийскому автономному округу – Югре от 05.04.2022 № 21/18. </a:t>
            </a:r>
          </a:p>
          <a:p>
            <a:pPr algn="just"/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91723" y="3736315"/>
            <a:ext cx="3956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30613" y="1643452"/>
            <a:ext cx="37792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 МЧС России по субъектам РФ соглашений о взаимодействии с уполномоченными по правам человека в субъектах Российской Федерации.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85084" y="2572519"/>
            <a:ext cx="4558701" cy="2021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91937" y="1676287"/>
            <a:ext cx="4751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формы взаимодействия Главного управления с уполномоченным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 в 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Ханты-Мансийском автономном округе – Югре</a:t>
            </a:r>
            <a:endParaRPr lang="ru-RU" sz="1000" dirty="0"/>
          </a:p>
        </p:txBody>
      </p:sp>
      <p:pic>
        <p:nvPicPr>
          <p:cNvPr id="66" name="Рисунок 65" descr="Рукопожатие">
            <a:extLst>
              <a:ext uri="{FF2B5EF4-FFF2-40B4-BE49-F238E27FC236}">
                <a16:creationId xmlns:a16="http://schemas.microsoft.com/office/drawing/2014/main" id="{17447A4B-1BE4-4D32-94EB-DD270575C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55531" y="1565610"/>
            <a:ext cx="763187" cy="719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676" y="2934967"/>
            <a:ext cx="47868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содействия уполномоченному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проверке информации по обстоятельствам, изложенным в обращении гражданина (предоставление необходимых сведений, документов, материалов и иной информации); </a:t>
            </a:r>
            <a:endParaRPr lang="ru-RU" sz="1000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мер, направленных на защиту прав, свобод и законных интересов человека и гражданина, восстановление их нарушенных прав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совместных мероприятий (совещаний, рабочих встреч, семинаров), в том числе мероприятий по вопросам безопасности жизнедеятельности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совместных приемов граждан, в том числе с использованием видеоконференцсвязи, информационно-телекоммуникационной сети «Интернет», иных доступных средств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коммуникации.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130589" y="2592732"/>
            <a:ext cx="4433958" cy="5588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30" y="3765591"/>
            <a:ext cx="4221462" cy="27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ая выноска 61"/>
          <p:cNvSpPr/>
          <p:nvPr/>
        </p:nvSpPr>
        <p:spPr>
          <a:xfrm>
            <a:off x="3826276" y="3240075"/>
            <a:ext cx="5764149" cy="819567"/>
          </a:xfrm>
          <a:prstGeom prst="wedgeRectCallout">
            <a:avLst>
              <a:gd name="adj1" fmla="val -55560"/>
              <a:gd name="adj2" fmla="val 24082"/>
            </a:avLst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5320"/>
            <a:r>
              <a:rPr lang="ru-RU" sz="10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00" b="1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успешного функционирования любой системы, любого ведомства - это наши кадры, наш личный состав. От благоприятных комфортных условий для прохождения службы (работы), от их финансовой и материальной обеспеченности зависит результат деятельности Главного управления.</a:t>
            </a:r>
          </a:p>
          <a:p>
            <a:pPr algn="r" defTabSz="885320"/>
            <a:r>
              <a:rPr lang="ru-RU" sz="1200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П.А. </a:t>
            </a:r>
            <a:r>
              <a:rPr lang="ru-RU" sz="1200" b="1" dirty="0" err="1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Кугуй</a:t>
            </a:r>
            <a:endParaRPr lang="ru-RU" sz="1200" b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41" y="917831"/>
            <a:ext cx="8477948" cy="6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320"/>
            <a:endParaRPr lang="ru-RU" sz="2694" b="1" baseline="-25000" dirty="0">
              <a:solidFill>
                <a:prstClr val="black"/>
              </a:solidFill>
              <a:latin typeface="Calibri"/>
            </a:endParaRPr>
          </a:p>
          <a:p>
            <a:pPr defTabSz="885320"/>
            <a:endParaRPr lang="ru-RU" sz="2694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530" y="150004"/>
            <a:ext cx="796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«Открытый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руководства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с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 составом»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16241" y="4506007"/>
            <a:ext cx="817144" cy="52209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213" tIns="45607" rIns="91213" bIns="45607">
            <a:spAutoFit/>
          </a:bodyPr>
          <a:lstStyle/>
          <a:p>
            <a:pPr algn="ctr" defTabSz="885320"/>
            <a:r>
              <a:rPr lang="ru-RU" sz="2794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Calibri"/>
              </a:rPr>
              <a:t>27</a:t>
            </a:r>
            <a:endParaRPr lang="ru-RU" sz="2794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4518" y="4534290"/>
            <a:ext cx="2647518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от личного состава, членов их семей и ветеранов рассмотрено в ходе подготовки и проведения мероприятия</a:t>
            </a:r>
          </a:p>
        </p:txBody>
      </p:sp>
      <p:grpSp>
        <p:nvGrpSpPr>
          <p:cNvPr id="26" name="Gruppieren 4"/>
          <p:cNvGrpSpPr/>
          <p:nvPr/>
        </p:nvGrpSpPr>
        <p:grpSpPr bwMode="gray">
          <a:xfrm>
            <a:off x="4870002" y="5548543"/>
            <a:ext cx="585021" cy="516115"/>
            <a:chOff x="5012687" y="508483"/>
            <a:chExt cx="427434" cy="544119"/>
          </a:xfrm>
          <a:solidFill>
            <a:schemeClr val="accent1">
              <a:alpha val="99000"/>
            </a:schemeClr>
          </a:solidFill>
        </p:grpSpPr>
        <p:sp>
          <p:nvSpPr>
            <p:cNvPr id="27" name="Freeform 2341"/>
            <p:cNvSpPr>
              <a:spLocks noEditPoints="1"/>
            </p:cNvSpPr>
            <p:nvPr/>
          </p:nvSpPr>
          <p:spPr bwMode="gray">
            <a:xfrm>
              <a:off x="5012687" y="627548"/>
              <a:ext cx="425054" cy="425054"/>
            </a:xfrm>
            <a:custGeom>
              <a:avLst/>
              <a:gdLst>
                <a:gd name="T0" fmla="*/ 76 w 151"/>
                <a:gd name="T1" fmla="*/ 0 h 151"/>
                <a:gd name="T2" fmla="*/ 0 w 151"/>
                <a:gd name="T3" fmla="*/ 76 h 151"/>
                <a:gd name="T4" fmla="*/ 76 w 151"/>
                <a:gd name="T5" fmla="*/ 151 h 151"/>
                <a:gd name="T6" fmla="*/ 151 w 151"/>
                <a:gd name="T7" fmla="*/ 76 h 151"/>
                <a:gd name="T8" fmla="*/ 76 w 151"/>
                <a:gd name="T9" fmla="*/ 0 h 151"/>
                <a:gd name="T10" fmla="*/ 76 w 151"/>
                <a:gd name="T11" fmla="*/ 134 h 151"/>
                <a:gd name="T12" fmla="*/ 18 w 151"/>
                <a:gd name="T13" fmla="*/ 76 h 151"/>
                <a:gd name="T14" fmla="*/ 76 w 151"/>
                <a:gd name="T15" fmla="*/ 18 h 151"/>
                <a:gd name="T16" fmla="*/ 133 w 151"/>
                <a:gd name="T17" fmla="*/ 76 h 151"/>
                <a:gd name="T18" fmla="*/ 76 w 151"/>
                <a:gd name="T19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6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6" y="0"/>
                  </a:cubicBezTo>
                  <a:close/>
                  <a:moveTo>
                    <a:pt x="76" y="134"/>
                  </a:moveTo>
                  <a:cubicBezTo>
                    <a:pt x="44" y="134"/>
                    <a:pt x="18" y="108"/>
                    <a:pt x="18" y="76"/>
                  </a:cubicBezTo>
                  <a:cubicBezTo>
                    <a:pt x="18" y="44"/>
                    <a:pt x="44" y="18"/>
                    <a:pt x="76" y="18"/>
                  </a:cubicBezTo>
                  <a:cubicBezTo>
                    <a:pt x="107" y="18"/>
                    <a:pt x="133" y="44"/>
                    <a:pt x="133" y="76"/>
                  </a:cubicBezTo>
                  <a:cubicBezTo>
                    <a:pt x="133" y="108"/>
                    <a:pt x="107" y="134"/>
                    <a:pt x="76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8" name="Freeform 2342"/>
            <p:cNvSpPr>
              <a:spLocks/>
            </p:cNvSpPr>
            <p:nvPr/>
          </p:nvSpPr>
          <p:spPr bwMode="gray">
            <a:xfrm>
              <a:off x="5153181" y="508483"/>
              <a:ext cx="148829" cy="96441"/>
            </a:xfrm>
            <a:custGeom>
              <a:avLst/>
              <a:gdLst>
                <a:gd name="T0" fmla="*/ 37 w 53"/>
                <a:gd name="T1" fmla="*/ 34 h 34"/>
                <a:gd name="T2" fmla="*/ 37 w 53"/>
                <a:gd name="T3" fmla="*/ 21 h 34"/>
                <a:gd name="T4" fmla="*/ 45 w 53"/>
                <a:gd name="T5" fmla="*/ 21 h 34"/>
                <a:gd name="T6" fmla="*/ 53 w 53"/>
                <a:gd name="T7" fmla="*/ 13 h 34"/>
                <a:gd name="T8" fmla="*/ 53 w 53"/>
                <a:gd name="T9" fmla="*/ 8 h 34"/>
                <a:gd name="T10" fmla="*/ 45 w 53"/>
                <a:gd name="T11" fmla="*/ 0 h 34"/>
                <a:gd name="T12" fmla="*/ 8 w 53"/>
                <a:gd name="T13" fmla="*/ 0 h 34"/>
                <a:gd name="T14" fmla="*/ 0 w 53"/>
                <a:gd name="T15" fmla="*/ 8 h 34"/>
                <a:gd name="T16" fmla="*/ 0 w 53"/>
                <a:gd name="T17" fmla="*/ 13 h 34"/>
                <a:gd name="T18" fmla="*/ 8 w 53"/>
                <a:gd name="T19" fmla="*/ 21 h 34"/>
                <a:gd name="T20" fmla="*/ 16 w 53"/>
                <a:gd name="T21" fmla="*/ 21 h 34"/>
                <a:gd name="T22" fmla="*/ 16 w 53"/>
                <a:gd name="T23" fmla="*/ 34 h 34"/>
                <a:gd name="T24" fmla="*/ 27 w 53"/>
                <a:gd name="T25" fmla="*/ 33 h 34"/>
                <a:gd name="T26" fmla="*/ 37 w 53"/>
                <a:gd name="T2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34">
                  <a:moveTo>
                    <a:pt x="37" y="34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9" y="21"/>
                    <a:pt x="53" y="18"/>
                    <a:pt x="53" y="13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49" y="0"/>
                    <a:pt x="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4" y="21"/>
                    <a:pt x="8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0" y="33"/>
                    <a:pt x="23" y="33"/>
                    <a:pt x="27" y="33"/>
                  </a:cubicBezTo>
                  <a:cubicBezTo>
                    <a:pt x="30" y="33"/>
                    <a:pt x="34" y="33"/>
                    <a:pt x="3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9" name="Freeform 2343"/>
            <p:cNvSpPr>
              <a:spLocks/>
            </p:cNvSpPr>
            <p:nvPr/>
          </p:nvSpPr>
          <p:spPr bwMode="gray">
            <a:xfrm>
              <a:off x="5361540" y="613259"/>
              <a:ext cx="78581" cy="76200"/>
            </a:xfrm>
            <a:custGeom>
              <a:avLst/>
              <a:gdLst>
                <a:gd name="T0" fmla="*/ 15 w 28"/>
                <a:gd name="T1" fmla="*/ 27 h 27"/>
                <a:gd name="T2" fmla="*/ 24 w 28"/>
                <a:gd name="T3" fmla="*/ 19 h 27"/>
                <a:gd name="T4" fmla="*/ 25 w 28"/>
                <a:gd name="T5" fmla="*/ 8 h 27"/>
                <a:gd name="T6" fmla="*/ 22 w 28"/>
                <a:gd name="T7" fmla="*/ 4 h 27"/>
                <a:gd name="T8" fmla="*/ 11 w 28"/>
                <a:gd name="T9" fmla="*/ 3 h 27"/>
                <a:gd name="T10" fmla="*/ 0 w 28"/>
                <a:gd name="T11" fmla="*/ 12 h 27"/>
                <a:gd name="T12" fmla="*/ 15 w 28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8" y="11"/>
                    <a:pt x="25" y="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1"/>
                    <a:pt x="14" y="0"/>
                    <a:pt x="11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6"/>
                    <a:pt x="11" y="21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0" name="Freeform 2344"/>
            <p:cNvSpPr>
              <a:spLocks/>
            </p:cNvSpPr>
            <p:nvPr/>
          </p:nvSpPr>
          <p:spPr bwMode="gray">
            <a:xfrm>
              <a:off x="5179369" y="799012"/>
              <a:ext cx="83344" cy="84535"/>
            </a:xfrm>
            <a:custGeom>
              <a:avLst/>
              <a:gdLst>
                <a:gd name="T0" fmla="*/ 25 w 30"/>
                <a:gd name="T1" fmla="*/ 6 h 30"/>
                <a:gd name="T2" fmla="*/ 25 w 30"/>
                <a:gd name="T3" fmla="*/ 25 h 30"/>
                <a:gd name="T4" fmla="*/ 5 w 30"/>
                <a:gd name="T5" fmla="*/ 24 h 30"/>
                <a:gd name="T6" fmla="*/ 6 w 30"/>
                <a:gd name="T7" fmla="*/ 5 h 30"/>
                <a:gd name="T8" fmla="*/ 25 w 30"/>
                <a:gd name="T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5" y="6"/>
                  </a:moveTo>
                  <a:cubicBezTo>
                    <a:pt x="30" y="11"/>
                    <a:pt x="30" y="20"/>
                    <a:pt x="25" y="25"/>
                  </a:cubicBezTo>
                  <a:cubicBezTo>
                    <a:pt x="19" y="30"/>
                    <a:pt x="11" y="29"/>
                    <a:pt x="5" y="24"/>
                  </a:cubicBezTo>
                  <a:cubicBezTo>
                    <a:pt x="0" y="18"/>
                    <a:pt x="1" y="10"/>
                    <a:pt x="6" y="5"/>
                  </a:cubicBezTo>
                  <a:cubicBezTo>
                    <a:pt x="12" y="0"/>
                    <a:pt x="20" y="0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1" name="Freeform 2345"/>
            <p:cNvSpPr>
              <a:spLocks/>
            </p:cNvSpPr>
            <p:nvPr/>
          </p:nvSpPr>
          <p:spPr bwMode="gray">
            <a:xfrm>
              <a:off x="5130541" y="743050"/>
              <a:ext cx="90488" cy="95250"/>
            </a:xfrm>
            <a:custGeom>
              <a:avLst/>
              <a:gdLst>
                <a:gd name="T0" fmla="*/ 30 w 32"/>
                <a:gd name="T1" fmla="*/ 25 h 34"/>
                <a:gd name="T2" fmla="*/ 30 w 32"/>
                <a:gd name="T3" fmla="*/ 32 h 34"/>
                <a:gd name="T4" fmla="*/ 30 w 32"/>
                <a:gd name="T5" fmla="*/ 32 h 34"/>
                <a:gd name="T6" fmla="*/ 23 w 32"/>
                <a:gd name="T7" fmla="*/ 32 h 34"/>
                <a:gd name="T8" fmla="*/ 2 w 32"/>
                <a:gd name="T9" fmla="*/ 10 h 34"/>
                <a:gd name="T10" fmla="*/ 2 w 32"/>
                <a:gd name="T11" fmla="*/ 2 h 34"/>
                <a:gd name="T12" fmla="*/ 2 w 32"/>
                <a:gd name="T13" fmla="*/ 2 h 34"/>
                <a:gd name="T14" fmla="*/ 10 w 32"/>
                <a:gd name="T15" fmla="*/ 3 h 34"/>
                <a:gd name="T16" fmla="*/ 30 w 32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30" y="25"/>
                  </a:moveTo>
                  <a:cubicBezTo>
                    <a:pt x="32" y="27"/>
                    <a:pt x="32" y="30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8" y="34"/>
                    <a:pt x="25" y="34"/>
                    <a:pt x="23" y="3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8" y="0"/>
                    <a:pt x="10" y="3"/>
                  </a:cubicBezTo>
                  <a:lnTo>
                    <a:pt x="3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16" tIns="45608" rIns="91216" bIns="45608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09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3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7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1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4" algn="l" defTabSz="914309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6346"/>
              <a:endParaRPr lang="en-US" sz="1896" dirty="0">
                <a:solidFill>
                  <a:srgbClr val="1F497D"/>
                </a:solidFill>
                <a:latin typeface="Calibri"/>
              </a:endParaRPr>
            </a:p>
          </p:txBody>
        </p:sp>
      </p:grpSp>
      <p:pic>
        <p:nvPicPr>
          <p:cNvPr id="37" name="Рисунок 36" descr="C:\Users\91024\Desktop\ОТЧЕТЫ ГРАЖДАНЕ\ajnj lkz ckfqljd\14-40-42-images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7" y="4506008"/>
            <a:ext cx="603359" cy="58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94" y="6055036"/>
            <a:ext cx="621313" cy="61361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53414" y="779542"/>
            <a:ext cx="61370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defTabSz="885320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реализации принципа открытости  и доступности информации о деятельности МЧС России, по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поручению временно исполняющего обязанности Министра генерал-полковника внутренней службы А.П. </a:t>
            </a:r>
            <a:r>
              <a:rPr lang="ru-RU" sz="1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Чуприяна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Главном управлении впервые состоялся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«Открытый разговор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руководства Главного управления с личным составом» (далее Открытый разговор).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режиме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видеоконференцсвязи подключены все пожарно-спасательные отряды и территориальные отделы надзорной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деятельности, а также приняли участие ветераны, члены Общественного совета. 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студии Главного управления в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Открытом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разговоре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принимал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руководящий состав управлений и самостоятельных отделов.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Открытый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принимались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всех категорий личного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состава Главного управления,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 семей, ветеранов и членов семей погибших сотрудников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 defTabSz="885320"/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обращений осуществлялся с 24.06.2022 на протяжении двух недель ежедневно на специально выделенный адрес электронной почты. За это время поступило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обращений, в которых было задано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вопросов. Обращения затронули различные темы: вопросы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материально-технического обеспечения, вопросы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оплаты труда, социальных гарантий, а также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обеспечения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5719" y="5370001"/>
            <a:ext cx="3071011" cy="73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абонентов</a:t>
            </a:r>
            <a:r>
              <a:rPr lang="en-US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подразделений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</a:t>
            </a:r>
          </a:p>
          <a:p>
            <a:pPr algn="ctr" defTabSz="885320"/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управления подключены 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Открытому</a:t>
            </a:r>
          </a:p>
          <a:p>
            <a:pPr algn="ctr" defTabSz="885320"/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разговору по видеоконференцсвязи</a:t>
            </a:r>
            <a:endParaRPr lang="ru-RU" sz="898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Google Shape;109;p1" descr="https://rusmedpro.ru/assets/images/rf-ma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327" y="5206468"/>
            <a:ext cx="762203" cy="65244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77336" y="857955"/>
            <a:ext cx="1331197" cy="64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5320"/>
            <a:r>
              <a:rPr lang="ru-RU" sz="1796" b="1" dirty="0" smtClean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21 июля </a:t>
            </a:r>
            <a:endParaRPr lang="ru-RU" sz="1796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  <a:p>
            <a:pPr algn="ctr" defTabSz="885320"/>
            <a:r>
              <a:rPr lang="ru-RU" sz="1796" b="1" dirty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2022 года </a:t>
            </a:r>
            <a:endParaRPr lang="ru-RU" sz="179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40344" y="5280747"/>
            <a:ext cx="4462058" cy="151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320"/>
            <a:endParaRPr lang="ru-RU" sz="898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5320"/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sz="2822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часов на Открытом разговоре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Главного управления  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отвечало на вопросы личного состава в прямом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эфире</a:t>
            </a:r>
          </a:p>
          <a:p>
            <a:pPr defTabSz="885320"/>
            <a:endParaRPr lang="ru-RU" sz="898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5320"/>
            <a:r>
              <a:rPr lang="ru-RU" sz="898" b="1" dirty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 </a:t>
            </a:r>
            <a:r>
              <a:rPr lang="ru-RU" sz="2822" b="1" dirty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2</a:t>
            </a:r>
            <a:r>
              <a:rPr lang="ru-RU" sz="1026" b="1" dirty="0" smtClean="0">
                <a:solidFill>
                  <a:srgbClr val="1F497D"/>
                </a:solidFill>
                <a:latin typeface="Myriad Pro Light" pitchFamily="34" charset="0"/>
                <a:cs typeface="Arial" panose="020B0604020202020204" pitchFamily="34" charset="0"/>
              </a:rPr>
              <a:t>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сотрудника </a:t>
            </a:r>
            <a:r>
              <a:rPr lang="ru-RU" sz="898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ответы на свои вопросы непосредственно от руководства </a:t>
            </a:r>
            <a:r>
              <a:rPr lang="ru-RU" sz="898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Открытого разговора</a:t>
            </a:r>
            <a:endParaRPr lang="ru-RU" sz="89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70" b="100000" l="240" r="100000">
                        <a14:foregroundMark x1="2158" y1="60000" x2="2158" y2="60000"/>
                        <a14:foregroundMark x1="16067" y1="62174" x2="16067" y2="62174"/>
                        <a14:foregroundMark x1="28777" y1="63913" x2="28777" y2="63913"/>
                        <a14:foregroundMark x1="15108" y1="88261" x2="15108" y2="88261"/>
                        <a14:foregroundMark x1="21103" y1="86522" x2="21103" y2="86522"/>
                        <a14:foregroundMark x1="26379" y1="86087" x2="26379" y2="86087"/>
                        <a14:foregroundMark x1="30935" y1="85652" x2="30935" y2="85652"/>
                        <a14:foregroundMark x1="34532" y1="86522" x2="34532" y2="86522"/>
                        <a14:foregroundMark x1="42206" y1="87391" x2="42206" y2="87391"/>
                        <a14:foregroundMark x1="41007" y1="66522" x2="41007" y2="66522"/>
                        <a14:foregroundMark x1="43645" y1="57391" x2="43645" y2="57391"/>
                        <a14:foregroundMark x1="48201" y1="51304" x2="48201" y2="51304"/>
                        <a14:foregroundMark x1="53477" y1="58696" x2="53477" y2="58696"/>
                        <a14:foregroundMark x1="44125" y1="74348" x2="44125" y2="74348"/>
                        <a14:foregroundMark x1="48201" y1="78696" x2="48201" y2="78696"/>
                        <a14:foregroundMark x1="52278" y1="73913" x2="52278" y2="73913"/>
                        <a14:foregroundMark x1="55396" y1="66087" x2="55396" y2="66087"/>
                        <a14:foregroundMark x1="54916" y1="62609" x2="54197" y2="6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24"/>
          <a:stretch/>
        </p:blipFill>
        <p:spPr>
          <a:xfrm>
            <a:off x="1629918" y="672927"/>
            <a:ext cx="1728681" cy="721198"/>
          </a:xfrm>
          <a:prstGeom prst="rect">
            <a:avLst/>
          </a:prstGeom>
        </p:spPr>
      </p:pic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16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447" y="24790"/>
            <a:ext cx="514086" cy="676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58" name="Прямая соединительная линия 57"/>
          <p:cNvCxnSpPr/>
          <p:nvPr/>
        </p:nvCxnSpPr>
        <p:spPr>
          <a:xfrm>
            <a:off x="17" y="701958"/>
            <a:ext cx="9670211" cy="2269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60" name="Рисунок 59" descr="Рукопожатие">
            <a:extLst>
              <a:ext uri="{FF2B5EF4-FFF2-40B4-BE49-F238E27FC236}">
                <a16:creationId xmlns:a16="http://schemas.microsoft.com/office/drawing/2014/main" id="{17447A4B-1BE4-4D32-94EB-DD270575CC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70890" y="1265260"/>
            <a:ext cx="763187" cy="71954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481652" y="1033349"/>
            <a:ext cx="0" cy="16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35" y="4055025"/>
            <a:ext cx="2372632" cy="15499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67" y="4073195"/>
            <a:ext cx="2393653" cy="15318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1845443"/>
            <a:ext cx="3453397" cy="22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54" y="1098106"/>
            <a:ext cx="1619447" cy="230710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37241" y="917831"/>
            <a:ext cx="8477948" cy="6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320"/>
            <a:endParaRPr lang="ru-RU" sz="2694" b="1" baseline="-25000" dirty="0">
              <a:solidFill>
                <a:prstClr val="black"/>
              </a:solidFill>
              <a:latin typeface="Calibri"/>
            </a:endParaRPr>
          </a:p>
          <a:p>
            <a:pPr defTabSz="885320"/>
            <a:endParaRPr lang="ru-RU" sz="2694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16" y="4180448"/>
            <a:ext cx="4754299" cy="230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анализ укомплектованности подразделений АСИ, ГАСИ, индивидуальными и групповыми фонарями, информация о потребности направлена в довольствующий Департамент МЧС России. 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сроки выплаты дополнительной премии по итогам квартала в течение месяца, следующего после окончания квартала. 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в приказ Главного управления в части уполномочивания начальников ПСО на право подписи отпускных, командировочных удостоверений.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Прорабатывается вопрос мер 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поддержки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многодетным семьям сотрудников Главного управления</a:t>
            </a:r>
            <a:r>
              <a:rPr lang="en-US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 личный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начальником Главного управления сотруднику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кадровому вопросу. </a:t>
            </a:r>
            <a:endParaRPr lang="ru-RU" sz="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обращения,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поступившие в ходе подготовки и проведения Открытого разговора направляются письменные ответы.</a:t>
            </a:r>
          </a:p>
          <a:p>
            <a:pPr marL="183251" indent="-183251" algn="just" defTabSz="885320">
              <a:buFont typeface="Wingdings" panose="05000000000000000000" pitchFamily="2" charset="2"/>
              <a:buChar char="ü"/>
            </a:pPr>
            <a:endParaRPr lang="ru-RU" sz="898" b="1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195" algn="just" defTabSz="885320"/>
            <a:endParaRPr lang="ru-RU" sz="898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1" name="Схема 60"/>
          <p:cNvGraphicFramePr/>
          <p:nvPr>
            <p:extLst>
              <p:ext uri="{D42A27DB-BD31-4B8C-83A1-F6EECF244321}">
                <p14:modId xmlns:p14="http://schemas.microsoft.com/office/powerpoint/2010/main" val="3386634276"/>
              </p:ext>
            </p:extLst>
          </p:nvPr>
        </p:nvGraphicFramePr>
        <p:xfrm>
          <a:off x="4876208" y="1164052"/>
          <a:ext cx="3456381" cy="289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3" name="Рисунок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5512" y="1173642"/>
            <a:ext cx="1686873" cy="140873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17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51322" y="223134"/>
            <a:ext cx="796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Открытого разговора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руководства Главного управления   </a:t>
            </a:r>
          </a:p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 составом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3410" y="701310"/>
            <a:ext cx="9686860" cy="24401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60" name="Прямая соединительная линия 59"/>
          <p:cNvCxnSpPr/>
          <p:nvPr/>
        </p:nvCxnSpPr>
        <p:spPr>
          <a:xfrm>
            <a:off x="4849806" y="1025971"/>
            <a:ext cx="4527897" cy="15179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9246" y="750161"/>
            <a:ext cx="3434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итоги проведения Открытого разговора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3403" y="1010829"/>
            <a:ext cx="4370706" cy="16156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67" name="Рисунок 6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9" y="1231913"/>
            <a:ext cx="1464785" cy="214647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7331" y="3434517"/>
            <a:ext cx="12443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21.07.2022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21715" y="3400219"/>
            <a:ext cx="337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85216"/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проведения Открытого разговора генерал-майором </a:t>
            </a:r>
            <a:r>
              <a:rPr lang="ru-RU" sz="9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внутренней службы 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П.А. </a:t>
            </a:r>
            <a:r>
              <a:rPr lang="ru-RU" sz="9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Кугуй</a:t>
            </a:r>
            <a:r>
              <a:rPr lang="ru-RU" sz="9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даны поручения структурным подразделениям Главного управления 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888696" y="4342132"/>
            <a:ext cx="4632983" cy="39689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" name="Прямоугольник 2"/>
          <p:cNvSpPr/>
          <p:nvPr/>
        </p:nvSpPr>
        <p:spPr>
          <a:xfrm>
            <a:off x="2102690" y="1410266"/>
            <a:ext cx="2654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обращений направлены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ответы в письменной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форме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обращения  руководящий состав Главного управления  ответил в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ходе прямой трансляции «Открытого разговора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332" y="3434517"/>
            <a:ext cx="1185033" cy="529600"/>
          </a:xfrm>
          <a:prstGeom prst="roundRect">
            <a:avLst/>
          </a:prstGeom>
          <a:noFill/>
          <a:ln w="254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36" y="-17686"/>
            <a:ext cx="514086" cy="676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049273" y="755944"/>
            <a:ext cx="3919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обращений, поступивших на Открытый разговор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888696" y="4593991"/>
            <a:ext cx="463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</a:rPr>
              <a:t>        </a:t>
            </a:r>
            <a:r>
              <a:rPr lang="ru-RU" sz="1200" dirty="0" smtClean="0">
                <a:solidFill>
                  <a:srgbClr val="0000FF"/>
                </a:solidFill>
              </a:rPr>
              <a:t>Основная </a:t>
            </a:r>
            <a:r>
              <a:rPr lang="ru-RU" sz="1200" dirty="0">
                <a:solidFill>
                  <a:srgbClr val="0000FF"/>
                </a:solidFill>
              </a:rPr>
              <a:t>цель «Открытого разговора» - открыто довести информацию о проводимой Главным управлением  работе по интересующим </a:t>
            </a:r>
            <a:r>
              <a:rPr lang="ru-RU" sz="1200" dirty="0" smtClean="0">
                <a:solidFill>
                  <a:srgbClr val="0000FF"/>
                </a:solidFill>
              </a:rPr>
              <a:t>вопросам личному составу. </a:t>
            </a:r>
            <a:endParaRPr lang="ru-RU" sz="1200" dirty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13" y="2582376"/>
            <a:ext cx="1725039" cy="14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41" y="917831"/>
            <a:ext cx="8477948" cy="64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5320"/>
            <a:endParaRPr lang="ru-RU" sz="2694" b="1" baseline="-25000" dirty="0">
              <a:solidFill>
                <a:prstClr val="black"/>
              </a:solidFill>
              <a:latin typeface="Calibri"/>
            </a:endParaRPr>
          </a:p>
          <a:p>
            <a:pPr defTabSz="885320"/>
            <a:endParaRPr lang="ru-RU" sz="2694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507" y="4206785"/>
            <a:ext cx="4754299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85320"/>
            <a:endParaRPr lang="ru-RU" sz="898" b="1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195" algn="just" defTabSz="885320"/>
            <a:endParaRPr lang="ru-RU" sz="898" dirty="0">
              <a:solidFill>
                <a:srgbClr val="44546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1" name="Схема 60"/>
          <p:cNvGraphicFramePr/>
          <p:nvPr>
            <p:extLst>
              <p:ext uri="{D42A27DB-BD31-4B8C-83A1-F6EECF244321}">
                <p14:modId xmlns:p14="http://schemas.microsoft.com/office/powerpoint/2010/main" val="1243837552"/>
              </p:ext>
            </p:extLst>
          </p:nvPr>
        </p:nvGraphicFramePr>
        <p:xfrm>
          <a:off x="5140171" y="1149290"/>
          <a:ext cx="4508654" cy="256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18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51322" y="223134"/>
            <a:ext cx="796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320"/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граждан  в Приемной Президента по Уральскому-Федеральному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округу</a:t>
            </a:r>
          </a:p>
          <a:p>
            <a:pPr algn="ctr" defTabSz="885320"/>
            <a:endParaRPr lang="ru-RU" sz="1400" b="1" dirty="0">
              <a:solidFill>
                <a:srgbClr val="EC8F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376" y="781500"/>
            <a:ext cx="9686860" cy="24401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60" name="Прямая соединительная линия 59"/>
          <p:cNvCxnSpPr/>
          <p:nvPr/>
        </p:nvCxnSpPr>
        <p:spPr>
          <a:xfrm>
            <a:off x="4849806" y="1025971"/>
            <a:ext cx="4527897" cy="15179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9246" y="750161"/>
            <a:ext cx="3434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5140171" y="3777466"/>
            <a:ext cx="4508654" cy="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" name="Прямоугольник 2"/>
          <p:cNvSpPr/>
          <p:nvPr/>
        </p:nvSpPr>
        <p:spPr>
          <a:xfrm>
            <a:off x="3473481" y="1422406"/>
            <a:ext cx="15757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Принято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на все обращения направлены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ответы в письменной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форме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36" y="-17686"/>
            <a:ext cx="514086" cy="676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049273" y="755944"/>
            <a:ext cx="3919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5216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обращений, поступивших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приема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191926" y="4048979"/>
            <a:ext cx="4456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</a:rPr>
              <a:t>        </a:t>
            </a:r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" y="1128274"/>
            <a:ext cx="3269847" cy="24024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7" y="4048979"/>
            <a:ext cx="3022059" cy="25362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0800000" flipV="1">
            <a:off x="2518032" y="4035306"/>
            <a:ext cx="392041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85216"/>
            <a:endParaRPr lang="ru-RU" sz="9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85216"/>
            <a:endParaRPr lang="ru-RU" sz="9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85216"/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2022 год было принято 10 граждан в Приемной Президента по Уральскому федеральному округу  начальником 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в </a:t>
            </a:r>
            <a:r>
              <a:rPr lang="ru-RU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режиме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ВКС, </a:t>
            </a:r>
            <a:r>
              <a:rPr lang="ru-RU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гражданин был принят Главным государственным инспектором  Постниковым Александром Григорьевичем.</a:t>
            </a:r>
            <a:endParaRPr lang="ru-RU" sz="9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85216"/>
            <a:endParaRPr lang="ru-RU" sz="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4" y="4035306"/>
            <a:ext cx="2004895" cy="23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2" y="218820"/>
            <a:ext cx="2443150" cy="6066046"/>
          </a:xfrm>
          <a:prstGeom prst="rect">
            <a:avLst/>
          </a:prstGeom>
          <a:effectLst>
            <a:glow rad="1803400">
              <a:schemeClr val="accent5">
                <a:lumMod val="75000"/>
                <a:alpha val="6000"/>
              </a:schemeClr>
            </a:glow>
            <a:reflection endPos="0" dist="508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7926" y="771595"/>
            <a:ext cx="9068874" cy="624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</a:t>
            </a:r>
            <a:r>
              <a:rPr lang="ru-R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безусловное выполнение требований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законодательства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 Федерации при организации работы с обращениями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граждан,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уделяя особое внимание соблюдению сроков ответов на обращения граждан и полноте этих ответов, в строгом соответствии с требованиями Федерального закона от 02.05.2006    № 59-ФЗ,  приказов МЧС России от 29.12.2021 № 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933,  </a:t>
            </a:r>
            <a:r>
              <a:rPr lang="ru-RU" sz="1000" dirty="0">
                <a:solidFill>
                  <a:srgbClr val="0070C0"/>
                </a:solidFill>
              </a:rPr>
              <a:t>а также исключить случаи необоснованного продления </a:t>
            </a:r>
            <a:r>
              <a:rPr lang="ru-RU" sz="1000" dirty="0" smtClean="0">
                <a:solidFill>
                  <a:srgbClr val="0070C0"/>
                </a:solidFill>
              </a:rPr>
              <a:t>сроков</a:t>
            </a:r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эффективную систему контроля за порядком  и  сроками рассмотрения обращений граждан, в том числе поступающих </a:t>
            </a:r>
            <a:b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 территориальные подразделения надзорной деятельности и профилактической работы  Главного управления, в случаях нарушения сроков исполнения поручений  инициировать служебные проверки в отношении должностных лиц, допустивших нарушение сроков направления ответов гражданам;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Установить</a:t>
            </a:r>
            <a:r>
              <a:rPr lang="ru-RU" sz="1000" b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особый контроль за рассмотрением обращений граждан, поднимающих общественно значимые проблемы, в первую очередь содержащих факты нарушения действующего законодательства, коррупции, злоупотребления должностными лицами служебным положением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выявлять проблемные вопросы и вырабатывать предложения по их решению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Усилить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профилактическую работу с населением в области соблюдение норм пожарной безопасности, увеличить информирование населения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пожарной безопасности и гражданской обороны, размещать на сайте Главного управления актуализированные  нормативно-правовые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акты, памятки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другую печатную продукцию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информационных стендах в многоквартирных домах, садовых некоммерческих товариществах и общественных местах; 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Усилить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работу по информированию граждан о порядке рассмотрения обращений и проведения личного приема должностными лицами</a:t>
            </a:r>
            <a:b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 МЧС России по субъектам РФ;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Продолжить</a:t>
            </a:r>
            <a:r>
              <a:rPr lang="ru-RU" sz="10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разъяснительную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 составом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разъяснения их прав, гарантий, а так же решения проблемных вопросов возникающих в процессе прохождения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службы,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касающуюся вопросов предоставления отпусков (отгулов), выплаты денежной компенсации за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вещевое имущество, размещать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актуальную информацию о социальных гарантиях сотрудников и работников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информационных стендах территориальных органов МЧС России; 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Совмещать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командировки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начальника Главного управления с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приемом граждан и личного состава на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местах; 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442595" algn="l"/>
                <a:tab pos="630555" algn="l"/>
                <a:tab pos="990600" algn="l"/>
              </a:tabLst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Размещать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Главного управления информацию, нормативно-правовые акты по актуальным и наиболее часто задаваемым вопросам, при подготовке ответа заявителю подробно указывать, где с этой информацией можно ознакомиться; </a:t>
            </a:r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</a:t>
            </a:r>
            <a:r>
              <a:rPr lang="ru-RU" sz="1000" b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своевременно  решение о переадресации в другую организацию для рассмотрения в пределах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компетенции;</a:t>
            </a:r>
            <a:endParaRPr lang="ru-RU" sz="1000" dirty="0">
              <a:solidFill>
                <a:srgbClr val="4F81BD">
                  <a:lumMod val="75000"/>
                </a:srgbClr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Рассматривать</a:t>
            </a: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заявления и жалобы граждан о злоупотреблении должностных лиц, наиболее важных и значимых социальных проблемах,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а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также повторные и коллективные обращения, как правило, в составе комиссий и с выездом на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место;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>
                <a:solidFill>
                  <a:schemeClr val="accent6">
                    <a:lumMod val="75000"/>
                  </a:schemeClr>
                </a:solidFill>
              </a:rPr>
              <a:t>В ходе рассмотрения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обращений исполнителям не допускать случаи волокиты и формализма, некорректных ответов </a:t>
            </a:r>
            <a:r>
              <a:rPr lang="ru-RU" sz="1000" dirty="0" smtClean="0">
                <a:solidFill>
                  <a:srgbClr val="4F81BD">
                    <a:lumMod val="75000"/>
                  </a:srgbClr>
                </a:solidFill>
              </a:rPr>
              <a:t>заявителям, а также не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откладывать подготовку ответов заявителям на крайние даты. 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rgbClr val="F79646">
                    <a:lumMod val="75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Запланировать</a:t>
            </a:r>
            <a:r>
              <a:rPr lang="ru-RU" sz="1000" b="1" i="1" dirty="0" smtClean="0">
                <a:solidFill>
                  <a:srgbClr val="EA6136"/>
                </a:solidFill>
              </a:rPr>
              <a:t> </a:t>
            </a:r>
            <a:r>
              <a:rPr lang="ru-RU" sz="1000" dirty="0">
                <a:solidFill>
                  <a:srgbClr val="4F81BD">
                    <a:lumMod val="75000"/>
                  </a:srgbClr>
                </a:solidFill>
              </a:rPr>
              <a:t>проверку деятельности структурных подразделений в части работы с обращениями граждан</a:t>
            </a:r>
            <a:r>
              <a:rPr lang="ru-RU" sz="1000" dirty="0" smtClean="0">
                <a:solidFill>
                  <a:srgbClr val="000000"/>
                </a:solidFill>
              </a:rPr>
              <a:t>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chemeClr val="accent6">
                    <a:lumMod val="75000"/>
                  </a:schemeClr>
                </a:solidFill>
              </a:rPr>
              <a:t>Принять </a:t>
            </a:r>
            <a:r>
              <a:rPr lang="ru-RU" sz="1000" i="1" dirty="0" smtClean="0">
                <a:solidFill>
                  <a:schemeClr val="bg2"/>
                </a:solidFill>
              </a:rPr>
              <a:t>у</a:t>
            </a:r>
            <a:r>
              <a:rPr lang="ru-RU" sz="1000" dirty="0" smtClean="0">
                <a:solidFill>
                  <a:schemeClr val="bg2"/>
                </a:solidFill>
              </a:rPr>
              <a:t>частие в Общественном Совете по итогам работы за полугодия.</a:t>
            </a: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r>
              <a:rPr lang="ru-RU" sz="1000" b="1" i="1" dirty="0" smtClean="0">
                <a:solidFill>
                  <a:schemeClr val="accent6">
                    <a:lumMod val="75000"/>
                  </a:schemeClr>
                </a:solidFill>
              </a:rPr>
              <a:t>Провести</a:t>
            </a:r>
            <a:r>
              <a:rPr lang="ru-RU" sz="1000" i="1" dirty="0" smtClean="0">
                <a:solidFill>
                  <a:schemeClr val="bg2"/>
                </a:solidFill>
              </a:rPr>
              <a:t> </a:t>
            </a:r>
            <a:r>
              <a:rPr lang="ru-RU" sz="1000" dirty="0" smtClean="0">
                <a:solidFill>
                  <a:schemeClr val="bg2"/>
                </a:solidFill>
              </a:rPr>
              <a:t>мероприятие «Открытый разгово</a:t>
            </a:r>
            <a:r>
              <a:rPr lang="ru-RU" sz="1000" dirty="0" smtClean="0">
                <a:solidFill>
                  <a:schemeClr val="bg2"/>
                </a:solidFill>
              </a:rPr>
              <a:t>р начальника Главного управления с личным составом» в 1 квартале 2023.</a:t>
            </a:r>
            <a:endParaRPr lang="ru-RU" sz="1000" dirty="0" smtClean="0">
              <a:solidFill>
                <a:schemeClr val="bg2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endParaRPr lang="ru-RU" sz="1050" dirty="0">
              <a:solidFill>
                <a:srgbClr val="000000"/>
              </a:solidFill>
            </a:endParaRPr>
          </a:p>
          <a:p>
            <a:pPr lvl="0" algn="just"/>
            <a:endParaRPr lang="ru-RU" sz="1050" dirty="0" smtClean="0">
              <a:solidFill>
                <a:srgbClr val="000000"/>
              </a:solidFill>
            </a:endParaRPr>
          </a:p>
          <a:p>
            <a:pPr lvl="0" algn="just"/>
            <a:endParaRPr lang="ru-RU" sz="1000" dirty="0" smtClean="0">
              <a:solidFill>
                <a:srgbClr val="000000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v"/>
            </a:pPr>
            <a:endParaRPr lang="ru-RU" sz="1000" dirty="0">
              <a:solidFill>
                <a:srgbClr val="000000"/>
              </a:solidFill>
            </a:endParaRPr>
          </a:p>
          <a:p>
            <a:pPr algn="just">
              <a:lnSpc>
                <a:spcPct val="115000"/>
              </a:lnSpc>
              <a:tabLst>
                <a:tab pos="442595" algn="l"/>
                <a:tab pos="630555" algn="l"/>
                <a:tab pos="990600" algn="l"/>
              </a:tabLst>
            </a:pPr>
            <a:endParaRPr lang="ru-RU" sz="1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102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4592" y="131202"/>
            <a:ext cx="9539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XIII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Основные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совершенствования работы </a:t>
            </a:r>
          </a:p>
          <a:p>
            <a:pPr algn="ctr"/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обращениями граждан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 smtClean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400" b="1" dirty="0">
                <a:solidFill>
                  <a:srgbClr val="EC8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6345" y="734589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19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3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vatars.mds.yandex.net/get-pdb/69339/4d481ead-61ed-4dfa-9c85-7ffc50bf4d0f/s800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21441" b="10506"/>
          <a:stretch/>
        </p:blipFill>
        <p:spPr bwMode="auto">
          <a:xfrm flipH="1">
            <a:off x="578638" y="1560008"/>
            <a:ext cx="8984785" cy="529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38" y="286671"/>
            <a:ext cx="8582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Конституция Российской Федерации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Статья 33</a:t>
            </a:r>
          </a:p>
          <a:p>
            <a:endParaRPr lang="ru-RU" sz="1200" b="1" dirty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Граждане </a:t>
            </a:r>
            <a:r>
              <a:rPr lang="ru-RU" sz="1200" dirty="0">
                <a:solidFill>
                  <a:srgbClr val="002060"/>
                </a:solidFill>
              </a:rPr>
              <a:t>Российской Федерации имеют право обращаться лично, а также направлять индивидуальные и коллективные обращения в государственные органы и органы местного </a:t>
            </a:r>
            <a:r>
              <a:rPr lang="ru-RU" sz="1200" dirty="0" smtClean="0">
                <a:solidFill>
                  <a:srgbClr val="002060"/>
                </a:solidFill>
              </a:rPr>
              <a:t>самоуправления.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6149" y="3407422"/>
            <a:ext cx="5754115" cy="320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Организация работы по рассмотрению обращений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граждан и организаций (далее – обращения граждан) является одним из важнейших направлений деятельности Главного управления.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  <a:p>
            <a:pPr indent="457200" algn="just"/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Обращения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граждан представляют собой источник информации о реальных потребностях населения, поэтому своевременное принятие решений по обращениям граждан способствует повышению качества, доступности, комфортности и оперативности предоставления государственных услуг, кроме того, работа с обращениями граждан является одним из самых эффективных инструментов формирования положительного имиджа Главного управления.</a:t>
            </a:r>
          </a:p>
          <a:p>
            <a:pPr indent="457200" algn="just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Эффективное управление не может существовать без обратной связи.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Обращения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граждан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необходимо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рассматривать как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канал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получения первичной информации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об отношении населения и личного состава Главного управления к деятельности Министерства и принимаемых решениях. </a:t>
            </a:r>
          </a:p>
          <a:p>
            <a:pPr indent="457200" algn="just"/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Жалобы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предложения, направленные гражданами, позволяют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своевременно выявлять и устранять недостатки в 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работе, совершенствовать деятельность МЧС России.</a:t>
            </a:r>
            <a:endParaRPr lang="ru-RU" sz="1400" i="1" dirty="0">
              <a:solidFill>
                <a:srgbClr val="00206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56150" y="1499500"/>
            <a:ext cx="8958118" cy="0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56150" y="1529617"/>
            <a:ext cx="8958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all" dirty="0">
                <a:solidFill>
                  <a:schemeClr val="bg2">
                    <a:lumMod val="75000"/>
                  </a:schemeClr>
                </a:solidFill>
              </a:rPr>
              <a:t>Федеральный закон от 02.05.2006 </a:t>
            </a:r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№ 59-ФЗ </a:t>
            </a:r>
            <a:endParaRPr lang="ru-RU" sz="1200" b="1" cap="al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«О </a:t>
            </a:r>
            <a:r>
              <a:rPr lang="ru-RU" sz="1200" b="1" cap="all" dirty="0">
                <a:solidFill>
                  <a:schemeClr val="bg2">
                    <a:lumMod val="75000"/>
                  </a:schemeClr>
                </a:solidFill>
              </a:rPr>
              <a:t>порядке рассмотрения обращений граждан Российской </a:t>
            </a:r>
            <a:r>
              <a:rPr lang="ru-RU" sz="1200" b="1" cap="all" dirty="0" smtClean="0">
                <a:solidFill>
                  <a:schemeClr val="bg2">
                    <a:lumMod val="75000"/>
                  </a:schemeClr>
                </a:solidFill>
              </a:rPr>
              <a:t>Федерации»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75000"/>
                  </a:schemeClr>
                </a:solidFill>
              </a:rPr>
              <a:t>( Статья 10) </a:t>
            </a:r>
            <a:endParaRPr lang="ru-RU" sz="120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Государственный </a:t>
            </a:r>
            <a:r>
              <a:rPr lang="ru-RU" sz="1200" dirty="0">
                <a:solidFill>
                  <a:srgbClr val="002060"/>
                </a:solidFill>
              </a:rPr>
              <a:t>орган или должностное </a:t>
            </a:r>
            <a:r>
              <a:rPr lang="ru-RU" sz="1200" dirty="0" smtClean="0">
                <a:solidFill>
                  <a:srgbClr val="002060"/>
                </a:solidFill>
              </a:rPr>
              <a:t>лицо:</a:t>
            </a:r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</a:rPr>
              <a:t>- </a:t>
            </a:r>
            <a:r>
              <a:rPr lang="ru-RU" sz="1200" dirty="0" smtClean="0">
                <a:solidFill>
                  <a:srgbClr val="002060"/>
                </a:solidFill>
              </a:rPr>
              <a:t>  обеспечивает </a:t>
            </a:r>
            <a:r>
              <a:rPr lang="ru-RU" sz="1200" dirty="0">
                <a:solidFill>
                  <a:srgbClr val="002060"/>
                </a:solidFill>
              </a:rPr>
              <a:t>объективное, всестороннее и своевременное рассмотрение обращения;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</a:rPr>
              <a:t>принимает </a:t>
            </a:r>
            <a:r>
              <a:rPr lang="ru-RU" sz="1200" dirty="0">
                <a:solidFill>
                  <a:srgbClr val="002060"/>
                </a:solidFill>
              </a:rPr>
              <a:t>меры, направленные на восстановление или защиту нарушенных прав, свобод и законных интересов </a:t>
            </a:r>
            <a:r>
              <a:rPr lang="ru-RU" sz="1200" dirty="0" smtClean="0">
                <a:solidFill>
                  <a:srgbClr val="002060"/>
                </a:solidFill>
              </a:rPr>
              <a:t>гражданина;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002060"/>
                </a:solidFill>
              </a:rPr>
              <a:t>дает письменный ответ по существу поставленных в обращении </a:t>
            </a:r>
            <a:r>
              <a:rPr lang="ru-RU" sz="1200" dirty="0" smtClean="0">
                <a:solidFill>
                  <a:srgbClr val="002060"/>
                </a:solidFill>
              </a:rPr>
              <a:t>вопросов.</a:t>
            </a:r>
            <a:endParaRPr lang="ru-RU" sz="12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33058" y="3316799"/>
            <a:ext cx="9004301" cy="30116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119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48" y="205829"/>
            <a:ext cx="944421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defTabSz="1378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Оглавление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работы с обращениями граждан в Главном управлении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………………………………………………………….…………………………………………..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…………………………………………………………………………………………………………………………………………….....................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Виды, формы,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обращений  граждан………………………………………………………………….……………………………………….….…………….….……. .6                        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Способы, источники поступления и результаты рассмотрения обращений граждан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r>
              <a:rPr lang="en-US" sz="1000" noProof="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.…7                              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Количество обращений граждан, рассмотренных в Главном управлении                        ...................................................................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.....8</a:t>
            </a: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Личный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граждан должностными лицами в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Главном управлении ………………………………………………..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……………...................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…...9      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Тематика обращений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……………………………….…….…………..……………………………………...................................…...................................10                                                                                                                                    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и часто задаваемых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……..…………………...........................................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……………....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.……………………….11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</a:t>
            </a:r>
          </a:p>
          <a:p>
            <a:pPr lvl="0"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Федеральная государственная информационная система, обеспечивающая процесс досудебного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внесудебного) обжалования решений и действий (бездействия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совершенных при предоставлении государственных услуг (ФГИС ДО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………………………………….……………….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....1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Взаимодействие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и уполномоченного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правам человека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Ханты-Мансийском автономном округе-Югре…………………………… 15</a:t>
            </a:r>
          </a:p>
          <a:p>
            <a:pPr lvl="0" algn="just"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«Открытый разговор руководства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с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личным составом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………………….………………………………………….……….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1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000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Итоги проведения «Открытого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разговора руководства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 личным составом»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..…………………………………………………………… 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XIII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граждан  в Приемной Президента по Уральскому-Федеральному округу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…………………………………………...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1000" dirty="0" smtClean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направления совершенствования работы с обращениями граждан в 2022 году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……………………………………  </a:t>
            </a:r>
            <a:r>
              <a:rPr lang="en-US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just"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660"/>
            <a:ext cx="9766638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525" y="1292185"/>
            <a:ext cx="388541" cy="461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18413" y="622089"/>
            <a:ext cx="363073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функции отделения</a:t>
            </a: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работе с обращениями граждан: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приема, регистрации  и организации рассмотрения обращений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граждан и организаций,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том числе поступающих по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едеральной государственной информационной системе досудебного (внесудебного) обжалования (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ФГИС ДО), ССТУ РФ.</a:t>
            </a:r>
          </a:p>
          <a:p>
            <a:pPr algn="just"/>
            <a:r>
              <a:rPr lang="ru-RU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Организация и обеспечение личного приема должностными лицами.</a:t>
            </a:r>
            <a:endParaRPr lang="ru-RU" sz="950" cap="all" dirty="0" smtClean="0">
              <a:solidFill>
                <a:schemeClr val="bg2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950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централизованного учета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 хранения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граждан и организаций.</a:t>
            </a:r>
            <a:endParaRPr lang="ru-RU" sz="950" dirty="0" smtClean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4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.Осуществление контроля за соблюдением порядка рассмотрения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граждан и организаций.</a:t>
            </a:r>
            <a:endParaRPr lang="ru-RU" sz="950" dirty="0" smtClean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информационно-справочной работы, связанной с обращениями граждан и организаций, оказание методической помощи структурным подразделениям по вопросам деятельности  в пределах своей компетенции.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Осуществление анализа  обращений </a:t>
            </a:r>
            <a:r>
              <a:rPr lang="ru-RU" sz="950" dirty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граждан и организаций, 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результатов их рассмотрения и принятых по ним решений, подготовка информационно-аналитических материалов.</a:t>
            </a:r>
          </a:p>
          <a:p>
            <a:pPr algn="just"/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7.</a:t>
            </a:r>
            <a:r>
              <a:rPr lang="ru-RU" sz="95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Ежедневный прием граждан.</a:t>
            </a:r>
          </a:p>
          <a:p>
            <a:pPr algn="just"/>
            <a:endParaRPr lang="ru-RU" sz="1000" dirty="0" smtClean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bg2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2"/>
              </a:solidFill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328" y="18411"/>
            <a:ext cx="445582" cy="5860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6122" y="91530"/>
            <a:ext cx="8114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Организация работы с обращениями граждан</a:t>
            </a:r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Главном управлении 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0" y="586570"/>
            <a:ext cx="9720263" cy="22786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16152" y="1712923"/>
            <a:ext cx="24015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по работе с обращениями граждан главного управления 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0444" y="3500297"/>
            <a:ext cx="2861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cap="all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Отделы надзорной деятельности и профилактических работ Управления надзорной деятельности и профилактических работ  Главного управления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549" y="667466"/>
            <a:ext cx="240945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 </a:t>
            </a:r>
          </a:p>
          <a:p>
            <a:pPr algn="ctr"/>
            <a:r>
              <a:rPr lang="ru-RU" sz="10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Обращений граждан*</a:t>
            </a:r>
          </a:p>
          <a:p>
            <a:pPr algn="just"/>
            <a:endParaRPr lang="ru-RU" sz="1000" b="1" cap="all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</a:t>
            </a:r>
          </a:p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просьба гражданина о содействии в реализации его конституционных прав и свобод или конституционных прав и свобод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</a:t>
            </a:r>
            <a:r>
              <a:rPr lang="ru-RU" sz="900" dirty="0">
                <a:solidFill>
                  <a:schemeClr val="bg2"/>
                </a:solidFill>
                <a:latin typeface="Arial" panose="020B0604020202020204" pitchFamily="34" charset="0"/>
              </a:rPr>
              <a:t>органов</a:t>
            </a:r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 и должностных лиц</a:t>
            </a:r>
          </a:p>
          <a:p>
            <a:pPr algn="just"/>
            <a:endParaRPr lang="ru-RU" sz="800" b="1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Предложение</a:t>
            </a:r>
          </a:p>
          <a:p>
            <a:pPr algn="just"/>
            <a:r>
              <a:rPr lang="ru-RU" sz="1000" dirty="0" smtClean="0">
                <a:solidFill>
                  <a:schemeClr val="bg2"/>
                </a:solidFill>
                <a:latin typeface="Arial" panose="020B0604020202020204" pitchFamily="34" charset="0"/>
              </a:rPr>
              <a:t>рекомендация </a:t>
            </a:r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гражданина по совершенствованию 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социально-экономической и иных сфер деятельности государства и общества</a:t>
            </a:r>
          </a:p>
          <a:p>
            <a:pPr algn="just"/>
            <a:endParaRPr lang="ru-RU" sz="800" b="1" cap="all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000" b="1" cap="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Жалоба</a:t>
            </a:r>
          </a:p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</a:rPr>
              <a:t>просьба гражданина о восстановлении или защите его нарушенных прав, свобод или законных интересов либо прав, свобод или законных интересов других </a:t>
            </a:r>
            <a:r>
              <a:rPr lang="ru-RU" sz="1000" dirty="0" smtClean="0">
                <a:solidFill>
                  <a:schemeClr val="bg2"/>
                </a:solidFill>
                <a:latin typeface="Arial" panose="020B0604020202020204" pitchFamily="34" charset="0"/>
              </a:rPr>
              <a:t>лиц.</a:t>
            </a:r>
            <a:endParaRPr lang="ru-RU" sz="1000" b="1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631214" y="990258"/>
            <a:ext cx="33964" cy="5319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DCE501-5AC1-43C4-BC91-967FB8F4AE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" y="712256"/>
            <a:ext cx="325839" cy="3185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03623" y="1185194"/>
            <a:ext cx="2798719" cy="176269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03623" y="3464016"/>
            <a:ext cx="2771980" cy="14970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033818" y="4012706"/>
            <a:ext cx="3615334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СИСТЕМА КОНТРОЛЯ</a:t>
            </a:r>
            <a:r>
              <a:rPr lang="en-US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соблюдением порядка</a:t>
            </a:r>
            <a:b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900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рассмотрения обращений граждан НАПРАВЛЕНА НА: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порядка работы с обращениями граждан в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на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контроля обращения по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которым предоставлен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объективный полный ответ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заявителю;</a:t>
            </a:r>
          </a:p>
          <a:p>
            <a:pPr lvl="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4.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о количестве обращений граждан, установленный срок для рассмотрения которых истекает и направление ее в структурные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подразделении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(еженедельно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.Подготовку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 об исполнительской дисциплине структурных подразделений центрального аппарата по рассмотрению обращений граждан (еженедельно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6.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результатов работы с обращениями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граждан, вопросов исполнительской дисциплины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еженедельных координационных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совещаниях;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5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7.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Консультативную поддержку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структурных подразделений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</a:t>
            </a:r>
            <a:r>
              <a:rPr lang="ru-RU" sz="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обращений </a:t>
            </a:r>
            <a:r>
              <a:rPr lang="ru-RU" sz="95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граждан.</a:t>
            </a:r>
            <a:endParaRPr lang="ru-RU" sz="9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650776" y="1266226"/>
            <a:ext cx="321969" cy="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 стрелкой 227"/>
          <p:cNvCxnSpPr/>
          <p:nvPr/>
        </p:nvCxnSpPr>
        <p:spPr>
          <a:xfrm>
            <a:off x="2655091" y="2570784"/>
            <a:ext cx="248532" cy="8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715623" y="3752307"/>
            <a:ext cx="161056" cy="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5984113" y="1245499"/>
            <a:ext cx="23165" cy="3201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687557" y="4442294"/>
            <a:ext cx="2965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812" y1="30859" x2="12812" y2="30859"/>
                        <a14:foregroundMark x1="10469" y1="38281" x2="22188" y2="18125"/>
                        <a14:foregroundMark x1="47266" y1="18750" x2="51094" y2="76016"/>
                        <a14:foregroundMark x1="68750" y1="12578" x2="87656" y2="31719"/>
                        <a14:foregroundMark x1="72188" y1="13984" x2="84922" y2="26563"/>
                        <a14:foregroundMark x1="88984" y1="60234" x2="83438" y2="71719"/>
                        <a14:foregroundMark x1="33359" y1="85078" x2="18672" y2="74531"/>
                        <a14:foregroundMark x1="10156" y1="36406" x2="18906" y2="217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53" y="667466"/>
            <a:ext cx="452770" cy="469754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152550" y="6112256"/>
            <a:ext cx="2562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cs typeface="Arial" panose="020B0604020202020204" pitchFamily="34" charset="0"/>
              </a:rPr>
              <a:t>__________________________</a:t>
            </a:r>
          </a:p>
          <a:p>
            <a:pPr algn="just"/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*В соответствии с Федеральным законом от </a:t>
            </a:r>
            <a:r>
              <a:rPr lang="ru-RU" sz="800" b="1" cap="all" dirty="0" smtClean="0">
                <a:solidFill>
                  <a:schemeClr val="bg2">
                    <a:lumMod val="75000"/>
                  </a:schemeClr>
                </a:solidFill>
              </a:rPr>
              <a:t>02.05.2006 № 59-ФЗ </a:t>
            </a:r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sz="800" dirty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О порядке рассмотрения обращений граждан Российской </a:t>
            </a:r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Федерации»</a:t>
            </a:r>
            <a:endParaRPr lang="ru-RU" sz="800" dirty="0">
              <a:solidFill>
                <a:schemeClr val="bg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1325" y="7044554"/>
            <a:ext cx="293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*Федеральная государственная информационная система досудебного обжалования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812" y1="30859" x2="12812" y2="30859"/>
                        <a14:foregroundMark x1="10469" y1="38281" x2="22188" y2="18125"/>
                        <a14:foregroundMark x1="47266" y1="18750" x2="51094" y2="76016"/>
                        <a14:foregroundMark x1="68750" y1="12578" x2="87656" y2="31719"/>
                        <a14:foregroundMark x1="72188" y1="13984" x2="84922" y2="26563"/>
                        <a14:foregroundMark x1="88984" y1="60234" x2="83438" y2="71719"/>
                        <a14:foregroundMark x1="33359" y1="85078" x2="18672" y2="74531"/>
                        <a14:foregroundMark x1="10156" y1="36406" x2="18906" y2="2171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45" y="3999973"/>
            <a:ext cx="452770" cy="4697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931" y="3580003"/>
            <a:ext cx="870012" cy="4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5103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9150" y="1277976"/>
            <a:ext cx="3973025" cy="14438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765" y="2968154"/>
            <a:ext cx="9017054" cy="2646878"/>
          </a:xfrm>
          <a:prstGeom prst="rect">
            <a:avLst/>
          </a:prstGeom>
          <a:ln>
            <a:solidFill>
              <a:srgbClr val="EA6136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За 12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месяцев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 2022 года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Главном управлении рассмотрено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2272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</a:t>
            </a:r>
            <a:r>
              <a:rPr lang="en-US" sz="1200" noProof="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,  </a:t>
            </a:r>
            <a:r>
              <a:rPr lang="ru-RU" sz="1200" noProof="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что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на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49,8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%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больше,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чем </a:t>
            </a:r>
            <a:r>
              <a:rPr lang="ru-RU" sz="120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за 12 месяцев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2021  г.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1140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из них рассмотренных с нарушением срока  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0 (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АППГ: 0). В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электронном виде поступило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2082</a:t>
            </a:r>
            <a:r>
              <a:rPr lang="ru-RU" sz="1200" b="1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обращений (АППГ –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1031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письменном 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виде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190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АППГ-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).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Из чего следует, что заявители стали активнее пользоваться электронной формой обращения, размещенной на сайте Главного управления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еренаправлено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на рассмотрение по компетенции в другие органы государственной власти и местного самоуправления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34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(АППГ: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25</a:t>
            </a: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),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из них с нарушением срока 0 (АППГ: 0). </a:t>
            </a:r>
          </a:p>
          <a:p>
            <a:pPr lvl="0" algn="just">
              <a:defRPr/>
            </a:pPr>
            <a:r>
              <a:rPr lang="ru-RU" sz="1200" dirty="0" smtClean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         За  2022 год  </a:t>
            </a:r>
            <a:r>
              <a:rPr lang="ru-RU" sz="1200" dirty="0">
                <a:solidFill>
                  <a:srgbClr val="1F497D"/>
                </a:solidFill>
                <a:ea typeface="Microsoft JhengHei UI" panose="020B0604030504040204" pitchFamily="34" charset="-120"/>
                <a:cs typeface="Arial" panose="020B0604020202020204" pitchFamily="34" charset="0"/>
              </a:rPr>
              <a:t>в отношении Главного управления и его должностных лиц  отсутствуют судебные решения, связанные с нарушением порядка рассмотрения обращений, установленного федеральным законом от 02 мая 2006 года № 59-ФЗ «О порядке рассмотрения обращений граждан Российской Федерации» (далее – федеральный закон от 02.05.2006 № 59-ФЗ).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1F497D"/>
                </a:solidFill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        В период с 01.01.2022 по 31.12.2022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Microsoft JhengHei UI" panose="020B0604030504040204" pitchFamily="34" charset="-120"/>
                <a:cs typeface="Arial" panose="020B0604020202020204" pitchFamily="34" charset="0"/>
              </a:rPr>
              <a:t> Прокуратурой по Ханты-Мансийскому автономному округу – Югре было проведено 2 проверки по соблюдению требований законодательства, в ходе которых нарушений законодательства не выявлено</a:t>
            </a:r>
            <a:r>
              <a:rPr lang="ru-RU" sz="1000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000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3215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15" y="37518"/>
            <a:ext cx="357886" cy="4707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0361" y="113288"/>
            <a:ext cx="6418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Основные показатели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17" y="572510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001887" y="1016871"/>
            <a:ext cx="4520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ОБРАЩЕНИЙ</a:t>
            </a: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828800" y="1509425"/>
            <a:ext cx="1056442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2272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Freeform 8"/>
          <p:cNvSpPr>
            <a:spLocks noChangeAspect="1"/>
          </p:cNvSpPr>
          <p:nvPr/>
        </p:nvSpPr>
        <p:spPr bwMode="gray">
          <a:xfrm rot="10800000">
            <a:off x="3341816" y="1750461"/>
            <a:ext cx="296738" cy="450790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890942" y="2032623"/>
            <a:ext cx="1580226" cy="43704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lvl="0" defTabSz="1235007">
              <a:defRPr/>
            </a:pPr>
            <a:r>
              <a:rPr lang="ru-RU" sz="2000" dirty="0">
                <a:solidFill>
                  <a:schemeClr val="accent6"/>
                </a:solidFill>
              </a:rPr>
              <a:t>1140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/>
              <a:t>(АППГ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638554" y="1803501"/>
            <a:ext cx="1315185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marR="0" lvl="0" indent="0" algn="ctr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(на 49,8 %)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5" name="Рисунок 244">
            <a:extLst>
              <a:ext uri="{FF2B5EF4-FFF2-40B4-BE49-F238E27FC236}">
                <a16:creationId xmlns:a16="http://schemas.microsoft.com/office/drawing/2014/main" id="{3FA8FC7F-4F4F-42DD-83CA-BE4A6B0B7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8" y="1049400"/>
            <a:ext cx="1642368" cy="13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62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7394277" y="2573310"/>
            <a:ext cx="891353" cy="900357"/>
          </a:xfrm>
          <a:prstGeom prst="rect">
            <a:avLst/>
          </a:prstGeom>
          <a:gradFill rotWithShape="0">
            <a:gsLst>
              <a:gs pos="2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dbl"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3" y="32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47153" y="163315"/>
            <a:ext cx="6496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Виды, формы,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типы обращений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1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16658" y="1093650"/>
            <a:ext cx="3892283" cy="40664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4852943" y="1131020"/>
            <a:ext cx="4514992" cy="22219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" y="825777"/>
            <a:ext cx="4213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видам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52943" y="854147"/>
            <a:ext cx="4372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Статистика по формам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 в сравнении с АППГ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3" name="Диаграмма 102"/>
              <p:cNvGraphicFramePr/>
              <p:nvPr>
                <p:extLst/>
              </p:nvPr>
            </p:nvGraphicFramePr>
            <p:xfrm>
              <a:off x="-1333035" y="7866305"/>
              <a:ext cx="5332514" cy="34512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3" name="Диаграмма 10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33029" y="7866305"/>
                <a:ext cx="5332514" cy="3451212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па 19"/>
          <p:cNvGrpSpPr/>
          <p:nvPr/>
        </p:nvGrpSpPr>
        <p:grpSpPr>
          <a:xfrm>
            <a:off x="467170" y="1305243"/>
            <a:ext cx="3532309" cy="2746374"/>
            <a:chOff x="6725147" y="2189812"/>
            <a:chExt cx="3137832" cy="2467754"/>
          </a:xfrm>
          <a:solidFill>
            <a:schemeClr val="bg1"/>
          </a:solidFill>
        </p:grpSpPr>
        <p:grpSp>
          <p:nvGrpSpPr>
            <p:cNvPr id="19" name="Группа 18"/>
            <p:cNvGrpSpPr/>
            <p:nvPr/>
          </p:nvGrpSpPr>
          <p:grpSpPr>
            <a:xfrm>
              <a:off x="6725147" y="2189812"/>
              <a:ext cx="3137832" cy="2467754"/>
              <a:chOff x="6732811" y="2198876"/>
              <a:chExt cx="3137832" cy="2467754"/>
            </a:xfrm>
            <a:grpFill/>
          </p:grpSpPr>
          <p:graphicFrame>
            <p:nvGraphicFramePr>
              <p:cNvPr id="14" name="Схема 13"/>
              <p:cNvGraphicFramePr/>
              <p:nvPr>
                <p:extLst>
                  <p:ext uri="{D42A27DB-BD31-4B8C-83A1-F6EECF244321}">
                    <p14:modId xmlns:p14="http://schemas.microsoft.com/office/powerpoint/2010/main" val="70729465"/>
                  </p:ext>
                </p:extLst>
              </p:nvPr>
            </p:nvGraphicFramePr>
            <p:xfrm>
              <a:off x="6732811" y="2198876"/>
              <a:ext cx="3137832" cy="24677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5872" y="2751136"/>
                <a:ext cx="328380" cy="352787"/>
              </a:xfrm>
              <a:prstGeom prst="rect">
                <a:avLst/>
              </a:prstGeom>
              <a:grpFill/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CCDBE416-EF8C-4CE2-9A78-24DBF780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619" y="3696023"/>
                <a:ext cx="363165" cy="341938"/>
              </a:xfrm>
              <a:prstGeom prst="rect">
                <a:avLst/>
              </a:prstGeom>
              <a:grpFill/>
            </p:spPr>
          </p:pic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392980" y="2750452"/>
              <a:ext cx="324714" cy="292435"/>
            </a:xfrm>
            <a:prstGeom prst="rect">
              <a:avLst/>
            </a:prstGeom>
            <a:grpFill/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970597" y="3709461"/>
              <a:ext cx="363140" cy="330376"/>
            </a:xfrm>
            <a:prstGeom prst="rect">
              <a:avLst/>
            </a:prstGeom>
            <a:grpFill/>
          </p:spPr>
        </p:pic>
      </p:grpSp>
      <p:sp>
        <p:nvSpPr>
          <p:cNvPr id="69" name="Стрелка вниз 68"/>
          <p:cNvSpPr/>
          <p:nvPr/>
        </p:nvSpPr>
        <p:spPr>
          <a:xfrm rot="10800000" flipH="1">
            <a:off x="3150994" y="7363980"/>
            <a:ext cx="395728" cy="50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Стрелка вниз 69"/>
          <p:cNvSpPr/>
          <p:nvPr/>
        </p:nvSpPr>
        <p:spPr>
          <a:xfrm rot="10800000" flipH="1">
            <a:off x="3303394" y="7516392"/>
            <a:ext cx="395728" cy="503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Стрелка вниз 70"/>
          <p:cNvSpPr/>
          <p:nvPr/>
        </p:nvSpPr>
        <p:spPr>
          <a:xfrm flipH="1">
            <a:off x="3632535" y="71197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Стрелка вниз 71"/>
          <p:cNvSpPr/>
          <p:nvPr/>
        </p:nvSpPr>
        <p:spPr>
          <a:xfrm flipH="1">
            <a:off x="3784935" y="72721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трелка вниз 72"/>
          <p:cNvSpPr/>
          <p:nvPr/>
        </p:nvSpPr>
        <p:spPr>
          <a:xfrm flipH="1">
            <a:off x="3937336" y="74245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Стрелка вниз 73"/>
          <p:cNvSpPr/>
          <p:nvPr/>
        </p:nvSpPr>
        <p:spPr>
          <a:xfrm flipH="1">
            <a:off x="4089736" y="7576985"/>
            <a:ext cx="292915" cy="379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4632206" y="1538398"/>
            <a:ext cx="4918760" cy="2021318"/>
            <a:chOff x="4108941" y="1399594"/>
            <a:chExt cx="5501784" cy="1949687"/>
          </a:xfrm>
        </p:grpSpPr>
        <p:graphicFrame>
          <p:nvGraphicFramePr>
            <p:cNvPr id="25" name="Схема 24"/>
            <p:cNvGraphicFramePr/>
            <p:nvPr>
              <p:extLst>
                <p:ext uri="{D42A27DB-BD31-4B8C-83A1-F6EECF244321}">
                  <p14:modId xmlns:p14="http://schemas.microsoft.com/office/powerpoint/2010/main" val="3177817140"/>
                </p:ext>
              </p:extLst>
            </p:nvPr>
          </p:nvGraphicFramePr>
          <p:xfrm>
            <a:off x="4108941" y="1399594"/>
            <a:ext cx="5501784" cy="1949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1" r:lo="rId22" r:qs="rId23" r:cs="rId24"/>
            </a:graphicData>
          </a:graphic>
        </p:graphicFrame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14" y="2557290"/>
              <a:ext cx="587694" cy="58769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465" y="1509260"/>
              <a:ext cx="653071" cy="643022"/>
            </a:xfrm>
            <a:prstGeom prst="rect">
              <a:avLst/>
            </a:prstGeom>
          </p:spPr>
        </p:pic>
        <p:sp>
          <p:nvSpPr>
            <p:cNvPr id="84" name="Freeform 8"/>
            <p:cNvSpPr>
              <a:spLocks noChangeAspect="1"/>
            </p:cNvSpPr>
            <p:nvPr/>
          </p:nvSpPr>
          <p:spPr bwMode="gray">
            <a:xfrm rot="10800000">
              <a:off x="6966180" y="2919287"/>
              <a:ext cx="296738" cy="328420"/>
            </a:xfrm>
            <a:custGeom>
              <a:avLst/>
              <a:gdLst>
                <a:gd name="T0" fmla="*/ 92 w 201"/>
                <a:gd name="T1" fmla="*/ 189 h 194"/>
                <a:gd name="T2" fmla="*/ 8 w 201"/>
                <a:gd name="T3" fmla="*/ 105 h 194"/>
                <a:gd name="T4" fmla="*/ 16 w 201"/>
                <a:gd name="T5" fmla="*/ 84 h 194"/>
                <a:gd name="T6" fmla="*/ 52 w 201"/>
                <a:gd name="T7" fmla="*/ 84 h 194"/>
                <a:gd name="T8" fmla="*/ 52 w 201"/>
                <a:gd name="T9" fmla="*/ 30 h 194"/>
                <a:gd name="T10" fmla="*/ 83 w 201"/>
                <a:gd name="T11" fmla="*/ 0 h 194"/>
                <a:gd name="T12" fmla="*/ 119 w 201"/>
                <a:gd name="T13" fmla="*/ 0 h 194"/>
                <a:gd name="T14" fmla="*/ 149 w 201"/>
                <a:gd name="T15" fmla="*/ 30 h 194"/>
                <a:gd name="T16" fmla="*/ 149 w 201"/>
                <a:gd name="T17" fmla="*/ 84 h 194"/>
                <a:gd name="T18" fmla="*/ 185 w 201"/>
                <a:gd name="T19" fmla="*/ 84 h 194"/>
                <a:gd name="T20" fmla="*/ 193 w 201"/>
                <a:gd name="T21" fmla="*/ 105 h 194"/>
                <a:gd name="T22" fmla="*/ 109 w 201"/>
                <a:gd name="T23" fmla="*/ 189 h 194"/>
                <a:gd name="T24" fmla="*/ 92 w 201"/>
                <a:gd name="T25" fmla="*/ 189 h 194"/>
                <a:gd name="T26" fmla="*/ 92 w 201"/>
                <a:gd name="T27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92" y="189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97"/>
                    <a:pt x="6" y="84"/>
                    <a:pt x="1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3"/>
                    <a:pt x="66" y="0"/>
                    <a:pt x="8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5" y="0"/>
                    <a:pt x="149" y="13"/>
                    <a:pt x="149" y="30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95" y="84"/>
                    <a:pt x="201" y="97"/>
                    <a:pt x="193" y="10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4" y="194"/>
                    <a:pt x="97" y="194"/>
                    <a:pt x="92" y="189"/>
                  </a:cubicBezTo>
                  <a:cubicBezTo>
                    <a:pt x="92" y="189"/>
                    <a:pt x="97" y="194"/>
                    <a:pt x="92" y="1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8"/>
            <p:cNvSpPr>
              <a:spLocks noChangeAspect="1"/>
            </p:cNvSpPr>
            <p:nvPr/>
          </p:nvSpPr>
          <p:spPr bwMode="gray">
            <a:xfrm rot="10800000">
              <a:off x="7939259" y="1895880"/>
              <a:ext cx="296738" cy="354888"/>
            </a:xfrm>
            <a:custGeom>
              <a:avLst/>
              <a:gdLst>
                <a:gd name="T0" fmla="*/ 92 w 201"/>
                <a:gd name="T1" fmla="*/ 189 h 194"/>
                <a:gd name="T2" fmla="*/ 8 w 201"/>
                <a:gd name="T3" fmla="*/ 105 h 194"/>
                <a:gd name="T4" fmla="*/ 16 w 201"/>
                <a:gd name="T5" fmla="*/ 84 h 194"/>
                <a:gd name="T6" fmla="*/ 52 w 201"/>
                <a:gd name="T7" fmla="*/ 84 h 194"/>
                <a:gd name="T8" fmla="*/ 52 w 201"/>
                <a:gd name="T9" fmla="*/ 30 h 194"/>
                <a:gd name="T10" fmla="*/ 83 w 201"/>
                <a:gd name="T11" fmla="*/ 0 h 194"/>
                <a:gd name="T12" fmla="*/ 119 w 201"/>
                <a:gd name="T13" fmla="*/ 0 h 194"/>
                <a:gd name="T14" fmla="*/ 149 w 201"/>
                <a:gd name="T15" fmla="*/ 30 h 194"/>
                <a:gd name="T16" fmla="*/ 149 w 201"/>
                <a:gd name="T17" fmla="*/ 84 h 194"/>
                <a:gd name="T18" fmla="*/ 185 w 201"/>
                <a:gd name="T19" fmla="*/ 84 h 194"/>
                <a:gd name="T20" fmla="*/ 193 w 201"/>
                <a:gd name="T21" fmla="*/ 105 h 194"/>
                <a:gd name="T22" fmla="*/ 109 w 201"/>
                <a:gd name="T23" fmla="*/ 189 h 194"/>
                <a:gd name="T24" fmla="*/ 92 w 201"/>
                <a:gd name="T25" fmla="*/ 189 h 194"/>
                <a:gd name="T26" fmla="*/ 92 w 201"/>
                <a:gd name="T27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94">
                  <a:moveTo>
                    <a:pt x="92" y="189"/>
                  </a:moveTo>
                  <a:cubicBezTo>
                    <a:pt x="8" y="105"/>
                    <a:pt x="8" y="105"/>
                    <a:pt x="8" y="105"/>
                  </a:cubicBezTo>
                  <a:cubicBezTo>
                    <a:pt x="0" y="97"/>
                    <a:pt x="6" y="84"/>
                    <a:pt x="16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13"/>
                    <a:pt x="66" y="0"/>
                    <a:pt x="8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5" y="0"/>
                    <a:pt x="149" y="13"/>
                    <a:pt x="149" y="30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195" y="84"/>
                    <a:pt x="201" y="97"/>
                    <a:pt x="193" y="10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4" y="194"/>
                    <a:pt x="97" y="194"/>
                    <a:pt x="92" y="189"/>
                  </a:cubicBezTo>
                  <a:cubicBezTo>
                    <a:pt x="92" y="189"/>
                    <a:pt x="97" y="194"/>
                    <a:pt x="92" y="18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677151" y="1686361"/>
              <a:ext cx="578740" cy="2154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49,5</a:t>
              </a:r>
              <a:r>
                <a:rPr kumimoji="0" lang="en-US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800035" y="2703866"/>
              <a:ext cx="629030" cy="2154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kern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latin typeface="Arial"/>
                </a:rPr>
                <a:t>57</a:t>
              </a:r>
              <a:r>
                <a:rPr lang="ru-RU" sz="800" kern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latin typeface="Arial"/>
                </a:rPr>
                <a:t>,3</a:t>
              </a:r>
              <a:r>
                <a:rPr kumimoji="0" lang="en-US" sz="800" b="0" i="0" u="none" strike="noStrike" kern="0" cap="none" spc="0" normalizeH="0" baseline="0" noProof="0" dirty="0" smtClean="0">
                  <a:ln w="10541" cmpd="sng">
                    <a:solidFill>
                      <a:srgbClr val="1F497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  <a:endParaRPr kumimoji="0" lang="ru-RU" sz="8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2944482" y="2891041"/>
            <a:ext cx="590978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- </a:t>
            </a:r>
            <a:r>
              <a:rPr lang="ru-RU" sz="8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37,5</a:t>
            </a: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%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600636" y="2919745"/>
            <a:ext cx="612357" cy="246199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ru-RU" sz="800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45,3</a:t>
            </a: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US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Freeform 8"/>
          <p:cNvSpPr>
            <a:spLocks noChangeAspect="1"/>
          </p:cNvSpPr>
          <p:nvPr/>
        </p:nvSpPr>
        <p:spPr bwMode="gray">
          <a:xfrm>
            <a:off x="1600637" y="3154955"/>
            <a:ext cx="284726" cy="24516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Freeform 8"/>
          <p:cNvSpPr>
            <a:spLocks noChangeAspect="1"/>
          </p:cNvSpPr>
          <p:nvPr/>
        </p:nvSpPr>
        <p:spPr bwMode="gray">
          <a:xfrm rot="10800000">
            <a:off x="1778756" y="2091276"/>
            <a:ext cx="284726" cy="24516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949864" y="1861864"/>
            <a:ext cx="568116" cy="27697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6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75</a:t>
            </a:r>
            <a:r>
              <a:rPr kumimoji="0" lang="en-US" sz="6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%</a:t>
            </a:r>
            <a:endParaRPr kumimoji="0" lang="ru-RU" sz="600" b="0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в 4 раза</a:t>
            </a:r>
            <a:endParaRPr kumimoji="0" lang="ru-RU" sz="6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687002" y="1825165"/>
            <a:ext cx="483957" cy="21542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47</a:t>
            </a:r>
            <a:r>
              <a:rPr kumimoji="0" lang="ru-RU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,2</a:t>
            </a:r>
            <a:r>
              <a:rPr kumimoji="0" lang="en-US" sz="800" b="0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800" b="0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32221" y="2301286"/>
            <a:ext cx="9044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800" b="1" noProof="0" dirty="0" smtClean="0">
                <a:solidFill>
                  <a:srgbClr val="1F497D"/>
                </a:solidFill>
                <a:latin typeface="Arial"/>
              </a:rPr>
              <a:t>12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мес.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9874" y="3365945"/>
            <a:ext cx="9044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800" b="1" noProof="0" dirty="0" smtClean="0">
                <a:solidFill>
                  <a:srgbClr val="1F497D"/>
                </a:solidFill>
                <a:latin typeface="Arial"/>
              </a:rPr>
              <a:t>12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мес.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48268" y="3326847"/>
            <a:ext cx="9001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800" b="1" noProof="0" dirty="0" smtClean="0">
                <a:solidFill>
                  <a:srgbClr val="1F497D"/>
                </a:solidFill>
                <a:latin typeface="Arial"/>
              </a:rPr>
              <a:t>12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мес.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CustomShape 32"/>
          <p:cNvSpPr/>
          <p:nvPr/>
        </p:nvSpPr>
        <p:spPr>
          <a:xfrm>
            <a:off x="1256400" y="4092857"/>
            <a:ext cx="1727053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Признак повторяемости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CustomShape 21"/>
          <p:cNvSpPr/>
          <p:nvPr/>
        </p:nvSpPr>
        <p:spPr>
          <a:xfrm>
            <a:off x="6770108" y="4071076"/>
            <a:ext cx="1101881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авторства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9" name="Рисунок 56"/>
          <p:cNvPicPr/>
          <p:nvPr/>
        </p:nvPicPr>
        <p:blipFill>
          <a:blip r:embed="rId28"/>
          <a:stretch/>
        </p:blipFill>
        <p:spPr>
          <a:xfrm>
            <a:off x="4981708" y="4573168"/>
            <a:ext cx="523324" cy="508771"/>
          </a:xfrm>
          <a:prstGeom prst="rect">
            <a:avLst/>
          </a:prstGeom>
          <a:ln>
            <a:noFill/>
          </a:ln>
        </p:spPr>
      </p:pic>
      <p:graphicFrame>
        <p:nvGraphicFramePr>
          <p:cNvPr id="143" name="Диаграмма 142"/>
          <p:cNvGraphicFramePr/>
          <p:nvPr>
            <p:extLst>
              <p:ext uri="{D42A27DB-BD31-4B8C-83A1-F6EECF244321}">
                <p14:modId xmlns:p14="http://schemas.microsoft.com/office/powerpoint/2010/main" val="4049902019"/>
              </p:ext>
            </p:extLst>
          </p:nvPr>
        </p:nvGraphicFramePr>
        <p:xfrm>
          <a:off x="603536" y="4351785"/>
          <a:ext cx="2737420" cy="96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44" name="Прямоугольник 143"/>
          <p:cNvSpPr/>
          <p:nvPr/>
        </p:nvSpPr>
        <p:spPr>
          <a:xfrm>
            <a:off x="325925" y="5311930"/>
            <a:ext cx="43728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     Увеличение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количества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повторных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обращений, обусловлено </a:t>
            </a:r>
            <a:r>
              <a:rPr lang="ru-RU" sz="1100" dirty="0" smtClean="0">
                <a:solidFill>
                  <a:srgbClr val="1F497D"/>
                </a:solidFill>
              </a:rPr>
              <a:t>желанием заявителя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ускорить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разрешение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своих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вопросов и направлением своего обращения одновременно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нескольким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адресатам (в Администрацию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Президента РФ, Аппарат Правительства РФ, МЧС России, Аппарат Губернатора по Ханты-Мансийскому автономному округу – Югре)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.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Также заявитель направляет обращение повторно</a:t>
            </a:r>
            <a:r>
              <a:rPr lang="ru-RU" sz="1100" dirty="0" smtClean="0">
                <a:solidFill>
                  <a:srgbClr val="1F497D"/>
                </a:solidFill>
              </a:rPr>
              <a:t> для получения дополнительных разъяснений полученного ответа.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4932363" y="5478596"/>
            <a:ext cx="44355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Анонимные обращения направляются гражданами с целью проинформировать руководство 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Главного управления о </a:t>
            </a:r>
            <a:r>
              <a:rPr lang="ru-RU" sz="1100" dirty="0">
                <a:solidFill>
                  <a:srgbClr val="1F497D"/>
                </a:solidFill>
                <a:latin typeface="Arial"/>
              </a:rPr>
              <a:t>недостатках в работе или нарушениях их прав. Все анонимные обращения </a:t>
            </a:r>
            <a:r>
              <a:rPr lang="ru-RU" sz="1100" dirty="0" smtClean="0">
                <a:solidFill>
                  <a:srgbClr val="1F497D"/>
                </a:solidFill>
                <a:latin typeface="Arial"/>
              </a:rPr>
              <a:t>рассматриваются, принимаются исчерпывающие меры по устранению нарушений законодательства Российской Федерации.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4932363" y="4327167"/>
            <a:ext cx="4435572" cy="0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187212" y="4328067"/>
            <a:ext cx="3913804" cy="11603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1072463480"/>
              </p:ext>
            </p:extLst>
          </p:nvPr>
        </p:nvGraphicFramePr>
        <p:xfrm>
          <a:off x="5485374" y="4327167"/>
          <a:ext cx="3740469" cy="11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pic>
        <p:nvPicPr>
          <p:cNvPr id="2050" name="Picture 2" descr="F:\attachment1.jpeg"/>
          <p:cNvPicPr>
            <a:picLocks noChangeAspect="1" noChangeArrowheads="1"/>
          </p:cNvPicPr>
          <p:nvPr/>
        </p:nvPicPr>
        <p:blipFill>
          <a:blip r:embed="rId3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28" y="4838528"/>
            <a:ext cx="635415" cy="4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32254" y="2204987"/>
            <a:ext cx="9044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b="1" dirty="0" smtClean="0">
                <a:solidFill>
                  <a:srgbClr val="1F497D"/>
                </a:solidFill>
              </a:rPr>
              <a:t>(</a:t>
            </a:r>
            <a:r>
              <a:rPr lang="ru-RU" sz="800" b="1" dirty="0" smtClean="0">
                <a:solidFill>
                  <a:srgbClr val="1F497D"/>
                </a:solidFill>
              </a:rPr>
              <a:t>12 </a:t>
            </a:r>
            <a:r>
              <a:rPr lang="ru-RU" sz="800" b="1" dirty="0">
                <a:solidFill>
                  <a:srgbClr val="1F497D"/>
                </a:solidFill>
              </a:rPr>
              <a:t>мес. </a:t>
            </a:r>
            <a:r>
              <a:rPr lang="en-US" sz="800" b="1" dirty="0">
                <a:solidFill>
                  <a:srgbClr val="1F497D"/>
                </a:solidFill>
              </a:rPr>
              <a:t>2021</a:t>
            </a:r>
            <a:r>
              <a:rPr lang="ru-RU" sz="800" b="1" dirty="0">
                <a:solidFill>
                  <a:srgbClr val="1F497D"/>
                </a:solidFill>
              </a:rPr>
              <a:t>)</a:t>
            </a:r>
            <a:r>
              <a:rPr lang="en-US" sz="800" b="1" dirty="0">
                <a:solidFill>
                  <a:srgbClr val="1F497D"/>
                </a:solidFill>
              </a:rPr>
              <a:t> 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3401" y="3258755"/>
            <a:ext cx="9044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b="1" dirty="0" smtClean="0">
                <a:solidFill>
                  <a:srgbClr val="1F497D"/>
                </a:solidFill>
              </a:rPr>
              <a:t>(</a:t>
            </a:r>
            <a:r>
              <a:rPr lang="ru-RU" sz="800" b="1" dirty="0" smtClean="0">
                <a:solidFill>
                  <a:srgbClr val="1F497D"/>
                </a:solidFill>
              </a:rPr>
              <a:t>12 </a:t>
            </a:r>
            <a:r>
              <a:rPr lang="ru-RU" sz="800" b="1" dirty="0">
                <a:solidFill>
                  <a:srgbClr val="1F497D"/>
                </a:solidFill>
              </a:rPr>
              <a:t>мес. </a:t>
            </a:r>
            <a:r>
              <a:rPr lang="en-US" sz="800" b="1" dirty="0">
                <a:solidFill>
                  <a:srgbClr val="1F497D"/>
                </a:solidFill>
              </a:rPr>
              <a:t>2021</a:t>
            </a:r>
            <a:r>
              <a:rPr lang="ru-RU" sz="800" b="1" dirty="0">
                <a:solidFill>
                  <a:srgbClr val="1F497D"/>
                </a:solidFill>
              </a:rPr>
              <a:t>)</a:t>
            </a:r>
            <a:r>
              <a:rPr lang="en-US" sz="800" b="1" dirty="0">
                <a:solidFill>
                  <a:srgbClr val="1F497D"/>
                </a:solidFill>
              </a:rPr>
              <a:t> 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57" name="Freeform 8"/>
          <p:cNvSpPr>
            <a:spLocks noChangeAspect="1"/>
          </p:cNvSpPr>
          <p:nvPr/>
        </p:nvSpPr>
        <p:spPr bwMode="gray">
          <a:xfrm>
            <a:off x="3112733" y="2163156"/>
            <a:ext cx="260516" cy="240729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10800000" flipV="1">
            <a:off x="3093881" y="3165389"/>
            <a:ext cx="271228" cy="3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711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1054565" y="1298496"/>
            <a:ext cx="1811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ПИСЬМЕННОМ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cap="small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190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14135" y="2112090"/>
            <a:ext cx="6605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189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36748" y="126207"/>
            <a:ext cx="782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Способы</a:t>
            </a:r>
            <a:r>
              <a:rPr lang="ru-RU" sz="1600" b="1" noProof="0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источники поступления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результаты рассмотрения  обращений граждан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751823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070" y="7274288"/>
            <a:ext cx="2419678" cy="2020003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0" y="1270348"/>
            <a:ext cx="404979" cy="40497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186864" y="1174936"/>
            <a:ext cx="2444823" cy="523701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838470" y="1970693"/>
            <a:ext cx="861646" cy="601644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91785" y="1211075"/>
            <a:ext cx="2142916" cy="568718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99536" y="1942323"/>
            <a:ext cx="1008863" cy="637332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373120" y="1187398"/>
            <a:ext cx="3413760" cy="540064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1307" y="1236699"/>
            <a:ext cx="2567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small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электронном</a:t>
            </a:r>
            <a:r>
              <a:rPr kumimoji="0" lang="ru-RU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cap="small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2082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36577" y="1181158"/>
            <a:ext cx="2383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Обращения, поступившие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kumimoji="0" lang="ru-RU" sz="1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ТЕЛЕФОНУ ДОВЕРИЯ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49124" y="2092393"/>
            <a:ext cx="6766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951114" y="2010346"/>
            <a:ext cx="1102224" cy="418931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13411" y="1995697"/>
            <a:ext cx="11563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ОФИЦИАЛЬНЫЙ САЙТ МЧС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РОССИИ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32972" y="2150190"/>
            <a:ext cx="6766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МЭДО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43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80000" y="2078845"/>
            <a:ext cx="1087792" cy="50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ПОЧТА МЧС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РОССИИ </a:t>
            </a: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416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201579" y="2007642"/>
            <a:ext cx="763099" cy="452148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977918" y="2027320"/>
            <a:ext cx="889360" cy="440133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74168" y="2112485"/>
            <a:ext cx="95538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ТЕЛЕФОНУ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ДОВЕРИЯ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83" y="1237737"/>
            <a:ext cx="460575" cy="374011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6372645" y="2170550"/>
            <a:ext cx="7118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ФГИС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2788" y="3446032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 от граждан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0800000" flipV="1">
            <a:off x="221415" y="3937686"/>
            <a:ext cx="219014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Администрация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Президента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РФ, Аппарат Правительства РФ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49939" y="1067029"/>
            <a:ext cx="5817853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83307" y="820808"/>
            <a:ext cx="318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Способы подачи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85013" y="4002628"/>
            <a:ext cx="2662421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Обращения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99658" y="4436124"/>
            <a:ext cx="264777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Запросы сенаторов РФ, </a:t>
            </a: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депутатов ГД ФС РФ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072814" y="3516017"/>
            <a:ext cx="2674620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Телефон доверия, досудебные </a:t>
            </a:r>
            <a:r>
              <a:rPr kumimoji="0" lang="ru-RU" sz="1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жалобы</a:t>
            </a:r>
            <a:endParaRPr kumimoji="0" lang="ru-RU" sz="10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420614" y="3516017"/>
            <a:ext cx="661252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1375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510391" y="3937686"/>
            <a:ext cx="469781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76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flipH="1">
            <a:off x="5863915" y="4498282"/>
            <a:ext cx="27501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2788" y="4451711"/>
            <a:ext cx="2178772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 b="1" cap="small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Органы государственной власти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2494607" y="4498282"/>
            <a:ext cx="578206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194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801460" y="4112970"/>
            <a:ext cx="479455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35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747434" y="3482631"/>
            <a:ext cx="526380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41</a:t>
            </a:r>
            <a:endParaRPr kumimoji="0" lang="ru-RU" sz="1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5189277" y="2023745"/>
            <a:ext cx="927357" cy="482109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 flipV="1">
            <a:off x="349939" y="2914552"/>
            <a:ext cx="5817853" cy="11328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49939" y="2585487"/>
            <a:ext cx="318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Источники поступления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бращений граждан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6341663" y="2032375"/>
            <a:ext cx="763099" cy="447543"/>
          </a:xfrm>
          <a:prstGeom prst="round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0" name="Picture 2" descr="F:\12.08.ЕДДС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67" b="80083" l="11823" r="36250">
                        <a14:foregroundMark x1="33750" y1="69917" x2="33750" y2="69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27545" r="63591" b="18647"/>
          <a:stretch/>
        </p:blipFill>
        <p:spPr bwMode="auto">
          <a:xfrm>
            <a:off x="7217551" y="1259205"/>
            <a:ext cx="233657" cy="3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50701" y="3486096"/>
            <a:ext cx="3414395" cy="2179958"/>
            <a:chOff x="6568817" y="3667799"/>
            <a:chExt cx="3363821" cy="2179958"/>
          </a:xfrm>
        </p:grpSpPr>
        <p:sp>
          <p:nvSpPr>
            <p:cNvPr id="3" name="Овал 2"/>
            <p:cNvSpPr/>
            <p:nvPr/>
          </p:nvSpPr>
          <p:spPr>
            <a:xfrm>
              <a:off x="7737919" y="4160275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7512357" y="3667799"/>
              <a:ext cx="1126498" cy="452772"/>
            </a:xfrm>
            <a:custGeom>
              <a:avLst/>
              <a:gdLst>
                <a:gd name="connsiteX0" fmla="*/ 0 w 1168588"/>
                <a:gd name="connsiteY0" fmla="*/ 0 h 452772"/>
                <a:gd name="connsiteX1" fmla="*/ 1168588 w 1168588"/>
                <a:gd name="connsiteY1" fmla="*/ 0 h 452772"/>
                <a:gd name="connsiteX2" fmla="*/ 1168588 w 1168588"/>
                <a:gd name="connsiteY2" fmla="*/ 452772 h 452772"/>
                <a:gd name="connsiteX3" fmla="*/ 0 w 1168588"/>
                <a:gd name="connsiteY3" fmla="*/ 452772 h 452772"/>
                <a:gd name="connsiteX4" fmla="*/ 0 w 1168588"/>
                <a:gd name="connsiteY4" fmla="*/ 0 h 4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588" h="452772">
                  <a:moveTo>
                    <a:pt x="0" y="0"/>
                  </a:moveTo>
                  <a:lnTo>
                    <a:pt x="1168588" y="0"/>
                  </a:lnTo>
                  <a:lnTo>
                    <a:pt x="1168588" y="452772"/>
                  </a:lnTo>
                  <a:lnTo>
                    <a:pt x="0" y="4527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          разъяснено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noProof="0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972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7954510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fillRef>
            <a:effectRef idx="0">
              <a:schemeClr val="accent5">
                <a:shade val="80000"/>
                <a:alpha val="50000"/>
                <a:hueOff val="-5"/>
                <a:satOff val="1065"/>
                <a:lumOff val="873"/>
                <a:alphaOff val="-5000"/>
              </a:schemeClr>
            </a:effectRef>
            <a:fontRef idx="minor">
              <a:schemeClr val="tx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53003" y="4014030"/>
              <a:ext cx="1261822" cy="498049"/>
            </a:xfrm>
            <a:custGeom>
              <a:avLst/>
              <a:gdLst>
                <a:gd name="connsiteX0" fmla="*/ 0 w 1261822"/>
                <a:gd name="connsiteY0" fmla="*/ 0 h 498049"/>
                <a:gd name="connsiteX1" fmla="*/ 1261822 w 1261822"/>
                <a:gd name="connsiteY1" fmla="*/ 0 h 498049"/>
                <a:gd name="connsiteX2" fmla="*/ 1261822 w 1261822"/>
                <a:gd name="connsiteY2" fmla="*/ 498049 h 498049"/>
                <a:gd name="connsiteX3" fmla="*/ 0 w 1261822"/>
                <a:gd name="connsiteY3" fmla="*/ 498049 h 498049"/>
                <a:gd name="connsiteX4" fmla="*/ 0 w 126182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22" h="498049">
                  <a:moveTo>
                    <a:pt x="0" y="0"/>
                  </a:moveTo>
                  <a:lnTo>
                    <a:pt x="1261822" y="0"/>
                  </a:lnTo>
                  <a:lnTo>
                    <a:pt x="126182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Дан ответ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noProof="0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454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8007735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fillRef>
            <a:effectRef idx="0">
              <a:schemeClr val="accent5">
                <a:shade val="80000"/>
                <a:alpha val="50000"/>
                <a:hueOff val="-11"/>
                <a:satOff val="2130"/>
                <a:lumOff val="1747"/>
                <a:alphaOff val="-10000"/>
              </a:schemeClr>
            </a:effectRef>
            <a:fontRef idx="minor">
              <a:schemeClr val="tx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8573637" y="4647911"/>
              <a:ext cx="1359001" cy="532007"/>
            </a:xfrm>
            <a:custGeom>
              <a:avLst/>
              <a:gdLst>
                <a:gd name="connsiteX0" fmla="*/ 0 w 1359001"/>
                <a:gd name="connsiteY0" fmla="*/ 0 h 532007"/>
                <a:gd name="connsiteX1" fmla="*/ 1359001 w 1359001"/>
                <a:gd name="connsiteY1" fmla="*/ 0 h 532007"/>
                <a:gd name="connsiteX2" fmla="*/ 1359001 w 1359001"/>
                <a:gd name="connsiteY2" fmla="*/ 532007 h 532007"/>
                <a:gd name="connsiteX3" fmla="*/ 0 w 1359001"/>
                <a:gd name="connsiteY3" fmla="*/ 532007 h 532007"/>
                <a:gd name="connsiteX4" fmla="*/ 0 w 1359001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001" h="532007">
                  <a:moveTo>
                    <a:pt x="0" y="0"/>
                  </a:moveTo>
                  <a:lnTo>
                    <a:pt x="1359001" y="0"/>
                  </a:lnTo>
                  <a:lnTo>
                    <a:pt x="1359001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поддержано	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noProof="0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46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57905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fillRef>
            <a:effectRef idx="0">
              <a:schemeClr val="accent5">
                <a:shade val="80000"/>
                <a:alpha val="50000"/>
                <a:hueOff val="-16"/>
                <a:satOff val="3194"/>
                <a:lumOff val="2620"/>
                <a:alphaOff val="-15000"/>
              </a:schemeClr>
            </a:effectRef>
            <a:fontRef idx="minor">
              <a:schemeClr val="tx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8522447" y="5361027"/>
              <a:ext cx="908812" cy="486730"/>
            </a:xfrm>
            <a:custGeom>
              <a:avLst/>
              <a:gdLst>
                <a:gd name="connsiteX0" fmla="*/ 0 w 846061"/>
                <a:gd name="connsiteY0" fmla="*/ 0 h 486730"/>
                <a:gd name="connsiteX1" fmla="*/ 846061 w 846061"/>
                <a:gd name="connsiteY1" fmla="*/ 0 h 486730"/>
                <a:gd name="connsiteX2" fmla="*/ 846061 w 846061"/>
                <a:gd name="connsiteY2" fmla="*/ 486730 h 486730"/>
                <a:gd name="connsiteX3" fmla="*/ 0 w 846061"/>
                <a:gd name="connsiteY3" fmla="*/ 486730 h 486730"/>
                <a:gd name="connsiteX4" fmla="*/ 0 w 846061"/>
                <a:gd name="connsiteY4" fmla="*/ 0 h 4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Находятся на рассмотрении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lang="ru-RU" sz="9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79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                  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7617932" y="468662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fillRef>
            <a:effectRef idx="0">
              <a:schemeClr val="accent5">
                <a:shade val="80000"/>
                <a:alpha val="50000"/>
                <a:hueOff val="-21"/>
                <a:satOff val="4259"/>
                <a:lumOff val="3493"/>
                <a:alphaOff val="-20000"/>
              </a:schemeClr>
            </a:effectRef>
            <a:fontRef idx="minor">
              <a:schemeClr val="tx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845708" y="5361027"/>
              <a:ext cx="846061" cy="486730"/>
            </a:xfrm>
            <a:custGeom>
              <a:avLst/>
              <a:gdLst>
                <a:gd name="connsiteX0" fmla="*/ 0 w 846061"/>
                <a:gd name="connsiteY0" fmla="*/ 0 h 486730"/>
                <a:gd name="connsiteX1" fmla="*/ 846061 w 846061"/>
                <a:gd name="connsiteY1" fmla="*/ 0 h 486730"/>
                <a:gd name="connsiteX2" fmla="*/ 846061 w 846061"/>
                <a:gd name="connsiteY2" fmla="*/ 486730 h 486730"/>
                <a:gd name="connsiteX3" fmla="*/ 0 w 846061"/>
                <a:gd name="connsiteY3" fmla="*/ 486730 h 486730"/>
                <a:gd name="connsiteX4" fmla="*/ 0 w 846061"/>
                <a:gd name="connsiteY4" fmla="*/ 0 h 48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61" h="486730">
                  <a:moveTo>
                    <a:pt x="0" y="0"/>
                  </a:moveTo>
                  <a:lnTo>
                    <a:pt x="846061" y="0"/>
                  </a:lnTo>
                  <a:lnTo>
                    <a:pt x="846061" y="486730"/>
                  </a:lnTo>
                  <a:lnTo>
                    <a:pt x="0" y="4867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Направлено по компетенции 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r>
                <a:rPr lang="ru-RU" sz="900" b="1" noProof="0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29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7468102" y="4498722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fillRef>
            <a:effectRef idx="0">
              <a:schemeClr val="accent5">
                <a:shade val="80000"/>
                <a:alpha val="50000"/>
                <a:hueOff val="-27"/>
                <a:satOff val="5324"/>
                <a:lumOff val="4367"/>
                <a:alphaOff val="-25000"/>
              </a:schemeClr>
            </a:effectRef>
            <a:fontRef idx="minor">
              <a:schemeClr val="tx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568817" y="4647911"/>
              <a:ext cx="784529" cy="589282"/>
            </a:xfrm>
            <a:custGeom>
              <a:avLst/>
              <a:gdLst>
                <a:gd name="connsiteX0" fmla="*/ 0 w 784529"/>
                <a:gd name="connsiteY0" fmla="*/ 0 h 532007"/>
                <a:gd name="connsiteX1" fmla="*/ 784529 w 784529"/>
                <a:gd name="connsiteY1" fmla="*/ 0 h 532007"/>
                <a:gd name="connsiteX2" fmla="*/ 784529 w 784529"/>
                <a:gd name="connsiteY2" fmla="*/ 532007 h 532007"/>
                <a:gd name="connsiteX3" fmla="*/ 0 w 784529"/>
                <a:gd name="connsiteY3" fmla="*/ 532007 h 532007"/>
                <a:gd name="connsiteX4" fmla="*/ 0 w 784529"/>
                <a:gd name="connsiteY4" fmla="*/ 0 h 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529" h="532007">
                  <a:moveTo>
                    <a:pt x="0" y="0"/>
                  </a:moveTo>
                  <a:lnTo>
                    <a:pt x="784529" y="0"/>
                  </a:lnTo>
                  <a:lnTo>
                    <a:pt x="784529" y="532007"/>
                  </a:lnTo>
                  <a:lnTo>
                    <a:pt x="0" y="53200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Оставлено без ответа автору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9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</a:rPr>
                <a:t>15</a:t>
              </a:r>
              <a:endPara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630348" y="4014030"/>
              <a:ext cx="799912" cy="570411"/>
            </a:xfrm>
            <a:custGeom>
              <a:avLst/>
              <a:gdLst>
                <a:gd name="connsiteX0" fmla="*/ 0 w 799912"/>
                <a:gd name="connsiteY0" fmla="*/ 0 h 498049"/>
                <a:gd name="connsiteX1" fmla="*/ 799912 w 799912"/>
                <a:gd name="connsiteY1" fmla="*/ 0 h 498049"/>
                <a:gd name="connsiteX2" fmla="*/ 799912 w 799912"/>
                <a:gd name="connsiteY2" fmla="*/ 498049 h 498049"/>
                <a:gd name="connsiteX3" fmla="*/ 0 w 799912"/>
                <a:gd name="connsiteY3" fmla="*/ 498049 h 498049"/>
                <a:gd name="connsiteX4" fmla="*/ 0 w 799912"/>
                <a:gd name="connsiteY4" fmla="*/ 0 h 49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912" h="498049">
                  <a:moveTo>
                    <a:pt x="0" y="0"/>
                  </a:moveTo>
                  <a:lnTo>
                    <a:pt x="799912" y="0"/>
                  </a:lnTo>
                  <a:lnTo>
                    <a:pt x="799912" y="498049"/>
                  </a:lnTo>
                  <a:lnTo>
                    <a:pt x="0" y="49804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Рассмотрено, не поддержано</a:t>
              </a:r>
              <a:endPara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</a:t>
              </a:r>
              <a:r>
                <a:rPr lang="ru-RU" sz="900" b="1" dirty="0" smtClean="0">
                  <a:solidFill>
                    <a:srgbClr val="F79646">
                      <a:lumMod val="75000"/>
                    </a:srgbClr>
                  </a:solidFill>
                  <a:latin typeface="Arial"/>
                </a:rPr>
                <a:t>18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21327" y="4264413"/>
              <a:ext cx="738380" cy="7384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fillRef>
            <a:effectRef idx="0">
              <a:schemeClr val="accent5">
                <a:shade val="80000"/>
                <a:alpha val="50000"/>
                <a:hueOff val="-32"/>
                <a:satOff val="6389"/>
                <a:lumOff val="5240"/>
                <a:alphaOff val="-30000"/>
              </a:schemeClr>
            </a:effectRef>
            <a:fontRef idx="minor">
              <a:schemeClr val="tx1"/>
            </a:fontRef>
          </p:style>
        </p:sp>
      </p:grpSp>
      <p:sp>
        <p:nvSpPr>
          <p:cNvPr id="75" name="Полилиния 74"/>
          <p:cNvSpPr/>
          <p:nvPr/>
        </p:nvSpPr>
        <p:spPr>
          <a:xfrm>
            <a:off x="7565471" y="6096474"/>
            <a:ext cx="846062" cy="492373"/>
          </a:xfrm>
          <a:custGeom>
            <a:avLst/>
            <a:gdLst>
              <a:gd name="connsiteX0" fmla="*/ 0 w 846061"/>
              <a:gd name="connsiteY0" fmla="*/ 0 h 486730"/>
              <a:gd name="connsiteX1" fmla="*/ 846061 w 846061"/>
              <a:gd name="connsiteY1" fmla="*/ 0 h 486730"/>
              <a:gd name="connsiteX2" fmla="*/ 846061 w 846061"/>
              <a:gd name="connsiteY2" fmla="*/ 486730 h 486730"/>
              <a:gd name="connsiteX3" fmla="*/ 0 w 846061"/>
              <a:gd name="connsiteY3" fmla="*/ 486730 h 486730"/>
              <a:gd name="connsiteX4" fmla="*/ 0 w 846061"/>
              <a:gd name="connsiteY4" fmla="*/ 0 h 48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061" h="486730">
                <a:moveTo>
                  <a:pt x="0" y="0"/>
                </a:moveTo>
                <a:lnTo>
                  <a:pt x="846061" y="0"/>
                </a:lnTo>
                <a:lnTo>
                  <a:pt x="846061" y="486730"/>
                </a:lnTo>
                <a:lnTo>
                  <a:pt x="0" y="4867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Рассмотрение продлено</a:t>
            </a: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37644" y="2661027"/>
            <a:ext cx="3423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рассмотрения  обращений граждан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263954" y="3392488"/>
            <a:ext cx="25644" cy="294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484118" y="2955385"/>
            <a:ext cx="3147562" cy="0"/>
          </a:xfrm>
          <a:prstGeom prst="line">
            <a:avLst/>
          </a:prstGeom>
          <a:ln w="730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158928" y="1772825"/>
            <a:ext cx="184080" cy="23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25018" y="1782025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3704107" y="1739477"/>
            <a:ext cx="121551" cy="2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4489582" y="1739477"/>
            <a:ext cx="121551" cy="2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525975" y="1764470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6459674" y="1753237"/>
            <a:ext cx="153608" cy="22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8411533" y="1772297"/>
            <a:ext cx="40329" cy="235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36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Объект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2108754"/>
                  </p:ext>
                </p:extLst>
              </p:nvPr>
            </p:nvGraphicFramePr>
            <p:xfrm>
              <a:off x="257452" y="3834334"/>
              <a:ext cx="9260922" cy="252207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Объект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452" y="3834334"/>
                <a:ext cx="9260922" cy="2522077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20420" y="65768"/>
            <a:ext cx="8229599" cy="475346"/>
          </a:xfrm>
        </p:spPr>
        <p:txBody>
          <a:bodyPr/>
          <a:lstStyle/>
          <a:p>
            <a:r>
              <a:rPr lang="en-US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V. </a:t>
            </a: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</a:t>
            </a:r>
            <a:r>
              <a:rPr lang="ru-RU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граждан, рассмотренных</a:t>
            </a:r>
            <a:r>
              <a:rPr lang="en-US" sz="16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Главном управлении </a:t>
            </a:r>
            <a:endParaRPr lang="ru-RU" sz="1600" b="1" kern="1200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420" y="25131"/>
            <a:ext cx="400050" cy="5261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561515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81469170"/>
              </p:ext>
            </p:extLst>
          </p:nvPr>
        </p:nvGraphicFramePr>
        <p:xfrm>
          <a:off x="920470" y="1109709"/>
          <a:ext cx="8608052" cy="102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9193" y="634413"/>
            <a:ext cx="8744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2933" algn="just"/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Главное управление поступило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2272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</a:t>
            </a: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этом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2286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обращений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было рассмотрено структурными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подразделениями Главного управления,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</a:t>
            </a:r>
            <a:r>
              <a:rPr lang="ru-RU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направлено по компетенции в 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другие ведомства и организации 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рассмотрения и подготовки ответа.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43935710"/>
              </p:ext>
            </p:extLst>
          </p:nvPr>
        </p:nvGraphicFramePr>
        <p:xfrm>
          <a:off x="452761" y="1198485"/>
          <a:ext cx="9001957" cy="176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8957" y="3188003"/>
            <a:ext cx="926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</a:t>
            </a:r>
            <a:r>
              <a:rPr lang="ru-RU" sz="1200" dirty="0" smtClean="0"/>
              <a:t>            Среди </a:t>
            </a:r>
            <a:r>
              <a:rPr lang="ru-RU" sz="1200" dirty="0"/>
              <a:t>структурных подразделений Главного управления наибольшее количество обращений рассмотрено в ЦГИМС </a:t>
            </a:r>
            <a:r>
              <a:rPr lang="ru-RU" sz="1200" dirty="0" smtClean="0"/>
              <a:t>(1313), </a:t>
            </a:r>
            <a:r>
              <a:rPr lang="ru-RU" sz="1200" dirty="0"/>
              <a:t>УНД </a:t>
            </a:r>
            <a:r>
              <a:rPr lang="ru-RU" sz="1200" dirty="0" smtClean="0"/>
              <a:t>(621), </a:t>
            </a:r>
            <a:r>
              <a:rPr lang="ru-RU" sz="1200" dirty="0"/>
              <a:t>УК </a:t>
            </a:r>
            <a:r>
              <a:rPr lang="ru-RU" sz="1200" dirty="0" smtClean="0"/>
              <a:t>(124</a:t>
            </a:r>
            <a:r>
              <a:rPr lang="ru-RU" sz="1200" dirty="0"/>
              <a:t>), УГЗ </a:t>
            </a:r>
            <a:r>
              <a:rPr lang="ru-RU" sz="1200" dirty="0" smtClean="0"/>
              <a:t>(71), </a:t>
            </a:r>
            <a:r>
              <a:rPr lang="ru-RU" sz="1200" dirty="0" err="1" smtClean="0"/>
              <a:t>УОПиАСР</a:t>
            </a:r>
            <a:r>
              <a:rPr lang="ru-RU" sz="1200" dirty="0" smtClean="0"/>
              <a:t> (56</a:t>
            </a:r>
            <a:r>
              <a:rPr lang="ru-RU" sz="1200" dirty="0"/>
              <a:t>), ОРОГ (</a:t>
            </a:r>
            <a:r>
              <a:rPr lang="ru-RU" sz="1200" dirty="0" smtClean="0"/>
              <a:t>24), УМТО (22), </a:t>
            </a:r>
            <a:r>
              <a:rPr lang="ru-RU" sz="1200" dirty="0"/>
              <a:t>ФЭУ (21</a:t>
            </a:r>
            <a:r>
              <a:rPr lang="ru-RU" sz="1200" dirty="0" smtClean="0"/>
              <a:t>), Жилищная комиссия (20), ЮО (17), ЦУКС (5), анонимных (12).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197572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772770"/>
              </p:ext>
            </p:extLst>
          </p:nvPr>
        </p:nvGraphicFramePr>
        <p:xfrm>
          <a:off x="225047" y="1597063"/>
          <a:ext cx="4840769" cy="13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25047" y="808369"/>
            <a:ext cx="940520" cy="36931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40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5567" y="783010"/>
            <a:ext cx="3080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приняты на личном приеме должностными лицами в Главном управлении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1440" y="3602676"/>
            <a:ext cx="4750299" cy="1817115"/>
            <a:chOff x="1358287" y="3917557"/>
            <a:chExt cx="3531886" cy="1130578"/>
          </a:xfrm>
        </p:grpSpPr>
        <p:sp>
          <p:nvSpPr>
            <p:cNvPr id="18" name="TextBox 17"/>
            <p:cNvSpPr txBox="1"/>
            <p:nvPr/>
          </p:nvSpPr>
          <p:spPr>
            <a:xfrm>
              <a:off x="2052012" y="3945129"/>
              <a:ext cx="2838161" cy="26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 порядка ПРОХОЖДЕНИЯ СЛУЖБЫ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461855" y="3917557"/>
              <a:ext cx="613348" cy="40212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 10</a:t>
              </a:r>
            </a:p>
            <a:p>
              <a:pPr algn="ctr"/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91588" y="4290255"/>
              <a:ext cx="491248" cy="22977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49519" y="4397648"/>
              <a:ext cx="2704064" cy="26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Жилищные вопросы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358287" y="4738428"/>
              <a:ext cx="693725" cy="22977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/>
            <a:p>
              <a:pPr algn="ctr"/>
              <a:r>
                <a: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7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05708" y="4785325"/>
              <a:ext cx="2053469" cy="26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 вопросам ГИМС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150564" y="1498660"/>
            <a:ext cx="457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принято на личном приеме</a:t>
            </a:r>
          </a:p>
          <a:p>
            <a:pPr algn="ctr"/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Должностными лицами Главного управления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37239" y="1153933"/>
            <a:ext cx="183250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40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975" y="2070079"/>
            <a:ext cx="167542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(12 мес. 2021 г. – 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ru-RU" sz="1000" dirty="0" smtClean="0">
                <a:solidFill>
                  <a:srgbClr val="1F497D"/>
                </a:solidFill>
              </a:rPr>
              <a:t>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99325" y="2075786"/>
            <a:ext cx="1820938" cy="28315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defTabSz="1235007"/>
            <a:r>
              <a:rPr lang="ru-RU" sz="1000" dirty="0" smtClean="0">
                <a:solidFill>
                  <a:srgbClr val="1F497D"/>
                </a:solidFill>
              </a:rPr>
              <a:t>(на 65,6 % больше)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40" name="Freeform 8"/>
          <p:cNvSpPr>
            <a:spLocks noChangeAspect="1"/>
          </p:cNvSpPr>
          <p:nvPr/>
        </p:nvSpPr>
        <p:spPr bwMode="gray">
          <a:xfrm rot="10800000">
            <a:off x="7648387" y="2050968"/>
            <a:ext cx="248031" cy="285863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74617" y="697249"/>
            <a:ext cx="3557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1" i="1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в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  по субъектам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организациях и учреждениях МЧС России</a:t>
            </a: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5685487" y="1116183"/>
            <a:ext cx="3298351" cy="11997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>
          <a:xfrm>
            <a:off x="5306006" y="2070063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365" y="36668"/>
            <a:ext cx="358676" cy="4717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205673" y="22568"/>
            <a:ext cx="798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VI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ru-RU" sz="16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Личный прием граждан должностными лицами </a:t>
            </a:r>
            <a:r>
              <a:rPr lang="ru-RU" sz="16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Главного управления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endParaRPr lang="ru-RU" sz="1200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3553" y="595093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5" name="Номер слайда 3"/>
          <p:cNvSpPr txBox="1">
            <a:spLocks/>
          </p:cNvSpPr>
          <p:nvPr/>
        </p:nvSpPr>
        <p:spPr>
          <a:xfrm>
            <a:off x="9187092" y="0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ru-RU" sz="1900" b="1" smtClean="0">
                <a:solidFill>
                  <a:srgbClr val="FFFFFF"/>
                </a:solidFill>
                <a:latin typeface="Arial"/>
              </a:rPr>
              <a:pPr algn="ctr"/>
              <a:t>9</a:t>
            </a:fld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92738" y="2510339"/>
            <a:ext cx="940028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21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975" y="2390340"/>
            <a:ext cx="337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КОНСУЛЬТАЦИЙ ГРАЖДАН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ПО ВОПРОСАМ  ПОЖАРНОЙ БЕЗОПАСНОСТИ ПРОВЕДЕНО ТЕРРИТОРИАЛЬНЫМИ ОТДЕЛАМИ НАДЗОРНОЙ ДЕЯТЕЛЬНОСТИ И ПРОФИЛАКТИЧЕСКОЙ РАБОТЫ 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41440" y="2691431"/>
            <a:ext cx="4605767" cy="579093"/>
            <a:chOff x="1385360" y="3821421"/>
            <a:chExt cx="4419365" cy="2054443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385360" y="3937067"/>
              <a:ext cx="806008" cy="88426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91417" tIns="45709" rIns="91417" bIns="45709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</a:rPr>
                <a:t>11</a:t>
              </a:r>
              <a:endPara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7759" y="5350672"/>
              <a:ext cx="2866667" cy="5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89839" y="3821421"/>
              <a:ext cx="3714886" cy="118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граждан </a:t>
              </a:r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принято с использованием </a:t>
              </a:r>
              <a:endPara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специальных </a:t>
              </a:r>
              <a:r>
                <a:rPr lang="ru-RU" sz="1000" cap="all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технических средств </a:t>
              </a:r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связи</a:t>
              </a:r>
            </a:p>
            <a:p>
              <a:pPr algn="ctr"/>
              <a:r>
                <a:rPr lang="ru-RU" sz="1000" cap="all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(телефонные средства связи, ВКС)</a:t>
              </a:r>
              <a:endParaRPr lang="ru-RU" sz="1000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>
            <a:off x="350381" y="1514451"/>
            <a:ext cx="4336245" cy="114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521208" y="3276246"/>
            <a:ext cx="4325999" cy="8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42227" y="4785106"/>
            <a:ext cx="4193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решением Коллегии МЧС России  </a:t>
            </a:r>
            <a:b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16.02.2022 №1/I (</a:t>
            </a:r>
            <a:r>
              <a:rPr lang="ru-RU" sz="1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 п. 30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роводится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граждан в ежедневном режиме работниками отделения по работе с обращениями граждан, 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приказа Главного управления от 01.06.2022 № 542 «Об организации личного приема граждан в ежедневном режиме в Главном управлении Министерства Российской Федерации по делам гражданской обороны, чрезвычайным ситуациям и ликвидации последствий стихийных бедствий по Ханты-Мансийскому автономному округу – Югре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 </a:t>
            </a:r>
            <a:endParaRPr lang="ru-RU" sz="14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48667" y="3368880"/>
            <a:ext cx="642254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6975" y="3371982"/>
            <a:ext cx="33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 ПРИНЯТО НАЧАЛЬНИКОМ </a:t>
            </a:r>
          </a:p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ГЛАВНОГО УПРАВЛЕНИЯ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476874" y="4114365"/>
            <a:ext cx="709213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11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86087" y="3942583"/>
            <a:ext cx="326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75000"/>
                  </a:schemeClr>
                </a:solidFill>
              </a:rPr>
              <a:t>ГРАЖДАН ПРИНЯТО НАЧАЛЬНИКОМ ГЛАВНОГО УПРАВЛЕНИЯ В ПРИЕМНОЙ ПРЕЗИДЕНТА РОССИЙСКОЙ ФЕДЕРАЦИИ В УРАЛЬСКОМ  ФЕДЕРАЛЬНОМ ОКРУГЕ</a:t>
            </a:r>
            <a:endParaRPr lang="ru-RU" sz="1000" cap="all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20498" y="4794172"/>
            <a:ext cx="642254" cy="101564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105806" y="634838"/>
            <a:ext cx="4768" cy="622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8803" y="5459768"/>
            <a:ext cx="427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cap="all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  </a:t>
            </a:r>
            <a:r>
              <a:rPr lang="ru-RU" sz="10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 соблюдения норм противопожарных требований </a:t>
            </a:r>
            <a:endParaRPr lang="ru-RU" sz="1000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25046" y="3291420"/>
            <a:ext cx="4874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направлениям деятельности</a:t>
            </a:r>
            <a:r>
              <a:rPr lang="ru-RU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704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122787</TotalTime>
  <Words>3942</Words>
  <Application>Microsoft Office PowerPoint</Application>
  <PresentationFormat>Произвольный</PresentationFormat>
  <Paragraphs>489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Microsoft JhengHei UI</vt:lpstr>
      <vt:lpstr>Aharoni</vt:lpstr>
      <vt:lpstr>Arial</vt:lpstr>
      <vt:lpstr>Arial Black</vt:lpstr>
      <vt:lpstr>Calibri</vt:lpstr>
      <vt:lpstr>Calibri Light</vt:lpstr>
      <vt:lpstr>Myriad Pro Light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V.   V. Количество обращений граждан, рассмотренных в Главном управлении </vt:lpstr>
      <vt:lpstr>Презентация PowerPoint</vt:lpstr>
      <vt:lpstr>VII.  Тематика обращений граждан</vt:lpstr>
      <vt:lpstr>VIII. Обзор актуальных и часто задаваемых вопросов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gu122154</cp:lastModifiedBy>
  <cp:revision>2562</cp:revision>
  <cp:lastPrinted>2022-08-17T08:54:17Z</cp:lastPrinted>
  <dcterms:created xsi:type="dcterms:W3CDTF">2019-07-30T12:41:22Z</dcterms:created>
  <dcterms:modified xsi:type="dcterms:W3CDTF">2023-01-27T08:06:10Z</dcterms:modified>
</cp:coreProperties>
</file>