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22.jp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media/image27.jpg" ContentType="image/jpeg"/>
  <Override PartName="/ppt/media/image33.jpg" ContentType="image/jpeg"/>
  <Override PartName="/ppt/media/image35.jpg" ContentType="image/jpeg"/>
  <Override PartName="/ppt/media/image37.jpg" ContentType="image/jpe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44.jpg" ContentType="image/jpe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0" r:id="rId1"/>
    <p:sldMasterId id="2147483772" r:id="rId2"/>
    <p:sldMasterId id="2147483788" r:id="rId3"/>
    <p:sldMasterId id="2147483825" r:id="rId4"/>
  </p:sldMasterIdLst>
  <p:notesMasterIdLst>
    <p:notesMasterId r:id="rId22"/>
  </p:notesMasterIdLst>
  <p:handoutMasterIdLst>
    <p:handoutMasterId r:id="rId23"/>
  </p:handoutMasterIdLst>
  <p:sldIdLst>
    <p:sldId id="334" r:id="rId5"/>
    <p:sldId id="466" r:id="rId6"/>
    <p:sldId id="461" r:id="rId7"/>
    <p:sldId id="354" r:id="rId8"/>
    <p:sldId id="492" r:id="rId9"/>
    <p:sldId id="493" r:id="rId10"/>
    <p:sldId id="494" r:id="rId11"/>
    <p:sldId id="467" r:id="rId12"/>
    <p:sldId id="405" r:id="rId13"/>
    <p:sldId id="495" r:id="rId14"/>
    <p:sldId id="443" r:id="rId15"/>
    <p:sldId id="477" r:id="rId16"/>
    <p:sldId id="496" r:id="rId17"/>
    <p:sldId id="488" r:id="rId18"/>
    <p:sldId id="450" r:id="rId19"/>
    <p:sldId id="498" r:id="rId20"/>
    <p:sldId id="479" r:id="rId21"/>
  </p:sldIdLst>
  <p:sldSz cx="9720263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FAF839-1D74-45E8-AE81-0601E28EB65B}">
          <p14:sldIdLst>
            <p14:sldId id="334"/>
            <p14:sldId id="466"/>
            <p14:sldId id="461"/>
            <p14:sldId id="354"/>
            <p14:sldId id="492"/>
            <p14:sldId id="493"/>
            <p14:sldId id="494"/>
            <p14:sldId id="467"/>
            <p14:sldId id="405"/>
            <p14:sldId id="495"/>
            <p14:sldId id="443"/>
            <p14:sldId id="477"/>
            <p14:sldId id="496"/>
            <p14:sldId id="488"/>
            <p14:sldId id="450"/>
            <p14:sldId id="498"/>
            <p14:sldId id="4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6078" userDrawn="1">
          <p15:clr>
            <a:srgbClr val="A4A3A4"/>
          </p15:clr>
        </p15:guide>
        <p15:guide id="3" orient="horz" pos="23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ветник - Ксенофонтова Е.В." initials="С-КЕ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6136"/>
    <a:srgbClr val="EC8F12"/>
    <a:srgbClr val="003300"/>
    <a:srgbClr val="FF0000"/>
    <a:srgbClr val="DEA04E"/>
    <a:srgbClr val="FF99FF"/>
    <a:srgbClr val="995F2F"/>
    <a:srgbClr val="C4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535" autoAdjust="0"/>
  </p:normalViewPr>
  <p:slideViewPr>
    <p:cSldViewPr snapToGrid="0">
      <p:cViewPr varScale="1">
        <p:scale>
          <a:sx n="115" d="100"/>
          <a:sy n="115" d="100"/>
        </p:scale>
        <p:origin x="1152" y="102"/>
      </p:cViewPr>
      <p:guideLst>
        <p:guide orient="horz" pos="4224"/>
        <p:guide pos="6078"/>
        <p:guide orient="horz" pos="23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8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_____Microsoft_Excel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394049871777074E-3"/>
                  <c:y val="-2.98316461619120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26304330354859"/>
                      <c:h val="0.202855193901002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48C-4DF3-9463-055F02C66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Повторное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7-4692-9D69-53EE664B0D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392223334380126E-3"/>
                  <c:y val="1.0408340855860843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26304330354858"/>
                      <c:h val="0.191793947789136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C01-4FF1-BDEC-965778317506}"/>
                </c:ext>
              </c:extLst>
            </c:dLbl>
            <c:dLbl>
              <c:idx val="1"/>
              <c:layout>
                <c:manualLayout>
                  <c:x val="0"/>
                  <c:y val="1.1932658464764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8C-4DF3-9463-055F02C66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Повторное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7-4692-9D69-53EE664B0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15072"/>
        <c:axId val="206970176"/>
      </c:barChart>
      <c:catAx>
        <c:axId val="46915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970176"/>
        <c:crosses val="autoZero"/>
        <c:auto val="1"/>
        <c:lblAlgn val="ctr"/>
        <c:lblOffset val="100"/>
        <c:noMultiLvlLbl val="0"/>
      </c:catAx>
      <c:valAx>
        <c:axId val="2069701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691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952961513649758E-2"/>
          <c:y val="3.3834696637754728E-2"/>
          <c:w val="0.79527219714960873"/>
          <c:h val="0.75146506012541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 dirty="0" smtClean="0"/>
                  </a:p>
                  <a:p>
                    <a:r>
                      <a:rPr lang="en-US" dirty="0" smtClean="0"/>
                      <a:t>5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B-4092-8C21-0180042A7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Коллективное</c:v>
                </c:pt>
                <c:pt idx="1">
                  <c:v>Анонимное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7-4692-9D69-53EE664B0D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522928007156292E-2"/>
                  <c:y val="1.1932724900827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894543170923206E-2"/>
                      <c:h val="0.140977902657311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FE9-4B69-822A-252BBDA71BD8}"/>
                </c:ext>
              </c:extLst>
            </c:dLbl>
            <c:dLbl>
              <c:idx val="1"/>
              <c:layout>
                <c:manualLayout>
                  <c:x val="0"/>
                  <c:y val="2.386531692952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E9-4B69-822A-252BBDA71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Коллективное</c:v>
                </c:pt>
                <c:pt idx="1">
                  <c:v>Анонимное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7-4692-9D69-53EE664B0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24096"/>
        <c:axId val="206966144"/>
      </c:barChart>
      <c:catAx>
        <c:axId val="4832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966144"/>
        <c:crosses val="autoZero"/>
        <c:auto val="1"/>
        <c:lblAlgn val="ctr"/>
        <c:lblOffset val="100"/>
        <c:noMultiLvlLbl val="0"/>
      </c:catAx>
      <c:valAx>
        <c:axId val="2069661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83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551847230706394"/>
          <c:y val="2.5568729280688544E-2"/>
          <c:w val="0.14001034004707139"/>
          <c:h val="0.479152504285148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60996999954913"/>
          <c:y val="0.21676116096571921"/>
          <c:w val="0.15985595083446058"/>
          <c:h val="0.78323883903428082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81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3691752309335314"/>
          <c:y val="0.55174821025779985"/>
          <c:w val="0.32283250468192914"/>
          <c:h val="0.346592559155260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/>
              <a:t>Всего</a:t>
            </a:r>
            <a:r>
              <a:rPr lang="ru-RU" sz="1200" baseline="0" dirty="0" smtClean="0"/>
              <a:t> обращений </a:t>
            </a:r>
            <a:r>
              <a:rPr lang="ru-RU" sz="1862" b="1" baseline="0" dirty="0" smtClean="0">
                <a:solidFill>
                  <a:schemeClr val="accent6">
                    <a:lumMod val="75000"/>
                  </a:schemeClr>
                </a:solidFill>
              </a:rPr>
              <a:t>580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5091762824461388"/>
          <c:y val="5.2476925019454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75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842977921356432E-2"/>
          <c:y val="0.22808292196487207"/>
          <c:w val="0.87443841378047005"/>
          <c:h val="0.673073052237075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обращений 1613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94B-4201-A731-FD51606665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707-4646-AC45-BC06521F19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707-4646-AC45-BC06521F19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707-4646-AC45-BC06521F199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4B-4201-A731-FD516066656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34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07-4646-AC45-BC06521F19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Рассмотрены в ГУ</c:v>
                </c:pt>
                <c:pt idx="1">
                  <c:v>Рассмотрены в ОНДиПР </c:v>
                </c:pt>
                <c:pt idx="2">
                  <c:v>Направлены по компетенции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439</c:v>
                </c:pt>
                <c:pt idx="1">
                  <c:v>131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4B-4201-A731-FD5160666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7.2605382618161463E-2"/>
          <c:y val="0.87644277697848383"/>
          <c:w val="0.80745999110809996"/>
          <c:h val="9.418124285839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009114707615397E-2"/>
          <c:y val="5.4945607398583937E-2"/>
          <c:w val="0.97158499872555304"/>
          <c:h val="0.70408395106959676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54720"/>
        <c:axId val="39474240"/>
        <c:axId val="0"/>
      </c:bar3DChart>
      <c:catAx>
        <c:axId val="265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9474240"/>
        <c:crosses val="autoZero"/>
        <c:auto val="1"/>
        <c:lblAlgn val="ctr"/>
        <c:lblOffset val="100"/>
        <c:noMultiLvlLbl val="0"/>
      </c:catAx>
      <c:valAx>
        <c:axId val="39474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5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Лист1!$A$2:$A$9</cx:f>
        <cx:lvl ptCount="8">
          <cx:pt idx="0">Рассмотрено, разъяснено</cx:pt>
          <cx:pt idx="1">Дан ответ автору</cx:pt>
          <cx:pt idx="2">Находятся на рассмотрении</cx:pt>
          <cx:pt idx="3">Рассмотрено, поддержано</cx:pt>
          <cx:pt idx="4">Направлено по компетенции </cx:pt>
          <cx:pt idx="5">Оставлено без ответа автору</cx:pt>
          <cx:pt idx="6">Рассмотрено, не поддержано</cx:pt>
          <cx:pt idx="7">Рассмотрение продлено</cx:pt>
        </cx:lvl>
      </cx:strDim>
      <cx:numDim type="size">
        <cx:f>Лист1!$B$2:$B$9</cx:f>
        <cx:lvl ptCount="8" formatCode="Основной">
          <cx:pt idx="0">13257</cx:pt>
          <cx:pt idx="1">7100</cx:pt>
          <cx:pt idx="2">4725</cx:pt>
          <cx:pt idx="3">2048</cx:pt>
          <cx:pt idx="4">1541</cx:pt>
          <cx:pt idx="5">1309</cx:pt>
          <cx:pt idx="6">852</cx:pt>
          <cx:pt idx="7">549</cx:pt>
        </cx:lvl>
      </cx:numDim>
    </cx:data>
  </cx:chartData>
  <cx:chart>
    <cx:plotArea>
      <cx:plotAreaRegion>
        <cx:series layoutId="sunburst" uniqueId="{A531FCC7-636B-4C64-B435-C23263782AAF}">
          <cx:tx>
            <cx:txData>
              <cx:f>Лист1!$B$1</cx:f>
              <cx:v>Ряд 1</cx:v>
            </cx:txData>
          </cx:tx>
          <cx:dataId val="0"/>
        </cx:series>
      </cx:plotAreaRegion>
    </cx:plotArea>
    <cx:legend pos="l" align="ctr" overlay="0">
      <cx:txPr>
        <a:bodyPr spcFirstLastPara="1" vertOverflow="ellipsis" wrap="square" lIns="0" tIns="0" rIns="0" bIns="0" anchor="ctr" anchorCtr="1"/>
        <a:lstStyle/>
        <a:p>
          <a:pPr>
            <a:defRPr sz="900" baseline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defRPr>
          </a:pPr>
          <a:endParaRPr lang="ru-RU" sz="900" baseline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x:txPr>
    </cx:legend>
  </cx:chart>
  <cx:clrMapOvr bg1="lt1" tx1="dk1" bg2="dk2" tx2="lt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Лист1!$A$2:$A$26</cx:f>
        <cx:lvl ptCount="25">
          <cx:pt idx="0">ЦГИМС</cx:pt>
          <cx:pt idx="1">УНД</cx:pt>
          <cx:pt idx="2">УК</cx:pt>
          <cx:pt idx="3">УОПиАСР</cx:pt>
          <cx:pt idx="4">УГЗ</cx:pt>
          <cx:pt idx="5">УМТО</cx:pt>
          <cx:pt idx="6">ФЭУ</cx:pt>
          <cx:pt idx="7">ОРОГ</cx:pt>
          <cx:pt idx="8">ОЮ</cx:pt>
          <cx:pt idx="9">ЦУКС</cx:pt>
          <cx:pt idx="10">АНОНИМ</cx:pt>
          <cx:pt idx="11">Жилищная комиссия</cx:pt>
        </cx:lvl>
      </cx:strDim>
      <cx:numDim type="size">
        <cx:f>Лист1!$B$2:$B$26</cx:f>
        <cx:lvl ptCount="25" formatCode="Основной">
          <cx:pt idx="0">340</cx:pt>
          <cx:pt idx="1">178</cx:pt>
          <cx:pt idx="2">23</cx:pt>
          <cx:pt idx="3">2</cx:pt>
          <cx:pt idx="4">2</cx:pt>
          <cx:pt idx="5">2</cx:pt>
          <cx:pt idx="6">2</cx:pt>
          <cx:pt idx="7">3</cx:pt>
          <cx:pt idx="8">2</cx:pt>
          <cx:pt idx="9">13</cx:pt>
          <cx:pt idx="10">0</cx:pt>
          <cx:pt idx="11">8</cx:pt>
        </cx:lvl>
      </cx:numDim>
    </cx:data>
    <cx:data id="1">
      <cx:strDim type="cat">
        <cx:f>Лист1!$A$2:$A$26</cx:f>
        <cx:lvl ptCount="25">
          <cx:pt idx="0">ЦГИМС</cx:pt>
          <cx:pt idx="1">УНД</cx:pt>
          <cx:pt idx="2">УК</cx:pt>
          <cx:pt idx="3">УОПиАСР</cx:pt>
          <cx:pt idx="4">УГЗ</cx:pt>
          <cx:pt idx="5">УМТО</cx:pt>
          <cx:pt idx="6">ФЭУ</cx:pt>
          <cx:pt idx="7">ОРОГ</cx:pt>
          <cx:pt idx="8">ОЮ</cx:pt>
          <cx:pt idx="9">ЦУКС</cx:pt>
          <cx:pt idx="10">АНОНИМ</cx:pt>
          <cx:pt idx="11">Жилищная комиссия</cx:pt>
        </cx:lvl>
      </cx:strDim>
      <cx:numDim type="size">
        <cx:f>Лист1!$C$2:$C$26</cx:f>
        <cx:lvl ptCount="25" formatCode="Основной"/>
      </cx:numDim>
    </cx:data>
  </cx:chartData>
  <cx:chart>
    <cx:plotArea>
      <cx:plotAreaRegion>
        <cx:series layoutId="treemap" uniqueId="{2E1D4F5A-91DE-4C87-9FFD-3700AFF127F7}" formatIdx="0">
          <cx:tx>
            <cx:txData>
              <cx:f>Лист1!$B$1</cx:f>
              <cx:v>2023</cx:v>
            </cx:txData>
          </cx:tx>
          <cx:spPr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cx:spPr>
          <cx:dataLabels>
            <cx:visibility seriesName="0" categoryName="0" value="1"/>
            <cx:separator>, </cx:separator>
          </cx:dataLabels>
          <cx:dataId val="0"/>
          <cx:layoutPr>
            <cx:parentLabelLayout val="banner"/>
          </cx:layoutPr>
        </cx:series>
        <cx:series layoutId="treemap" hidden="1" uniqueId="{C01DEDDF-41B7-4798-926D-BD879BA06191}" formatIdx="1">
          <cx:tx>
            <cx:txData>
              <cx:f>Лист1!$C$1</cx:f>
              <cx:v>2021</cx:v>
            </cx:txData>
          </cx:tx>
          <cx:dataLabels>
            <cx:visibility seriesName="0" categoryName="1" value="0"/>
          </cx:dataLabels>
          <cx:dataId val="1"/>
          <cx:layoutPr>
            <cx:parentLabelLayout val="none"/>
          </cx:layoutPr>
        </cx:series>
      </cx:plotAreaRegion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6ECAD-959B-4372-A09F-BACBED948B1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BC7DA1-B8E0-45BE-8EC4-FE2D128211A7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Заявления</a:t>
          </a:r>
        </a:p>
        <a:p>
          <a:pPr rtl="0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569</a:t>
          </a:r>
          <a:endParaRPr lang="en-US" sz="1200" b="1" dirty="0" smtClean="0">
            <a:solidFill>
              <a:schemeClr val="accent6">
                <a:lumMod val="75000"/>
              </a:schemeClr>
            </a:solidFill>
          </a:endParaRPr>
        </a:p>
        <a:p>
          <a:pPr rtl="0"/>
          <a:r>
            <a:rPr lang="ru-RU" sz="1200" b="1" dirty="0" smtClean="0">
              <a:solidFill>
                <a:schemeClr val="bg2"/>
              </a:solidFill>
            </a:rPr>
            <a:t>381</a:t>
          </a:r>
          <a:endParaRPr lang="en-US" sz="1200" b="1" dirty="0" smtClean="0">
            <a:solidFill>
              <a:schemeClr val="bg2"/>
            </a:solidFill>
          </a:endParaRPr>
        </a:p>
        <a:p>
          <a:pPr rtl="0"/>
          <a:r>
            <a:rPr lang="ru-RU" sz="800" b="1" dirty="0" smtClean="0">
              <a:solidFill>
                <a:schemeClr val="bg2"/>
              </a:solidFill>
            </a:rPr>
            <a:t>1кв. </a:t>
          </a:r>
          <a:r>
            <a:rPr lang="en-US" sz="800" b="1" dirty="0" smtClean="0">
              <a:solidFill>
                <a:schemeClr val="bg2"/>
              </a:solidFill>
            </a:rPr>
            <a:t>202</a:t>
          </a:r>
          <a:r>
            <a:rPr lang="ru-RU" sz="800" b="1" dirty="0" smtClean="0">
              <a:solidFill>
                <a:schemeClr val="bg2"/>
              </a:solidFill>
            </a:rPr>
            <a:t>2</a:t>
          </a:r>
          <a:r>
            <a:rPr lang="en-US" sz="800" b="1" dirty="0" smtClean="0">
              <a:solidFill>
                <a:schemeClr val="bg2"/>
              </a:solidFill>
            </a:rPr>
            <a:t> </a:t>
          </a:r>
          <a:endParaRPr lang="ru-RU" sz="800" b="1" dirty="0">
            <a:solidFill>
              <a:schemeClr val="bg2"/>
            </a:solidFill>
          </a:endParaRPr>
        </a:p>
      </dgm:t>
    </dgm:pt>
    <dgm:pt modelId="{519BC8EE-90C9-4CA9-8834-FDA6201CC647}" type="parTrans" cxnId="{80F8754A-F024-4DB0-A662-E2A366F4915A}">
      <dgm:prSet/>
      <dgm:spPr/>
      <dgm:t>
        <a:bodyPr/>
        <a:lstStyle/>
        <a:p>
          <a:endParaRPr lang="ru-RU" sz="1400"/>
        </a:p>
      </dgm:t>
    </dgm:pt>
    <dgm:pt modelId="{C804BFE8-C462-4E4E-A81F-869BCC7ECBCF}" type="sibTrans" cxnId="{80F8754A-F024-4DB0-A662-E2A366F4915A}">
      <dgm:prSet/>
      <dgm:spPr/>
      <dgm:t>
        <a:bodyPr/>
        <a:lstStyle/>
        <a:p>
          <a:endParaRPr lang="ru-RU" sz="1400"/>
        </a:p>
      </dgm:t>
    </dgm:pt>
    <dgm:pt modelId="{DD52722B-C1F6-45AB-A0C3-CDF97F400DAD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Предложения</a:t>
          </a:r>
          <a:r>
            <a:rPr lang="ru-RU" sz="1200" b="1" cap="all" baseline="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    </a:t>
          </a:r>
        </a:p>
        <a:p>
          <a:pPr rtl="0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 0</a:t>
          </a:r>
          <a:endParaRPr lang="en-US" sz="1200" b="1" dirty="0" smtClean="0">
            <a:solidFill>
              <a:schemeClr val="accent6">
                <a:lumMod val="75000"/>
              </a:schemeClr>
            </a:solidFill>
          </a:endParaRPr>
        </a:p>
        <a:p>
          <a:pPr rtl="0"/>
          <a:r>
            <a:rPr lang="ru-RU" sz="1200" b="1" dirty="0" smtClean="0">
              <a:solidFill>
                <a:schemeClr val="bg2"/>
              </a:solidFill>
            </a:rPr>
            <a:t>1</a:t>
          </a:r>
          <a:endParaRPr lang="ru-RU" sz="1200" b="1" dirty="0">
            <a:solidFill>
              <a:schemeClr val="bg2"/>
            </a:solidFill>
          </a:endParaRPr>
        </a:p>
      </dgm:t>
    </dgm:pt>
    <dgm:pt modelId="{0E52DFD5-1E89-438C-AC5E-40C319209ACB}" type="parTrans" cxnId="{367CDDA2-3E86-49B5-B055-B190B6B958A1}">
      <dgm:prSet/>
      <dgm:spPr/>
      <dgm:t>
        <a:bodyPr/>
        <a:lstStyle/>
        <a:p>
          <a:endParaRPr lang="ru-RU" sz="1400"/>
        </a:p>
      </dgm:t>
    </dgm:pt>
    <dgm:pt modelId="{02B5A056-C04B-41AB-BF44-4EB947D7AC16}" type="sibTrans" cxnId="{367CDDA2-3E86-49B5-B055-B190B6B958A1}">
      <dgm:prSet/>
      <dgm:spPr/>
      <dgm:t>
        <a:bodyPr/>
        <a:lstStyle/>
        <a:p>
          <a:endParaRPr lang="ru-RU" sz="1400"/>
        </a:p>
      </dgm:t>
    </dgm:pt>
    <dgm:pt modelId="{E14A3671-4A6B-409A-9941-F0D3551D394E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Жалобы</a:t>
          </a:r>
          <a:endParaRPr lang="en-US" sz="900" b="1" cap="all" baseline="0" dirty="0" smtClean="0">
            <a:solidFill>
              <a:schemeClr val="accent1">
                <a:lumMod val="75000"/>
              </a:schemeClr>
            </a:solidFill>
          </a:endParaRPr>
        </a:p>
        <a:p>
          <a:pPr rtl="0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6</a:t>
          </a:r>
        </a:p>
        <a:p>
          <a:pPr rtl="0"/>
          <a:r>
            <a:rPr lang="ru-RU" sz="1200" b="1" dirty="0" smtClean="0">
              <a:solidFill>
                <a:schemeClr val="bg2"/>
              </a:solidFill>
            </a:rPr>
            <a:t>7</a:t>
          </a:r>
          <a:endParaRPr lang="ru-RU" sz="1200" b="1" dirty="0">
            <a:solidFill>
              <a:schemeClr val="bg2"/>
            </a:solidFill>
          </a:endParaRPr>
        </a:p>
      </dgm:t>
    </dgm:pt>
    <dgm:pt modelId="{8651F524-3C95-4F6B-BDC2-C1585F093E72}" type="parTrans" cxnId="{2E911034-234C-4AD5-9E60-C9E66EC1B9D2}">
      <dgm:prSet/>
      <dgm:spPr/>
      <dgm:t>
        <a:bodyPr/>
        <a:lstStyle/>
        <a:p>
          <a:endParaRPr lang="ru-RU" sz="1400"/>
        </a:p>
      </dgm:t>
    </dgm:pt>
    <dgm:pt modelId="{27C71234-CF5D-4EAC-B550-353F29B08DDF}" type="sibTrans" cxnId="{2E911034-234C-4AD5-9E60-C9E66EC1B9D2}">
      <dgm:prSet/>
      <dgm:spPr/>
      <dgm:t>
        <a:bodyPr/>
        <a:lstStyle/>
        <a:p>
          <a:endParaRPr lang="ru-RU" sz="1400"/>
        </a:p>
      </dgm:t>
    </dgm:pt>
    <dgm:pt modelId="{09A2E5B9-F8A5-4514-8934-0AE7225F6B6A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Не обращения</a:t>
          </a:r>
          <a:r>
            <a:rPr lang="ru-RU" sz="900" b="1" cap="all" baseline="0" dirty="0" smtClean="0">
              <a:solidFill>
                <a:schemeClr val="accent6">
                  <a:lumMod val="75000"/>
                </a:schemeClr>
              </a:solidFill>
            </a:rPr>
            <a:t>    </a:t>
          </a:r>
          <a:endParaRPr lang="en-US" sz="900" b="1" cap="all" baseline="0" dirty="0" smtClean="0">
            <a:solidFill>
              <a:schemeClr val="accent6">
                <a:lumMod val="75000"/>
              </a:schemeClr>
            </a:solidFill>
          </a:endParaRPr>
        </a:p>
        <a:p>
          <a:pPr rtl="0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5</a:t>
          </a:r>
        </a:p>
        <a:p>
          <a:pPr rtl="0"/>
          <a:r>
            <a:rPr lang="ru-RU" sz="1200" b="1" dirty="0" smtClean="0">
              <a:solidFill>
                <a:schemeClr val="bg2"/>
              </a:solidFill>
            </a:rPr>
            <a:t>0</a:t>
          </a:r>
          <a:endParaRPr lang="ru-RU" sz="1200" b="1" dirty="0">
            <a:solidFill>
              <a:schemeClr val="bg2"/>
            </a:solidFill>
          </a:endParaRPr>
        </a:p>
      </dgm:t>
    </dgm:pt>
    <dgm:pt modelId="{05FC34F0-7395-4F33-A560-61AF6D453BCD}" type="sibTrans" cxnId="{DC994AF0-73CA-4AE2-9A8D-F38BEFF6F53A}">
      <dgm:prSet/>
      <dgm:spPr/>
      <dgm:t>
        <a:bodyPr/>
        <a:lstStyle/>
        <a:p>
          <a:endParaRPr lang="ru-RU" sz="1400"/>
        </a:p>
      </dgm:t>
    </dgm:pt>
    <dgm:pt modelId="{50C68111-4071-41F1-AEA4-64ED4A97441F}" type="parTrans" cxnId="{DC994AF0-73CA-4AE2-9A8D-F38BEFF6F53A}">
      <dgm:prSet/>
      <dgm:spPr/>
      <dgm:t>
        <a:bodyPr/>
        <a:lstStyle/>
        <a:p>
          <a:endParaRPr lang="ru-RU" sz="1400"/>
        </a:p>
      </dgm:t>
    </dgm:pt>
    <dgm:pt modelId="{1B0224EA-5D00-4B7E-B738-32500EED8B96}" type="pres">
      <dgm:prSet presAssocID="{DF56ECAD-959B-4372-A09F-BACBED948B1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F3C512-C53B-48E5-BDDE-44718E043E7C}" type="pres">
      <dgm:prSet presAssocID="{DF56ECAD-959B-4372-A09F-BACBED948B18}" presName="diamond" presStyleLbl="bgShp" presStyleIdx="0" presStyleCnt="1" custLinFactNeighborX="1388"/>
      <dgm:spPr>
        <a:gradFill rotWithShape="0">
          <a:gsLst>
            <a:gs pos="3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38100" cmpd="dbl">
          <a:solidFill>
            <a:schemeClr val="accent6">
              <a:lumMod val="75000"/>
            </a:schemeClr>
          </a:solidFill>
        </a:ln>
      </dgm:spPr>
    </dgm:pt>
    <dgm:pt modelId="{5D2489B8-BB5F-43BD-B6D3-04B2FA9EBB99}" type="pres">
      <dgm:prSet presAssocID="{DF56ECAD-959B-4372-A09F-BACBED948B18}" presName="quad1" presStyleLbl="node1" presStyleIdx="0" presStyleCnt="4" custScaleX="125054" custScaleY="90391" custLinFactNeighborX="-14688" custLinFactNeighborY="4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73FCC-5A58-4365-BAC0-9D250C6A14BF}" type="pres">
      <dgm:prSet presAssocID="{DF56ECAD-959B-4372-A09F-BACBED948B18}" presName="quad2" presStyleLbl="node1" presStyleIdx="1" presStyleCnt="4" custScaleX="137347" custScaleY="91500" custLinFactNeighborX="14730" custLinFactNeighborY="33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5F79A-AFEB-4AFE-BC29-2DCA039AB2DC}" type="pres">
      <dgm:prSet presAssocID="{DF56ECAD-959B-4372-A09F-BACBED948B18}" presName="quad3" presStyleLbl="node1" presStyleIdx="2" presStyleCnt="4" custScaleX="131273" custScaleY="90200" custLinFactNeighborX="-17525" custLinFactNeighborY="-20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CBDA8-B883-4EAF-90AD-B67B958845F1}" type="pres">
      <dgm:prSet presAssocID="{DF56ECAD-959B-4372-A09F-BACBED948B18}" presName="quad4" presStyleLbl="node1" presStyleIdx="3" presStyleCnt="4" custScaleX="137765" custScaleY="90091" custLinFactNeighborX="16076" custLinFactNeighborY="-24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0DA1F3-A67F-4B3A-BEF6-32637A7DF9FD}" type="presOf" srcId="{E14A3671-4A6B-409A-9941-F0D3551D394E}" destId="{0C75F79A-AFEB-4AFE-BC29-2DCA039AB2DC}" srcOrd="0" destOrd="0" presId="urn:microsoft.com/office/officeart/2005/8/layout/matrix3"/>
    <dgm:cxn modelId="{DC994AF0-73CA-4AE2-9A8D-F38BEFF6F53A}" srcId="{DF56ECAD-959B-4372-A09F-BACBED948B18}" destId="{09A2E5B9-F8A5-4514-8934-0AE7225F6B6A}" srcOrd="3" destOrd="0" parTransId="{50C68111-4071-41F1-AEA4-64ED4A97441F}" sibTransId="{05FC34F0-7395-4F33-A560-61AF6D453BCD}"/>
    <dgm:cxn modelId="{778D993C-B0F2-4219-B032-88736C37FD60}" type="presOf" srcId="{09A2E5B9-F8A5-4514-8934-0AE7225F6B6A}" destId="{474CBDA8-B883-4EAF-90AD-B67B958845F1}" srcOrd="0" destOrd="0" presId="urn:microsoft.com/office/officeart/2005/8/layout/matrix3"/>
    <dgm:cxn modelId="{80F8754A-F024-4DB0-A662-E2A366F4915A}" srcId="{DF56ECAD-959B-4372-A09F-BACBED948B18}" destId="{28BC7DA1-B8E0-45BE-8EC4-FE2D128211A7}" srcOrd="0" destOrd="0" parTransId="{519BC8EE-90C9-4CA9-8834-FDA6201CC647}" sibTransId="{C804BFE8-C462-4E4E-A81F-869BCC7ECBCF}"/>
    <dgm:cxn modelId="{F86639BB-DDB4-448F-BDBD-2FA42A2CB8B4}" type="presOf" srcId="{DF56ECAD-959B-4372-A09F-BACBED948B18}" destId="{1B0224EA-5D00-4B7E-B738-32500EED8B96}" srcOrd="0" destOrd="0" presId="urn:microsoft.com/office/officeart/2005/8/layout/matrix3"/>
    <dgm:cxn modelId="{367CDDA2-3E86-49B5-B055-B190B6B958A1}" srcId="{DF56ECAD-959B-4372-A09F-BACBED948B18}" destId="{DD52722B-C1F6-45AB-A0C3-CDF97F400DAD}" srcOrd="1" destOrd="0" parTransId="{0E52DFD5-1E89-438C-AC5E-40C319209ACB}" sibTransId="{02B5A056-C04B-41AB-BF44-4EB947D7AC16}"/>
    <dgm:cxn modelId="{2E911034-234C-4AD5-9E60-C9E66EC1B9D2}" srcId="{DF56ECAD-959B-4372-A09F-BACBED948B18}" destId="{E14A3671-4A6B-409A-9941-F0D3551D394E}" srcOrd="2" destOrd="0" parTransId="{8651F524-3C95-4F6B-BDC2-C1585F093E72}" sibTransId="{27C71234-CF5D-4EAC-B550-353F29B08DDF}"/>
    <dgm:cxn modelId="{C57322C0-BEC2-4121-8A64-9AF74D9F1901}" type="presOf" srcId="{DD52722B-C1F6-45AB-A0C3-CDF97F400DAD}" destId="{E2C73FCC-5A58-4365-BAC0-9D250C6A14BF}" srcOrd="0" destOrd="0" presId="urn:microsoft.com/office/officeart/2005/8/layout/matrix3"/>
    <dgm:cxn modelId="{648FA573-F809-43C3-BAD0-9E812BDCF82C}" type="presOf" srcId="{28BC7DA1-B8E0-45BE-8EC4-FE2D128211A7}" destId="{5D2489B8-BB5F-43BD-B6D3-04B2FA9EBB99}" srcOrd="0" destOrd="0" presId="urn:microsoft.com/office/officeart/2005/8/layout/matrix3"/>
    <dgm:cxn modelId="{7B43CCE1-C091-48F9-97CB-3EF4E32C7CDD}" type="presParOf" srcId="{1B0224EA-5D00-4B7E-B738-32500EED8B96}" destId="{2EF3C512-C53B-48E5-BDDE-44718E043E7C}" srcOrd="0" destOrd="0" presId="urn:microsoft.com/office/officeart/2005/8/layout/matrix3"/>
    <dgm:cxn modelId="{0233A230-5C13-4245-84BA-71171351E1AF}" type="presParOf" srcId="{1B0224EA-5D00-4B7E-B738-32500EED8B96}" destId="{5D2489B8-BB5F-43BD-B6D3-04B2FA9EBB99}" srcOrd="1" destOrd="0" presId="urn:microsoft.com/office/officeart/2005/8/layout/matrix3"/>
    <dgm:cxn modelId="{63D1F70C-664B-4B75-B0BA-F86D6A4C583C}" type="presParOf" srcId="{1B0224EA-5D00-4B7E-B738-32500EED8B96}" destId="{E2C73FCC-5A58-4365-BAC0-9D250C6A14BF}" srcOrd="2" destOrd="0" presId="urn:microsoft.com/office/officeart/2005/8/layout/matrix3"/>
    <dgm:cxn modelId="{F68FB7F3-A4A8-435D-AE55-C252B5F5FE76}" type="presParOf" srcId="{1B0224EA-5D00-4B7E-B738-32500EED8B96}" destId="{0C75F79A-AFEB-4AFE-BC29-2DCA039AB2DC}" srcOrd="3" destOrd="0" presId="urn:microsoft.com/office/officeart/2005/8/layout/matrix3"/>
    <dgm:cxn modelId="{65441187-2BB8-4ECE-A927-0CD509C34D97}" type="presParOf" srcId="{1B0224EA-5D00-4B7E-B738-32500EED8B96}" destId="{474CBDA8-B883-4EAF-90AD-B67B958845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E35401-17DC-4813-8E89-F246DBBDF7E5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F345DE-C28D-46E5-804F-BD351E34C137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Обращения, поступившие в электронном виде</a:t>
          </a:r>
        </a:p>
        <a:p>
          <a:pPr rtl="0"/>
          <a:r>
            <a:rPr lang="ru-RU" sz="1200" b="1" cap="all" baseline="0" dirty="0" smtClean="0">
              <a:solidFill>
                <a:srgbClr val="EC8F12"/>
              </a:solidFill>
            </a:rPr>
            <a:t>448</a:t>
          </a:r>
          <a:endParaRPr lang="en-US" sz="1200" b="1" cap="all" baseline="0" dirty="0" smtClean="0">
            <a:solidFill>
              <a:srgbClr val="EC8F12"/>
            </a:solidFill>
          </a:endParaRPr>
        </a:p>
        <a:p>
          <a:pPr rtl="0"/>
          <a:r>
            <a:rPr lang="ru-RU" sz="1200" b="1" cap="all" baseline="0" dirty="0" smtClean="0">
              <a:solidFill>
                <a:schemeClr val="bg2"/>
              </a:solidFill>
            </a:rPr>
            <a:t>297</a:t>
          </a:r>
          <a:endParaRPr lang="en-US" sz="1200" b="1" cap="all" baseline="0" dirty="0" smtClean="0">
            <a:solidFill>
              <a:schemeClr val="bg2"/>
            </a:solidFill>
          </a:endParaRPr>
        </a:p>
      </dgm:t>
    </dgm:pt>
    <dgm:pt modelId="{BB4F8A35-A77F-45C5-990F-84EA1251BC6A}" type="parTrans" cxnId="{DBE9E8EB-F724-481E-9CE8-2CADD4E9D171}">
      <dgm:prSet/>
      <dgm:spPr/>
      <dgm:t>
        <a:bodyPr/>
        <a:lstStyle/>
        <a:p>
          <a:endParaRPr lang="ru-RU"/>
        </a:p>
      </dgm:t>
    </dgm:pt>
    <dgm:pt modelId="{71775382-2EDA-4785-B0EF-4C56D0D0A5E4}" type="sibTrans" cxnId="{DBE9E8EB-F724-481E-9CE8-2CADD4E9D171}">
      <dgm:prSet/>
      <dgm:spPr/>
      <dgm:t>
        <a:bodyPr/>
        <a:lstStyle/>
        <a:p>
          <a:endParaRPr lang="ru-RU"/>
        </a:p>
      </dgm:t>
    </dgm:pt>
    <dgm:pt modelId="{086FA510-C2D7-4D50-9763-3F92297089DE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Обращения,</a:t>
          </a:r>
          <a:r>
            <a:rPr lang="en-US" sz="900" b="1" cap="all" baseline="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поступившие в письменном виде </a:t>
          </a:r>
        </a:p>
        <a:p>
          <a:pPr rtl="0"/>
          <a:r>
            <a:rPr lang="ru-RU" sz="1200" b="1" cap="all" baseline="0" dirty="0" smtClean="0">
              <a:solidFill>
                <a:srgbClr val="EC8F12"/>
              </a:solidFill>
            </a:rPr>
            <a:t>132</a:t>
          </a:r>
          <a:endParaRPr lang="en-US" sz="1200" b="1" cap="all" baseline="0" dirty="0" smtClean="0">
            <a:solidFill>
              <a:srgbClr val="EC8F12"/>
            </a:solidFill>
          </a:endParaRPr>
        </a:p>
        <a:p>
          <a:pPr rtl="0"/>
          <a:r>
            <a:rPr lang="ru-RU" sz="1200" b="1" cap="all" baseline="0" dirty="0" smtClean="0">
              <a:solidFill>
                <a:schemeClr val="bg2"/>
              </a:solidFill>
            </a:rPr>
            <a:t>85</a:t>
          </a:r>
          <a:endParaRPr lang="en-US" sz="1200" b="1" cap="all" baseline="0" dirty="0" smtClean="0">
            <a:solidFill>
              <a:schemeClr val="bg2"/>
            </a:solidFill>
          </a:endParaRPr>
        </a:p>
      </dgm:t>
    </dgm:pt>
    <dgm:pt modelId="{6E5F7226-A8F0-421E-8875-4DA1BCB227D6}" type="parTrans" cxnId="{29634A17-090F-4D27-B0DA-8C6F21B57629}">
      <dgm:prSet/>
      <dgm:spPr/>
      <dgm:t>
        <a:bodyPr/>
        <a:lstStyle/>
        <a:p>
          <a:endParaRPr lang="ru-RU"/>
        </a:p>
      </dgm:t>
    </dgm:pt>
    <dgm:pt modelId="{F52F0A94-8D16-4DE1-B778-1832BB511459}" type="sibTrans" cxnId="{29634A17-090F-4D27-B0DA-8C6F21B57629}">
      <dgm:prSet/>
      <dgm:spPr/>
      <dgm:t>
        <a:bodyPr/>
        <a:lstStyle/>
        <a:p>
          <a:endParaRPr lang="ru-RU"/>
        </a:p>
      </dgm:t>
    </dgm:pt>
    <dgm:pt modelId="{08BBCF1E-276B-44B4-B496-B1C44B0918D1}" type="pres">
      <dgm:prSet presAssocID="{DDE35401-17DC-4813-8E89-F246DBBDF7E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E3CA7C-357F-4C04-A63A-8EC45DB59B6C}" type="pres">
      <dgm:prSet presAssocID="{22F345DE-C28D-46E5-804F-BD351E34C137}" presName="comp" presStyleCnt="0"/>
      <dgm:spPr/>
    </dgm:pt>
    <dgm:pt modelId="{F3762B7B-3EEB-4E63-9A09-007436EA7CD7}" type="pres">
      <dgm:prSet presAssocID="{22F345DE-C28D-46E5-804F-BD351E34C137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E6F06-7B2B-481A-A97F-1D6E0B54B402}" type="pres">
      <dgm:prSet presAssocID="{22F345DE-C28D-46E5-804F-BD351E34C137}" presName="rect1" presStyleLbl="lnNode1" presStyleIdx="0" presStyleCnt="2"/>
      <dgm:spPr>
        <a:gradFill rotWithShape="0"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cmpd="dbl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40BF0E9-D80A-4B46-802D-BE19CE573334}" type="pres">
      <dgm:prSet presAssocID="{71775382-2EDA-4785-B0EF-4C56D0D0A5E4}" presName="sibTrans" presStyleCnt="0"/>
      <dgm:spPr/>
    </dgm:pt>
    <dgm:pt modelId="{E99ECF2F-0064-4BA2-94A6-DE4F0683D051}" type="pres">
      <dgm:prSet presAssocID="{086FA510-C2D7-4D50-9763-3F92297089DE}" presName="comp" presStyleCnt="0"/>
      <dgm:spPr/>
    </dgm:pt>
    <dgm:pt modelId="{B88AFF1A-243D-445A-BB6B-F8BAB51C3857}" type="pres">
      <dgm:prSet presAssocID="{086FA510-C2D7-4D50-9763-3F92297089DE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4D385-6D31-493A-AA01-4F2CAE103944}" type="pres">
      <dgm:prSet presAssocID="{086FA510-C2D7-4D50-9763-3F92297089DE}" presName="rect1" presStyleLbl="lnNode1" presStyleIdx="1" presStyleCnt="2" custScaleX="90265" custScaleY="88875" custLinFactX="-159769" custLinFactNeighborX="-200000" custLinFactNeighborY="-27548"/>
      <dgm:spPr>
        <a:noFill/>
      </dgm:spPr>
      <dgm:t>
        <a:bodyPr/>
        <a:lstStyle/>
        <a:p>
          <a:endParaRPr lang="ru-RU"/>
        </a:p>
      </dgm:t>
    </dgm:pt>
  </dgm:ptLst>
  <dgm:cxnLst>
    <dgm:cxn modelId="{DBE9E8EB-F724-481E-9CE8-2CADD4E9D171}" srcId="{DDE35401-17DC-4813-8E89-F246DBBDF7E5}" destId="{22F345DE-C28D-46E5-804F-BD351E34C137}" srcOrd="0" destOrd="0" parTransId="{BB4F8A35-A77F-45C5-990F-84EA1251BC6A}" sibTransId="{71775382-2EDA-4785-B0EF-4C56D0D0A5E4}"/>
    <dgm:cxn modelId="{E5298283-C589-4E75-AA2E-6ADB5481BBDF}" type="presOf" srcId="{086FA510-C2D7-4D50-9763-3F92297089DE}" destId="{B88AFF1A-243D-445A-BB6B-F8BAB51C3857}" srcOrd="0" destOrd="0" presId="urn:microsoft.com/office/officeart/2008/layout/AlternatingPictureBlocks"/>
    <dgm:cxn modelId="{DC862A0F-42E2-4ED5-A4DB-8F3EDD10FB65}" type="presOf" srcId="{22F345DE-C28D-46E5-804F-BD351E34C137}" destId="{F3762B7B-3EEB-4E63-9A09-007436EA7CD7}" srcOrd="0" destOrd="0" presId="urn:microsoft.com/office/officeart/2008/layout/AlternatingPictureBlocks"/>
    <dgm:cxn modelId="{29634A17-090F-4D27-B0DA-8C6F21B57629}" srcId="{DDE35401-17DC-4813-8E89-F246DBBDF7E5}" destId="{086FA510-C2D7-4D50-9763-3F92297089DE}" srcOrd="1" destOrd="0" parTransId="{6E5F7226-A8F0-421E-8875-4DA1BCB227D6}" sibTransId="{F52F0A94-8D16-4DE1-B778-1832BB511459}"/>
    <dgm:cxn modelId="{75F6C9A9-E322-4ACD-9C8F-A9F972A053F5}" type="presOf" srcId="{DDE35401-17DC-4813-8E89-F246DBBDF7E5}" destId="{08BBCF1E-276B-44B4-B496-B1C44B0918D1}" srcOrd="0" destOrd="0" presId="urn:microsoft.com/office/officeart/2008/layout/AlternatingPictureBlocks"/>
    <dgm:cxn modelId="{69286B0A-8B29-42E0-9CBF-B7A8EDFB99C0}" type="presParOf" srcId="{08BBCF1E-276B-44B4-B496-B1C44B0918D1}" destId="{A0E3CA7C-357F-4C04-A63A-8EC45DB59B6C}" srcOrd="0" destOrd="0" presId="urn:microsoft.com/office/officeart/2008/layout/AlternatingPictureBlocks"/>
    <dgm:cxn modelId="{B4AEDC0D-5948-4E88-A2C8-EA148EB672A5}" type="presParOf" srcId="{A0E3CA7C-357F-4C04-A63A-8EC45DB59B6C}" destId="{F3762B7B-3EEB-4E63-9A09-007436EA7CD7}" srcOrd="0" destOrd="0" presId="urn:microsoft.com/office/officeart/2008/layout/AlternatingPictureBlocks"/>
    <dgm:cxn modelId="{68260EF0-716C-44F2-AD70-5E964EE39AF5}" type="presParOf" srcId="{A0E3CA7C-357F-4C04-A63A-8EC45DB59B6C}" destId="{B64E6F06-7B2B-481A-A97F-1D6E0B54B402}" srcOrd="1" destOrd="0" presId="urn:microsoft.com/office/officeart/2008/layout/AlternatingPictureBlocks"/>
    <dgm:cxn modelId="{ED3F7EA4-ECDD-4FEA-832C-8A1698DDA240}" type="presParOf" srcId="{08BBCF1E-276B-44B4-B496-B1C44B0918D1}" destId="{240BF0E9-D80A-4B46-802D-BE19CE573334}" srcOrd="1" destOrd="0" presId="urn:microsoft.com/office/officeart/2008/layout/AlternatingPictureBlocks"/>
    <dgm:cxn modelId="{20E80FCE-3C95-413A-B997-4196D4839302}" type="presParOf" srcId="{08BBCF1E-276B-44B4-B496-B1C44B0918D1}" destId="{E99ECF2F-0064-4BA2-94A6-DE4F0683D051}" srcOrd="2" destOrd="0" presId="urn:microsoft.com/office/officeart/2008/layout/AlternatingPictureBlocks"/>
    <dgm:cxn modelId="{50F9D74D-E8D9-417F-8AC3-8F0E034B78CD}" type="presParOf" srcId="{E99ECF2F-0064-4BA2-94A6-DE4F0683D051}" destId="{B88AFF1A-243D-445A-BB6B-F8BAB51C3857}" srcOrd="0" destOrd="0" presId="urn:microsoft.com/office/officeart/2008/layout/AlternatingPictureBlocks"/>
    <dgm:cxn modelId="{C3E8FC07-7DEB-4756-AAE9-4D7227170BA9}" type="presParOf" srcId="{E99ECF2F-0064-4BA2-94A6-DE4F0683D051}" destId="{0B04D385-6D31-493A-AA01-4F2CAE10394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89609C-8F00-4E03-9C75-CE70441F5E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2E04EA-01CA-43BF-8D3C-849EDD58F91E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 –  </a:t>
          </a:r>
          <a:r>
            <a:rPr lang="ru-RU" sz="1200" b="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 вопросам ГИМС</a:t>
          </a:r>
          <a:endParaRPr lang="ru-RU" sz="1200" b="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B805DC-4998-4E55-9112-B0AF3E9D6318}" type="parTrans" cxnId="{FC1F9EBE-9DFD-4D4E-BF47-78C89FAFCEDB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5822E4-5201-4725-AB7B-BEB36BD9C8F8}" type="sibTrans" cxnId="{FC1F9EBE-9DFD-4D4E-BF47-78C89FAFCEDB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6F3878-5C08-41B6-B9AA-ECE69F5D8891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  </a:t>
          </a:r>
          <a:r>
            <a:rPr lang="ru-RU" sz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– ситуация по весеннему паводку</a:t>
          </a:r>
          <a:endParaRPr lang="ru-RU" sz="12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CEAC6E-0CC7-4DC6-B972-0EE2855209EA}" type="parTrans" cxnId="{FA6DF584-CBC2-484F-8F47-F0BB1BCA4256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682C05-1EC9-4239-9A89-54235EE9C35F}" type="sibTrans" cxnId="{FA6DF584-CBC2-484F-8F47-F0BB1BCA4256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7F2CEF-8F96-40C9-8E80-B9883DFC75F5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</a:t>
          </a:r>
          <a:r>
            <a:rPr lang="ru-RU" sz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 противопожарная безопасность</a:t>
          </a:r>
          <a:endParaRPr lang="ru-RU" sz="12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305DDA-E98D-4C6A-907B-CF88E25C15A6}" type="parTrans" cxnId="{B9E0712F-D115-4CD6-9D99-D267B56E5903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F7B29-A100-487A-B3FE-D848A418845C}" type="sibTrans" cxnId="{B9E0712F-D115-4CD6-9D99-D267B56E5903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A9453E-30F8-4555-AF4E-7A4A2DB5F313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</a:t>
          </a:r>
          <a:r>
            <a:rPr lang="ru-RU" sz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обучение</a:t>
          </a:r>
          <a:endParaRPr lang="ru-RU" sz="12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E4ECE-A5C0-44BA-8051-B46208A37C9E}" type="parTrans" cxnId="{8A21E150-D7E3-44F4-B8D2-770116BBDACA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F07F3-E71B-4E4D-8383-0E08AD487F55}" type="sibTrans" cxnId="{8A21E150-D7E3-44F4-B8D2-770116BBDACA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14A985-BDAD-4EDA-82C3-58892D9BC9C0}" type="pres">
      <dgm:prSet presAssocID="{A889609C-8F00-4E03-9C75-CE70441F5E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34243B-9EBA-485E-9C0B-B6593F82CBA8}" type="pres">
      <dgm:prSet presAssocID="{B12E04EA-01CA-43BF-8D3C-849EDD58F91E}" presName="parentText" presStyleLbl="node1" presStyleIdx="0" presStyleCnt="4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FF20C-8598-4C96-B0A0-DD65B591BCF4}" type="pres">
      <dgm:prSet presAssocID="{F85822E4-5201-4725-AB7B-BEB36BD9C8F8}" presName="spacer" presStyleCnt="0"/>
      <dgm:spPr/>
    </dgm:pt>
    <dgm:pt modelId="{CC0DA1C9-8A72-49E6-A5DB-1DC1E72824FF}" type="pres">
      <dgm:prSet presAssocID="{DA6F3878-5C08-41B6-B9AA-ECE69F5D8891}" presName="parentText" presStyleLbl="node1" presStyleIdx="1" presStyleCnt="4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81C30-2AEF-439C-8042-A1386D8F86B5}" type="pres">
      <dgm:prSet presAssocID="{0A682C05-1EC9-4239-9A89-54235EE9C35F}" presName="spacer" presStyleCnt="0"/>
      <dgm:spPr/>
    </dgm:pt>
    <dgm:pt modelId="{A5BBC79F-0B8D-4AA0-891A-51412489FB6F}" type="pres">
      <dgm:prSet presAssocID="{A07F2CEF-8F96-40C9-8E80-B9883DFC75F5}" presName="parentText" presStyleLbl="node1" presStyleIdx="2" presStyleCnt="4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5AD50-0DCD-4DE0-9EE1-11F56577FD53}" type="pres">
      <dgm:prSet presAssocID="{AAFF7B29-A100-487A-B3FE-D848A418845C}" presName="spacer" presStyleCnt="0"/>
      <dgm:spPr/>
    </dgm:pt>
    <dgm:pt modelId="{FFB05263-FE5B-411A-80B0-85CFD81E312C}" type="pres">
      <dgm:prSet presAssocID="{B9A9453E-30F8-4555-AF4E-7A4A2DB5F313}" presName="parentText" presStyleLbl="node1" presStyleIdx="3" presStyleCnt="4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1F9EBE-9DFD-4D4E-BF47-78C89FAFCEDB}" srcId="{A889609C-8F00-4E03-9C75-CE70441F5E4F}" destId="{B12E04EA-01CA-43BF-8D3C-849EDD58F91E}" srcOrd="0" destOrd="0" parTransId="{CCB805DC-4998-4E55-9112-B0AF3E9D6318}" sibTransId="{F85822E4-5201-4725-AB7B-BEB36BD9C8F8}"/>
    <dgm:cxn modelId="{C5DC6FC2-B707-4AEE-AA5E-50C625DF7D54}" type="presOf" srcId="{B9A9453E-30F8-4555-AF4E-7A4A2DB5F313}" destId="{FFB05263-FE5B-411A-80B0-85CFD81E312C}" srcOrd="0" destOrd="0" presId="urn:microsoft.com/office/officeart/2005/8/layout/vList2"/>
    <dgm:cxn modelId="{B9E0712F-D115-4CD6-9D99-D267B56E5903}" srcId="{A889609C-8F00-4E03-9C75-CE70441F5E4F}" destId="{A07F2CEF-8F96-40C9-8E80-B9883DFC75F5}" srcOrd="2" destOrd="0" parTransId="{1F305DDA-E98D-4C6A-907B-CF88E25C15A6}" sibTransId="{AAFF7B29-A100-487A-B3FE-D848A418845C}"/>
    <dgm:cxn modelId="{FA6DF584-CBC2-484F-8F47-F0BB1BCA4256}" srcId="{A889609C-8F00-4E03-9C75-CE70441F5E4F}" destId="{DA6F3878-5C08-41B6-B9AA-ECE69F5D8891}" srcOrd="1" destOrd="0" parTransId="{D1CEAC6E-0CC7-4DC6-B972-0EE2855209EA}" sibTransId="{0A682C05-1EC9-4239-9A89-54235EE9C35F}"/>
    <dgm:cxn modelId="{B6EF51A0-DAF1-4907-8BD3-311418BCD681}" type="presOf" srcId="{A07F2CEF-8F96-40C9-8E80-B9883DFC75F5}" destId="{A5BBC79F-0B8D-4AA0-891A-51412489FB6F}" srcOrd="0" destOrd="0" presId="urn:microsoft.com/office/officeart/2005/8/layout/vList2"/>
    <dgm:cxn modelId="{43A8D1DD-2CFC-4EF4-A242-D17C308B16EA}" type="presOf" srcId="{B12E04EA-01CA-43BF-8D3C-849EDD58F91E}" destId="{5434243B-9EBA-485E-9C0B-B6593F82CBA8}" srcOrd="0" destOrd="0" presId="urn:microsoft.com/office/officeart/2005/8/layout/vList2"/>
    <dgm:cxn modelId="{8A21E150-D7E3-44F4-B8D2-770116BBDACA}" srcId="{A889609C-8F00-4E03-9C75-CE70441F5E4F}" destId="{B9A9453E-30F8-4555-AF4E-7A4A2DB5F313}" srcOrd="3" destOrd="0" parTransId="{E09E4ECE-A5C0-44BA-8051-B46208A37C9E}" sibTransId="{B90F07F3-E71B-4E4D-8383-0E08AD487F55}"/>
    <dgm:cxn modelId="{8754CCC7-47E2-4F60-A83F-22FA2A710654}" type="presOf" srcId="{DA6F3878-5C08-41B6-B9AA-ECE69F5D8891}" destId="{CC0DA1C9-8A72-49E6-A5DB-1DC1E72824FF}" srcOrd="0" destOrd="0" presId="urn:microsoft.com/office/officeart/2005/8/layout/vList2"/>
    <dgm:cxn modelId="{52B01EDC-6383-416E-8E50-A0005F368C63}" type="presOf" srcId="{A889609C-8F00-4E03-9C75-CE70441F5E4F}" destId="{AC14A985-BDAD-4EDA-82C3-58892D9BC9C0}" srcOrd="0" destOrd="0" presId="urn:microsoft.com/office/officeart/2005/8/layout/vList2"/>
    <dgm:cxn modelId="{306ECF07-826D-48D7-B2EF-47F6C0AFA5B2}" type="presParOf" srcId="{AC14A985-BDAD-4EDA-82C3-58892D9BC9C0}" destId="{5434243B-9EBA-485E-9C0B-B6593F82CBA8}" srcOrd="0" destOrd="0" presId="urn:microsoft.com/office/officeart/2005/8/layout/vList2"/>
    <dgm:cxn modelId="{A2EA2009-DE9E-455E-AA97-15FD8873249B}" type="presParOf" srcId="{AC14A985-BDAD-4EDA-82C3-58892D9BC9C0}" destId="{F57FF20C-8598-4C96-B0A0-DD65B591BCF4}" srcOrd="1" destOrd="0" presId="urn:microsoft.com/office/officeart/2005/8/layout/vList2"/>
    <dgm:cxn modelId="{60849191-774D-444F-8E69-B8542BA5CC9D}" type="presParOf" srcId="{AC14A985-BDAD-4EDA-82C3-58892D9BC9C0}" destId="{CC0DA1C9-8A72-49E6-A5DB-1DC1E72824FF}" srcOrd="2" destOrd="0" presId="urn:microsoft.com/office/officeart/2005/8/layout/vList2"/>
    <dgm:cxn modelId="{209959C8-7B87-42CA-9C21-968687F032D8}" type="presParOf" srcId="{AC14A985-BDAD-4EDA-82C3-58892D9BC9C0}" destId="{BF581C30-2AEF-439C-8042-A1386D8F86B5}" srcOrd="3" destOrd="0" presId="urn:microsoft.com/office/officeart/2005/8/layout/vList2"/>
    <dgm:cxn modelId="{0502EC6F-D385-49F8-A621-375DE79D975E}" type="presParOf" srcId="{AC14A985-BDAD-4EDA-82C3-58892D9BC9C0}" destId="{A5BBC79F-0B8D-4AA0-891A-51412489FB6F}" srcOrd="4" destOrd="0" presId="urn:microsoft.com/office/officeart/2005/8/layout/vList2"/>
    <dgm:cxn modelId="{951F5D4C-C670-475C-9B92-B9DAB2B99382}" type="presParOf" srcId="{AC14A985-BDAD-4EDA-82C3-58892D9BC9C0}" destId="{B215AD50-0DCD-4DE0-9EE1-11F56577FD53}" srcOrd="5" destOrd="0" presId="urn:microsoft.com/office/officeart/2005/8/layout/vList2"/>
    <dgm:cxn modelId="{90516F07-81B6-4461-8AF9-7A84A1D681D8}" type="presParOf" srcId="{AC14A985-BDAD-4EDA-82C3-58892D9BC9C0}" destId="{FFB05263-FE5B-411A-80B0-85CFD81E312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3C512-C53B-48E5-BDDE-44718E043E7C}">
      <dsp:nvSpPr>
        <dsp:cNvPr id="0" name=""/>
        <dsp:cNvSpPr/>
      </dsp:nvSpPr>
      <dsp:spPr>
        <a:xfrm>
          <a:off x="431087" y="0"/>
          <a:ext cx="2746374" cy="2746374"/>
        </a:xfrm>
        <a:prstGeom prst="diamond">
          <a:avLst/>
        </a:prstGeom>
        <a:gradFill rotWithShape="0">
          <a:gsLst>
            <a:gs pos="3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38100" cmpd="dbl">
          <a:solidFill>
            <a:schemeClr val="accent6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489B8-BB5F-43BD-B6D3-04B2FA9EBB99}">
      <dsp:nvSpPr>
        <dsp:cNvPr id="0" name=""/>
        <dsp:cNvSpPr/>
      </dsp:nvSpPr>
      <dsp:spPr>
        <a:xfrm>
          <a:off x="362377" y="308343"/>
          <a:ext cx="1339435" cy="968165"/>
        </a:xfrm>
        <a:prstGeom prst="round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Заявления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569</a:t>
          </a:r>
          <a:endParaRPr lang="en-US" sz="1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</a:rPr>
            <a:t>381</a:t>
          </a:r>
          <a:endParaRPr lang="en-US" sz="1200" b="1" kern="1200" dirty="0" smtClean="0">
            <a:solidFill>
              <a:schemeClr val="bg2"/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bg2"/>
              </a:solidFill>
            </a:rPr>
            <a:t>1кв. </a:t>
          </a:r>
          <a:r>
            <a:rPr lang="en-US" sz="800" b="1" kern="1200" dirty="0" smtClean="0">
              <a:solidFill>
                <a:schemeClr val="bg2"/>
              </a:solidFill>
            </a:rPr>
            <a:t>202</a:t>
          </a:r>
          <a:r>
            <a:rPr lang="ru-RU" sz="800" b="1" kern="1200" dirty="0" smtClean="0">
              <a:solidFill>
                <a:schemeClr val="bg2"/>
              </a:solidFill>
            </a:rPr>
            <a:t>2</a:t>
          </a:r>
          <a:r>
            <a:rPr lang="en-US" sz="800" b="1" kern="1200" dirty="0" smtClean="0">
              <a:solidFill>
                <a:schemeClr val="bg2"/>
              </a:solidFill>
            </a:rPr>
            <a:t> </a:t>
          </a:r>
          <a:endParaRPr lang="ru-RU" sz="800" b="1" kern="1200" dirty="0">
            <a:solidFill>
              <a:schemeClr val="bg2"/>
            </a:solidFill>
          </a:endParaRPr>
        </a:p>
      </dsp:txBody>
      <dsp:txXfrm>
        <a:off x="409639" y="355605"/>
        <a:ext cx="1244911" cy="873641"/>
      </dsp:txXfrm>
    </dsp:sp>
    <dsp:sp modelId="{E2C73FCC-5A58-4365-BAC0-9D250C6A14BF}">
      <dsp:nvSpPr>
        <dsp:cNvPr id="0" name=""/>
        <dsp:cNvSpPr/>
      </dsp:nvSpPr>
      <dsp:spPr>
        <a:xfrm>
          <a:off x="1765111" y="297097"/>
          <a:ext cx="1471104" cy="980043"/>
        </a:xfrm>
        <a:prstGeom prst="round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Предложения</a:t>
          </a:r>
          <a:r>
            <a:rPr lang="ru-RU" sz="1200" b="1" kern="1200" cap="all" baseline="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   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 0</a:t>
          </a:r>
          <a:endParaRPr lang="en-US" sz="1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</a:rPr>
            <a:t>1</a:t>
          </a:r>
          <a:endParaRPr lang="ru-RU" sz="1200" b="1" kern="1200" dirty="0">
            <a:solidFill>
              <a:schemeClr val="bg2"/>
            </a:solidFill>
          </a:endParaRPr>
        </a:p>
      </dsp:txBody>
      <dsp:txXfrm>
        <a:off x="1812953" y="344939"/>
        <a:ext cx="1375420" cy="884359"/>
      </dsp:txXfrm>
    </dsp:sp>
    <dsp:sp modelId="{0C75F79A-AFEB-4AFE-BC29-2DCA039AB2DC}">
      <dsp:nvSpPr>
        <dsp:cNvPr id="0" name=""/>
        <dsp:cNvSpPr/>
      </dsp:nvSpPr>
      <dsp:spPr>
        <a:xfrm>
          <a:off x="298684" y="1392500"/>
          <a:ext cx="1406046" cy="966119"/>
        </a:xfrm>
        <a:prstGeom prst="round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Жалобы</a:t>
          </a:r>
          <a:endParaRPr lang="en-US" sz="900" b="1" kern="1200" cap="all" baseline="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6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</a:rPr>
            <a:t>7</a:t>
          </a:r>
          <a:endParaRPr lang="ru-RU" sz="1200" b="1" kern="1200" dirty="0">
            <a:solidFill>
              <a:schemeClr val="bg2"/>
            </a:solidFill>
          </a:endParaRPr>
        </a:p>
      </dsp:txBody>
      <dsp:txXfrm>
        <a:off x="345846" y="1439662"/>
        <a:ext cx="1311722" cy="871795"/>
      </dsp:txXfrm>
    </dsp:sp>
    <dsp:sp modelId="{474CBDA8-B883-4EAF-90AD-B67B958845F1}">
      <dsp:nvSpPr>
        <dsp:cNvPr id="0" name=""/>
        <dsp:cNvSpPr/>
      </dsp:nvSpPr>
      <dsp:spPr>
        <a:xfrm>
          <a:off x="1777290" y="1388066"/>
          <a:ext cx="1475581" cy="964951"/>
        </a:xfrm>
        <a:prstGeom prst="round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Не обращения</a:t>
          </a:r>
          <a:r>
            <a:rPr lang="ru-RU" sz="900" b="1" kern="1200" cap="all" baseline="0" dirty="0" smtClean="0">
              <a:solidFill>
                <a:schemeClr val="accent6">
                  <a:lumMod val="75000"/>
                </a:schemeClr>
              </a:solidFill>
            </a:rPr>
            <a:t>    </a:t>
          </a:r>
          <a:endParaRPr lang="en-US" sz="900" b="1" kern="1200" cap="all" baseline="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5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</a:rPr>
            <a:t>0</a:t>
          </a:r>
          <a:endParaRPr lang="ru-RU" sz="1200" b="1" kern="1200" dirty="0">
            <a:solidFill>
              <a:schemeClr val="bg2"/>
            </a:solidFill>
          </a:endParaRPr>
        </a:p>
      </dsp:txBody>
      <dsp:txXfrm>
        <a:off x="1824395" y="1435171"/>
        <a:ext cx="1381371" cy="870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62B7B-3EEB-4E63-9A09-007436EA7CD7}">
      <dsp:nvSpPr>
        <dsp:cNvPr id="0" name=""/>
        <dsp:cNvSpPr/>
      </dsp:nvSpPr>
      <dsp:spPr>
        <a:xfrm>
          <a:off x="1935945" y="644"/>
          <a:ext cx="2062949" cy="933038"/>
        </a:xfrm>
        <a:prstGeom prst="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Обращения, поступившие в электронном виде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rgbClr val="EC8F12"/>
              </a:solidFill>
            </a:rPr>
            <a:t>448</a:t>
          </a:r>
          <a:endParaRPr lang="en-US" sz="1200" b="1" kern="1200" cap="all" baseline="0" dirty="0" smtClean="0">
            <a:solidFill>
              <a:srgbClr val="EC8F12"/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chemeClr val="bg2"/>
              </a:solidFill>
            </a:rPr>
            <a:t>297</a:t>
          </a:r>
          <a:endParaRPr lang="en-US" sz="1200" b="1" kern="1200" cap="all" baseline="0" dirty="0" smtClean="0">
            <a:solidFill>
              <a:schemeClr val="bg2"/>
            </a:solidFill>
          </a:endParaRPr>
        </a:p>
      </dsp:txBody>
      <dsp:txXfrm>
        <a:off x="1935945" y="644"/>
        <a:ext cx="2062949" cy="933038"/>
      </dsp:txXfrm>
    </dsp:sp>
    <dsp:sp modelId="{B64E6F06-7B2B-481A-A97F-1D6E0B54B402}">
      <dsp:nvSpPr>
        <dsp:cNvPr id="0" name=""/>
        <dsp:cNvSpPr/>
      </dsp:nvSpPr>
      <dsp:spPr>
        <a:xfrm>
          <a:off x="919865" y="644"/>
          <a:ext cx="923708" cy="933038"/>
        </a:xfrm>
        <a:prstGeom prst="rect">
          <a:avLst/>
        </a:prstGeom>
        <a:gradFill rotWithShape="0"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dbl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AFF1A-243D-445A-BB6B-F8BAB51C3857}">
      <dsp:nvSpPr>
        <dsp:cNvPr id="0" name=""/>
        <dsp:cNvSpPr/>
      </dsp:nvSpPr>
      <dsp:spPr>
        <a:xfrm>
          <a:off x="942346" y="1087634"/>
          <a:ext cx="2062949" cy="933038"/>
        </a:xfrm>
        <a:prstGeom prst="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Обращения,</a:t>
          </a:r>
          <a:r>
            <a:rPr lang="en-US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поступившие в письменном виде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rgbClr val="EC8F12"/>
              </a:solidFill>
            </a:rPr>
            <a:t>132</a:t>
          </a:r>
          <a:endParaRPr lang="en-US" sz="1200" b="1" kern="1200" cap="all" baseline="0" dirty="0" smtClean="0">
            <a:solidFill>
              <a:srgbClr val="EC8F12"/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chemeClr val="bg2"/>
              </a:solidFill>
            </a:rPr>
            <a:t>85</a:t>
          </a:r>
          <a:endParaRPr lang="en-US" sz="1200" b="1" kern="1200" cap="all" baseline="0" dirty="0" smtClean="0">
            <a:solidFill>
              <a:schemeClr val="bg2"/>
            </a:solidFill>
          </a:endParaRPr>
        </a:p>
      </dsp:txBody>
      <dsp:txXfrm>
        <a:off x="942346" y="1087634"/>
        <a:ext cx="2062949" cy="933038"/>
      </dsp:txXfrm>
    </dsp:sp>
    <dsp:sp modelId="{0B04D385-6D31-493A-AA01-4F2CAE103944}">
      <dsp:nvSpPr>
        <dsp:cNvPr id="0" name=""/>
        <dsp:cNvSpPr/>
      </dsp:nvSpPr>
      <dsp:spPr>
        <a:xfrm>
          <a:off x="0" y="882501"/>
          <a:ext cx="833785" cy="829238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4243B-9EBA-485E-9C0B-B6593F82CBA8}">
      <dsp:nvSpPr>
        <dsp:cNvPr id="0" name=""/>
        <dsp:cNvSpPr/>
      </dsp:nvSpPr>
      <dsp:spPr>
        <a:xfrm>
          <a:off x="0" y="31514"/>
          <a:ext cx="4508654" cy="5616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 –  </a:t>
          </a:r>
          <a:r>
            <a:rPr lang="ru-RU" sz="1200" b="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 вопросам ГИМС</a:t>
          </a:r>
          <a:endParaRPr lang="ru-RU" sz="1200" b="0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58929"/>
        <a:ext cx="4453824" cy="506770"/>
      </dsp:txXfrm>
    </dsp:sp>
    <dsp:sp modelId="{CC0DA1C9-8A72-49E6-A5DB-1DC1E72824FF}">
      <dsp:nvSpPr>
        <dsp:cNvPr id="0" name=""/>
        <dsp:cNvSpPr/>
      </dsp:nvSpPr>
      <dsp:spPr>
        <a:xfrm>
          <a:off x="0" y="679514"/>
          <a:ext cx="4508654" cy="5616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  </a:t>
          </a:r>
          <a:r>
            <a:rPr lang="ru-RU" sz="12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– ситуация по весеннему паводку</a:t>
          </a:r>
          <a:endParaRPr lang="ru-RU" sz="12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706929"/>
        <a:ext cx="4453824" cy="506770"/>
      </dsp:txXfrm>
    </dsp:sp>
    <dsp:sp modelId="{A5BBC79F-0B8D-4AA0-891A-51412489FB6F}">
      <dsp:nvSpPr>
        <dsp:cNvPr id="0" name=""/>
        <dsp:cNvSpPr/>
      </dsp:nvSpPr>
      <dsp:spPr>
        <a:xfrm>
          <a:off x="0" y="1327514"/>
          <a:ext cx="4508654" cy="5616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</a:t>
          </a:r>
          <a:r>
            <a:rPr lang="ru-RU" sz="12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 противопожарная безопасность</a:t>
          </a:r>
          <a:endParaRPr lang="ru-RU" sz="12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1354929"/>
        <a:ext cx="4453824" cy="506770"/>
      </dsp:txXfrm>
    </dsp:sp>
    <dsp:sp modelId="{FFB05263-FE5B-411A-80B0-85CFD81E312C}">
      <dsp:nvSpPr>
        <dsp:cNvPr id="0" name=""/>
        <dsp:cNvSpPr/>
      </dsp:nvSpPr>
      <dsp:spPr>
        <a:xfrm>
          <a:off x="0" y="1975514"/>
          <a:ext cx="4508654" cy="5616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</a:t>
          </a:r>
          <a:r>
            <a:rPr lang="ru-RU" sz="12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обучение</a:t>
          </a:r>
          <a:endParaRPr lang="ru-RU" sz="12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2002929"/>
        <a:ext cx="4453824" cy="506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</cdr:x>
      <cdr:y>0.18834</cdr:y>
    </cdr:from>
    <cdr:to>
      <cdr:x>0.94716</cdr:x>
      <cdr:y>0.7371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60422" y="1101422"/>
          <a:ext cx="1670538" cy="3209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0"/>
          <a:ext cx="4840769" cy="2159022"/>
        </a:xfrm>
        <a:prstGeom xmlns:a="http://schemas.openxmlformats.org/drawingml/2006/main" prst="rect">
          <a:avLst/>
        </a:prstGeom>
        <a:ln xmlns:a="http://schemas.openxmlformats.org/drawingml/2006/main" w="28575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indent="457200" algn="just"/>
          <a:r>
            <a:rPr lang="ru-RU" sz="12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Отделением по работе с обращениями граждан Главного управления организован личный прием граждан начальником Главного управления  генерал-майором внутренней  службы П.А. </a:t>
          </a:r>
          <a:r>
            <a:rPr lang="ru-RU" sz="1200" kern="1200" dirty="0" err="1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Кугуй</a:t>
          </a:r>
          <a:r>
            <a:rPr lang="ru-RU" sz="12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,  должностными лицами отделов надзорной деятельности и профилактических работ Управления надзорной деятельности и профилактических работ Главного управления. </a:t>
          </a:r>
          <a:endParaRPr lang="ru-RU" sz="1200" b="1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4" y="1"/>
            <a:ext cx="3079202" cy="512304"/>
          </a:xfrm>
          <a:prstGeom prst="rect">
            <a:avLst/>
          </a:prstGeom>
        </p:spPr>
        <p:txBody>
          <a:bodyPr vert="horz" lIns="94462" tIns="47243" rIns="94462" bIns="4724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207" y="1"/>
            <a:ext cx="3079202" cy="512304"/>
          </a:xfrm>
          <a:prstGeom prst="rect">
            <a:avLst/>
          </a:prstGeom>
        </p:spPr>
        <p:txBody>
          <a:bodyPr vert="horz" lIns="94462" tIns="47243" rIns="94462" bIns="47243" rtlCol="0"/>
          <a:lstStyle>
            <a:lvl1pPr algn="r">
              <a:defRPr sz="1200"/>
            </a:lvl1pPr>
          </a:lstStyle>
          <a:p>
            <a:fld id="{A39358AF-A23B-4914-AFF2-A0CC80A39971}" type="datetime1">
              <a:rPr lang="ru-RU" smtClean="0"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4" y="9722309"/>
            <a:ext cx="3079202" cy="512304"/>
          </a:xfrm>
          <a:prstGeom prst="rect">
            <a:avLst/>
          </a:prstGeom>
        </p:spPr>
        <p:txBody>
          <a:bodyPr vert="horz" lIns="94462" tIns="47243" rIns="94462" bIns="47243" rtlCol="0" anchor="b"/>
          <a:lstStyle>
            <a:lvl1pPr algn="l">
              <a:defRPr sz="1200"/>
            </a:lvl1pPr>
          </a:lstStyle>
          <a:p>
            <a:r>
              <a:rPr lang="ru-RU"/>
              <a:t>кузьменко р.в.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207" y="9722309"/>
            <a:ext cx="3079202" cy="512304"/>
          </a:xfrm>
          <a:prstGeom prst="rect">
            <a:avLst/>
          </a:prstGeom>
        </p:spPr>
        <p:txBody>
          <a:bodyPr vert="horz" lIns="94462" tIns="47243" rIns="94462" bIns="47243" rtlCol="0" anchor="b"/>
          <a:lstStyle>
            <a:lvl1pPr algn="r">
              <a:defRPr sz="1200"/>
            </a:lvl1pPr>
          </a:lstStyle>
          <a:p>
            <a:fld id="{B1F43F12-CEA0-4E3A-AFBF-A110B2F64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410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7" y="32"/>
            <a:ext cx="3078427" cy="513509"/>
          </a:xfrm>
          <a:prstGeom prst="rect">
            <a:avLst/>
          </a:prstGeom>
        </p:spPr>
        <p:txBody>
          <a:bodyPr vert="horz" lIns="94462" tIns="47243" rIns="94462" bIns="4724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031" y="32"/>
            <a:ext cx="3078427" cy="513509"/>
          </a:xfrm>
          <a:prstGeom prst="rect">
            <a:avLst/>
          </a:prstGeom>
        </p:spPr>
        <p:txBody>
          <a:bodyPr vert="horz" lIns="94462" tIns="47243" rIns="94462" bIns="47243" rtlCol="0"/>
          <a:lstStyle>
            <a:lvl1pPr algn="r">
              <a:defRPr sz="1200"/>
            </a:lvl1pPr>
          </a:lstStyle>
          <a:p>
            <a:fld id="{7FC5EB5F-4EFB-4245-9D81-7DD1B392E0A1}" type="datetime1">
              <a:rPr lang="ru-RU" smtClean="0"/>
              <a:t>04.05.2023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3313" y="1279525"/>
            <a:ext cx="48974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62" tIns="47243" rIns="94462" bIns="4724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24"/>
            <a:ext cx="5683250" cy="4029882"/>
          </a:xfrm>
          <a:prstGeom prst="rect">
            <a:avLst/>
          </a:prstGeom>
        </p:spPr>
        <p:txBody>
          <a:bodyPr vert="horz" lIns="94462" tIns="47243" rIns="94462" bIns="4724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7" y="9721117"/>
            <a:ext cx="3078427" cy="513507"/>
          </a:xfrm>
          <a:prstGeom prst="rect">
            <a:avLst/>
          </a:prstGeom>
        </p:spPr>
        <p:txBody>
          <a:bodyPr vert="horz" lIns="94462" tIns="47243" rIns="94462" bIns="47243" rtlCol="0" anchor="b"/>
          <a:lstStyle>
            <a:lvl1pPr algn="l">
              <a:defRPr sz="1200"/>
            </a:lvl1pPr>
          </a:lstStyle>
          <a:p>
            <a:r>
              <a:rPr lang="ru-RU"/>
              <a:t>кузьменко р.в.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031" y="9721117"/>
            <a:ext cx="3078427" cy="513507"/>
          </a:xfrm>
          <a:prstGeom prst="rect">
            <a:avLst/>
          </a:prstGeom>
        </p:spPr>
        <p:txBody>
          <a:bodyPr vert="horz" lIns="94462" tIns="47243" rIns="94462" bIns="47243" rtlCol="0" anchor="b"/>
          <a:lstStyle>
            <a:lvl1pPr algn="r">
              <a:defRPr sz="1200"/>
            </a:lvl1pPr>
          </a:lstStyle>
          <a:p>
            <a:fld id="{7058A4AA-5C16-4AD0-A117-CB8A6D320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8458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7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6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4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3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1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0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8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63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288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15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668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5525" y="1244600"/>
            <a:ext cx="4762500" cy="3359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64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5033" y="1122363"/>
            <a:ext cx="7290197" cy="2387600"/>
          </a:xfrm>
        </p:spPr>
        <p:txBody>
          <a:bodyPr anchor="b"/>
          <a:lstStyle>
            <a:lvl1pPr algn="ctr">
              <a:defRPr sz="478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5033" y="3602038"/>
            <a:ext cx="7290197" cy="1655762"/>
          </a:xfrm>
        </p:spPr>
        <p:txBody>
          <a:bodyPr/>
          <a:lstStyle>
            <a:lvl1pPr marL="0" indent="0" algn="ctr">
              <a:buNone/>
              <a:defRPr sz="1914"/>
            </a:lvl1pPr>
            <a:lvl2pPr marL="364526" indent="0" algn="ctr">
              <a:buNone/>
              <a:defRPr sz="1595"/>
            </a:lvl2pPr>
            <a:lvl3pPr marL="729051" indent="0" algn="ctr">
              <a:buNone/>
              <a:defRPr sz="1435"/>
            </a:lvl3pPr>
            <a:lvl4pPr marL="1093577" indent="0" algn="ctr">
              <a:buNone/>
              <a:defRPr sz="1276"/>
            </a:lvl4pPr>
            <a:lvl5pPr marL="1458102" indent="0" algn="ctr">
              <a:buNone/>
              <a:defRPr sz="1276"/>
            </a:lvl5pPr>
            <a:lvl6pPr marL="1822628" indent="0" algn="ctr">
              <a:buNone/>
              <a:defRPr sz="1276"/>
            </a:lvl6pPr>
            <a:lvl7pPr marL="2187153" indent="0" algn="ctr">
              <a:buNone/>
              <a:defRPr sz="1276"/>
            </a:lvl7pPr>
            <a:lvl8pPr marL="2551679" indent="0" algn="ctr">
              <a:buNone/>
              <a:defRPr sz="1276"/>
            </a:lvl8pPr>
            <a:lvl9pPr marL="2916204" indent="0" algn="ctr">
              <a:buNone/>
              <a:defRPr sz="1276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3C13-FED9-4C83-BC60-486E91BA2297}" type="datetime1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2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C082-1C0C-4D97-BD56-BA576506C117}" type="datetime1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2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071" y="365125"/>
            <a:ext cx="2095932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8277" y="365125"/>
            <a:ext cx="616629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7B3F-1C2B-4A32-9637-892EBCDDD6B3}" type="datetime1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96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9023" y="2130471"/>
            <a:ext cx="82622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458058" y="3886202"/>
            <a:ext cx="680418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ctr">
              <a:spcBef>
                <a:spcPts val="618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41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4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AD83C13-FED9-4C83-BC60-486E91BA2297}" type="datetime1">
              <a:rPr lang="ru-RU" smtClean="0"/>
              <a:t>04.05.2023</a:t>
            </a:fld>
            <a:endParaRPr lang="ru-RU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13377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67837" y="4406948"/>
            <a:ext cx="826222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57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67837" y="2906722"/>
            <a:ext cx="826222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marL="441305" lvl="0" indent="-220652" algn="l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29">
                <a:solidFill>
                  <a:srgbClr val="888888"/>
                </a:solidFill>
              </a:defRPr>
            </a:lvl1pPr>
            <a:lvl2pPr marL="882610" lvl="1" indent="-220652" algn="l">
              <a:spcBef>
                <a:spcPts val="34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14">
                <a:solidFill>
                  <a:srgbClr val="888888"/>
                </a:solidFill>
              </a:defRPr>
            </a:lvl2pPr>
            <a:lvl3pPr marL="1323914" lvl="2" indent="-220652" algn="l">
              <a:spcBef>
                <a:spcPts val="30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71">
                <a:solidFill>
                  <a:srgbClr val="888888"/>
                </a:solidFill>
              </a:defRPr>
            </a:lvl3pPr>
            <a:lvl4pPr marL="1765219" lvl="3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4pPr>
            <a:lvl5pPr marL="2206524" lvl="4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5pPr>
            <a:lvl6pPr marL="2647829" lvl="5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6pPr>
            <a:lvl7pPr marL="3089134" lvl="6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7pPr>
            <a:lvl8pPr marL="3530438" lvl="7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8pPr>
            <a:lvl9pPr marL="3971743" lvl="8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B47CE85-0221-45E8-A7EB-F63C72DE2B3C}" type="datetime1">
              <a:rPr lang="ru-RU" smtClean="0"/>
              <a:t>04.05.2023</a:t>
            </a:fld>
            <a:endParaRPr lang="ru-RU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5506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86034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10" lvl="1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14" lvl="2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41151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10" lvl="1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14" lvl="2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1267A42-6A36-48DA-825D-47FBB5718B33}" type="datetime1">
              <a:rPr lang="ru-RU" smtClean="0"/>
              <a:t>04.05.2023</a:t>
            </a:fld>
            <a:endParaRPr lang="ru-RU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74292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F00A5CD-D0AA-41E5-92AD-52E37032FDDE}" type="datetime1">
              <a:rPr lang="ru-RU" smtClean="0"/>
              <a:t>04.05.2023</a:t>
            </a:fld>
            <a:endParaRPr lang="ru-RU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89456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Пустой слай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4DFB350-0FEF-4C27-8B54-BAA001998D3F}" type="datetime1">
              <a:rPr lang="ru-RU" smtClean="0"/>
              <a:t>04.05.2023</a:t>
            </a:fld>
            <a:endParaRPr lang="ru-RU"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115364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86023" y="273050"/>
            <a:ext cx="31979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00357" y="273098"/>
            <a:ext cx="543389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416788" algn="l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071"/>
            </a:lvl1pPr>
            <a:lvl2pPr marL="882610" lvl="1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714"/>
            </a:lvl2pPr>
            <a:lvl3pPr marL="1323914" lvl="2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286"/>
            </a:lvl3pPr>
            <a:lvl4pPr marL="1765219" lvl="3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929"/>
            </a:lvl4pPr>
            <a:lvl5pPr marL="2206524" lvl="4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929"/>
            </a:lvl5pPr>
            <a:lvl6pPr marL="2647829" lvl="5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6pPr>
            <a:lvl7pPr marL="3089134" lvl="6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7pPr>
            <a:lvl8pPr marL="3530438" lvl="7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8pPr>
            <a:lvl9pPr marL="3971743" lvl="8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86023" y="1435104"/>
            <a:ext cx="31979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220652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10" lvl="1" indent="-220652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14" lvl="2" indent="-220652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219" lvl="3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524" lvl="4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829" lvl="5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134" lvl="6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438" lvl="7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743" lvl="8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D4CE99-1A98-46CC-9AB2-C70F8AD71C3B}" type="datetime1">
              <a:rPr lang="ru-RU" smtClean="0"/>
              <a:t>04.05.2023</a:t>
            </a:fld>
            <a:endParaRPr lang="ru-RU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26669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905239" y="612775"/>
            <a:ext cx="583215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rmAutofit/>
          </a:bodyPr>
          <a:lstStyle>
            <a:lvl1pPr marR="0" lvl="0" algn="l" rtl="0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0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905239" y="5367338"/>
            <a:ext cx="583215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220652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10" lvl="1" indent="-220652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14" lvl="2" indent="-220652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219" lvl="3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524" lvl="4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829" lvl="5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134" lvl="6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438" lvl="7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743" lvl="8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3424D5-612A-4DE6-AEFD-0053EF126A32}" type="datetime1">
              <a:rPr lang="ru-RU" smtClean="0"/>
              <a:t>04.05.2023</a:t>
            </a:fld>
            <a:endParaRPr lang="ru-RU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56883"/>
      </p:ext>
    </p:extLst>
  </p:cSld>
  <p:clrMapOvr>
    <a:masterClrMapping/>
  </p:clrMapOvr>
  <p:transition spd="slow">
    <p:wipe dir="r"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597171" y="-510929"/>
            <a:ext cx="4525963" cy="874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10" lvl="1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14" lvl="2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DDCC082-1C0C-4D97-BD56-BA576506C117}" type="datetime1">
              <a:rPr lang="ru-RU" smtClean="0"/>
              <a:t>04.05.2023</a:t>
            </a:fld>
            <a:endParaRPr lang="ru-RU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3204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E170-E9A5-49AE-A992-075BE99D9F7C}" type="datetime1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926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14976" y="2106902"/>
            <a:ext cx="5851525" cy="21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759858" y="845"/>
            <a:ext cx="5851525" cy="639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10" lvl="1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14" lvl="2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2B37B3F-1C2B-4A32-9637-892EBCDDD6B3}" type="datetime1">
              <a:rPr lang="ru-RU" smtClean="0"/>
              <a:t>04.05.2023</a:t>
            </a:fld>
            <a:endParaRPr lang="ru-RU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92079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3274" y="6480681"/>
            <a:ext cx="486897" cy="365125"/>
          </a:xfrm>
          <a:prstGeom prst="rect">
            <a:avLst/>
          </a:prstGeom>
          <a:solidFill>
            <a:schemeClr val="bg1"/>
          </a:solidFill>
        </p:spPr>
        <p:txBody>
          <a:bodyPr tIns="72466" bIns="72466"/>
          <a:lstStyle>
            <a:lvl1pPr algn="ctr" defTabSz="764532">
              <a:defRPr sz="1357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153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20"/>
            <a:ext cx="9730717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5" tIns="42097" rIns="84195" bIns="42097" rtlCol="0" anchor="ctr"/>
          <a:lstStyle/>
          <a:p>
            <a:pPr algn="ctr" defTabSz="841962" fontAlgn="base">
              <a:spcBef>
                <a:spcPct val="0"/>
              </a:spcBef>
              <a:spcAft>
                <a:spcPct val="0"/>
              </a:spcAft>
            </a:pPr>
            <a:endParaRPr lang="ru-RU" sz="1571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95607" y="6468625"/>
            <a:ext cx="9003351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633" tIns="48633" rIns="48633" bIns="48633" anchor="ctr" anchorCtr="0"/>
          <a:lstStyle>
            <a:lvl1pPr algn="ctr">
              <a:defRPr sz="17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633" tIns="48633" rIns="48633" bIns="48633" numCol="1" anchor="ctr" anchorCtr="0" compatLnSpc="1">
            <a:prstTxWarp prst="textNoShape">
              <a:avLst/>
            </a:prstTxWarp>
          </a:bodyPr>
          <a:lstStyle>
            <a:lvl1pPr>
              <a:defRPr lang="ru-RU" sz="1714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591195" y="51274"/>
            <a:ext cx="8497318" cy="715230"/>
          </a:xfrm>
          <a:noFill/>
          <a:ln w="9525">
            <a:noFill/>
            <a:miter lim="800000"/>
            <a:headEnd/>
            <a:tailEnd/>
          </a:ln>
        </p:spPr>
        <p:txBody>
          <a:bodyPr lIns="62957" tIns="31477" rIns="62957" bIns="31477" anchor="ctr"/>
          <a:lstStyle>
            <a:lvl1pPr>
              <a:defRPr lang="ru-RU" sz="157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882351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4" y="167518"/>
            <a:ext cx="1096892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0"/>
            <a:ext cx="9730719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4" tIns="30392" rIns="60784" bIns="30392" rtlCol="0" anchor="ctr"/>
          <a:lstStyle/>
          <a:p>
            <a:pPr algn="ctr" defTabSz="607854" fontAlgn="base">
              <a:spcBef>
                <a:spcPct val="0"/>
              </a:spcBef>
              <a:spcAft>
                <a:spcPct val="0"/>
              </a:spcAft>
            </a:pPr>
            <a:endParaRPr lang="ru-RU" sz="1143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" y="6468625"/>
            <a:ext cx="9298950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107" tIns="48107" rIns="48107" bIns="48107" anchor="ctr" anchorCtr="0"/>
          <a:lstStyle>
            <a:lvl1pPr algn="ctr">
              <a:defRPr sz="1286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107" tIns="48107" rIns="48107" bIns="48107" numCol="1" anchor="ctr" anchorCtr="0" compatLnSpc="1">
            <a:prstTxWarp prst="textNoShape">
              <a:avLst/>
            </a:prstTxWarp>
          </a:bodyPr>
          <a:lstStyle>
            <a:lvl1pPr algn="ctr">
              <a:defRPr lang="ru-RU" sz="929" b="0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994809" y="51274"/>
            <a:ext cx="7870683" cy="715230"/>
          </a:xfrm>
          <a:noFill/>
          <a:ln w="9525">
            <a:noFill/>
            <a:miter lim="800000"/>
            <a:headEnd/>
            <a:tailEnd/>
          </a:ln>
        </p:spPr>
        <p:txBody>
          <a:bodyPr lIns="62276" tIns="31138" rIns="62276" bIns="31138" anchor="ctr">
            <a:normAutofit/>
          </a:bodyPr>
          <a:lstStyle>
            <a:lvl1pPr algn="ctr">
              <a:defRPr lang="ru-RU" sz="857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637013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80" y="167518"/>
            <a:ext cx="1096893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9"/>
            <a:ext cx="9730718" cy="836712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91" tIns="36646" rIns="73291" bIns="36646" rtlCol="0" anchor="ctr"/>
          <a:lstStyle/>
          <a:p>
            <a:pPr algn="ctr" defTabSz="732969"/>
            <a:endParaRPr lang="ru-RU" sz="1071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127" y="35817"/>
            <a:ext cx="449291" cy="76008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3093" y="6674976"/>
            <a:ext cx="186238" cy="1830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 anchor="ctr" anchorCtr="0"/>
          <a:lstStyle>
            <a:lvl1pPr algn="ctr">
              <a:defRPr sz="857" b="0" i="1">
                <a:solidFill>
                  <a:srgbClr val="0070C0"/>
                </a:solidFill>
                <a:latin typeface="+mn-lt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1" y="30050"/>
            <a:ext cx="626701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6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86013" y="274676"/>
            <a:ext cx="8748237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86013" y="6245225"/>
            <a:ext cx="2268061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24D5-612A-4DE6-AEFD-0053EF126A32}" type="datetime1">
              <a:rPr lang="ru-RU" smtClean="0"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21090" y="6245225"/>
            <a:ext cx="307808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4251" y="6378575"/>
            <a:ext cx="48601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9483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020" y="2130458"/>
            <a:ext cx="82622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040" y="3886200"/>
            <a:ext cx="680418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51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17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34" y="4406933"/>
            <a:ext cx="826222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834" y="2906713"/>
            <a:ext cx="826222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40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13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1134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7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08" y="1709771"/>
            <a:ext cx="8383727" cy="2852737"/>
          </a:xfrm>
        </p:spPr>
        <p:txBody>
          <a:bodyPr anchor="b"/>
          <a:lstStyle>
            <a:lvl1pPr>
              <a:defRPr sz="478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3208" y="4589496"/>
            <a:ext cx="8383727" cy="1500187"/>
          </a:xfrm>
        </p:spPr>
        <p:txBody>
          <a:bodyPr/>
          <a:lstStyle>
            <a:lvl1pPr marL="0" indent="0">
              <a:buNone/>
              <a:defRPr sz="1914">
                <a:solidFill>
                  <a:schemeClr val="tx1">
                    <a:tint val="75000"/>
                  </a:schemeClr>
                </a:solidFill>
              </a:defRPr>
            </a:lvl1pPr>
            <a:lvl2pPr marL="364526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729051" indent="0">
              <a:buNone/>
              <a:defRPr sz="1435">
                <a:solidFill>
                  <a:schemeClr val="tx1">
                    <a:tint val="75000"/>
                  </a:schemeClr>
                </a:solidFill>
              </a:defRPr>
            </a:lvl3pPr>
            <a:lvl4pPr marL="1093577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4pPr>
            <a:lvl5pPr marL="1458102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5pPr>
            <a:lvl6pPr marL="1822628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6pPr>
            <a:lvl7pPr marL="2187153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7pPr>
            <a:lvl8pPr marL="2551679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8pPr>
            <a:lvl9pPr marL="2916204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CE85-0221-45E8-A7EB-F63C72DE2B3C}" type="datetime1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62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535113"/>
            <a:ext cx="42948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13" y="2174875"/>
            <a:ext cx="42948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776" y="1535113"/>
            <a:ext cx="42964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776" y="2174875"/>
            <a:ext cx="42964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36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17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64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73050"/>
            <a:ext cx="31979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356" y="273083"/>
            <a:ext cx="543389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13" y="1435103"/>
            <a:ext cx="31979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50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239" y="612775"/>
            <a:ext cx="583215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239" y="5367338"/>
            <a:ext cx="583215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993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2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7195" y="274671"/>
            <a:ext cx="218705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13" y="274671"/>
            <a:ext cx="63991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29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5033" y="1122363"/>
            <a:ext cx="7290197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5033" y="3602039"/>
            <a:ext cx="7290197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7" indent="0" algn="ctr">
              <a:buNone/>
              <a:defRPr sz="1500"/>
            </a:lvl2pPr>
            <a:lvl3pPr marL="685795" indent="0" algn="ctr">
              <a:buNone/>
              <a:defRPr sz="1350"/>
            </a:lvl3pPr>
            <a:lvl4pPr marL="1028691" indent="0" algn="ctr">
              <a:buNone/>
              <a:defRPr sz="1200"/>
            </a:lvl4pPr>
            <a:lvl5pPr marL="1371589" indent="0" algn="ctr">
              <a:buNone/>
              <a:defRPr sz="1200"/>
            </a:lvl5pPr>
            <a:lvl6pPr marL="1714486" indent="0" algn="ctr">
              <a:buNone/>
              <a:defRPr sz="1200"/>
            </a:lvl6pPr>
            <a:lvl7pPr marL="2057383" indent="0" algn="ctr">
              <a:buNone/>
              <a:defRPr sz="1200"/>
            </a:lvl7pPr>
            <a:lvl8pPr marL="2400281" indent="0" algn="ctr">
              <a:buNone/>
              <a:defRPr sz="1200"/>
            </a:lvl8pPr>
            <a:lvl9pPr marL="2743178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99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25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08" y="1709771"/>
            <a:ext cx="8383727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3208" y="4589496"/>
            <a:ext cx="8383727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2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8268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0883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7A42-6A36-48DA-825D-47FBB5718B33}" type="datetime1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29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8269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0883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18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365129"/>
            <a:ext cx="838372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535" y="1681164"/>
            <a:ext cx="411212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7" indent="0">
              <a:buNone/>
              <a:defRPr sz="1500" b="1"/>
            </a:lvl2pPr>
            <a:lvl3pPr marL="685795" indent="0">
              <a:buNone/>
              <a:defRPr sz="1350" b="1"/>
            </a:lvl3pPr>
            <a:lvl4pPr marL="1028691" indent="0">
              <a:buNone/>
              <a:defRPr sz="1200" b="1"/>
            </a:lvl4pPr>
            <a:lvl5pPr marL="1371589" indent="0">
              <a:buNone/>
              <a:defRPr sz="1200" b="1"/>
            </a:lvl5pPr>
            <a:lvl6pPr marL="1714486" indent="0">
              <a:buNone/>
              <a:defRPr sz="1200" b="1"/>
            </a:lvl6pPr>
            <a:lvl7pPr marL="2057383" indent="0">
              <a:buNone/>
              <a:defRPr sz="1200" b="1"/>
            </a:lvl7pPr>
            <a:lvl8pPr marL="2400281" indent="0">
              <a:buNone/>
              <a:defRPr sz="1200" b="1"/>
            </a:lvl8pPr>
            <a:lvl9pPr marL="274317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9535" y="2505075"/>
            <a:ext cx="411212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0884" y="1681164"/>
            <a:ext cx="413237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7" indent="0">
              <a:buNone/>
              <a:defRPr sz="1500" b="1"/>
            </a:lvl2pPr>
            <a:lvl3pPr marL="685795" indent="0">
              <a:buNone/>
              <a:defRPr sz="1350" b="1"/>
            </a:lvl3pPr>
            <a:lvl4pPr marL="1028691" indent="0">
              <a:buNone/>
              <a:defRPr sz="1200" b="1"/>
            </a:lvl4pPr>
            <a:lvl5pPr marL="1371589" indent="0">
              <a:buNone/>
              <a:defRPr sz="1200" b="1"/>
            </a:lvl5pPr>
            <a:lvl6pPr marL="1714486" indent="0">
              <a:buNone/>
              <a:defRPr sz="1200" b="1"/>
            </a:lvl6pPr>
            <a:lvl7pPr marL="2057383" indent="0">
              <a:buNone/>
              <a:defRPr sz="1200" b="1"/>
            </a:lvl7pPr>
            <a:lvl8pPr marL="2400281" indent="0">
              <a:buNone/>
              <a:defRPr sz="1200" b="1"/>
            </a:lvl8pPr>
            <a:lvl9pPr marL="274317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20884" y="2505075"/>
            <a:ext cx="413237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864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78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416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5" y="457200"/>
            <a:ext cx="31350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80" y="987458"/>
            <a:ext cx="492088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5" y="2057400"/>
            <a:ext cx="31350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7" indent="0">
              <a:buNone/>
              <a:defRPr sz="1050"/>
            </a:lvl2pPr>
            <a:lvl3pPr marL="685795" indent="0">
              <a:buNone/>
              <a:defRPr sz="900"/>
            </a:lvl3pPr>
            <a:lvl4pPr marL="1028691" indent="0">
              <a:buNone/>
              <a:defRPr sz="750"/>
            </a:lvl4pPr>
            <a:lvl5pPr marL="1371589" indent="0">
              <a:buNone/>
              <a:defRPr sz="750"/>
            </a:lvl5pPr>
            <a:lvl6pPr marL="1714486" indent="0">
              <a:buNone/>
              <a:defRPr sz="750"/>
            </a:lvl6pPr>
            <a:lvl7pPr marL="2057383" indent="0">
              <a:buNone/>
              <a:defRPr sz="750"/>
            </a:lvl7pPr>
            <a:lvl8pPr marL="2400281" indent="0">
              <a:buNone/>
              <a:defRPr sz="750"/>
            </a:lvl8pPr>
            <a:lvl9pPr marL="27431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477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5" y="457200"/>
            <a:ext cx="31350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32380" y="987458"/>
            <a:ext cx="492088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7" indent="0">
              <a:buNone/>
              <a:defRPr sz="2100"/>
            </a:lvl2pPr>
            <a:lvl3pPr marL="685795" indent="0">
              <a:buNone/>
              <a:defRPr sz="1800"/>
            </a:lvl3pPr>
            <a:lvl4pPr marL="1028691" indent="0">
              <a:buNone/>
              <a:defRPr sz="1500"/>
            </a:lvl4pPr>
            <a:lvl5pPr marL="1371589" indent="0">
              <a:buNone/>
              <a:defRPr sz="1500"/>
            </a:lvl5pPr>
            <a:lvl6pPr marL="1714486" indent="0">
              <a:buNone/>
              <a:defRPr sz="1500"/>
            </a:lvl6pPr>
            <a:lvl7pPr marL="2057383" indent="0">
              <a:buNone/>
              <a:defRPr sz="1500"/>
            </a:lvl7pPr>
            <a:lvl8pPr marL="2400281" indent="0">
              <a:buNone/>
              <a:defRPr sz="1500"/>
            </a:lvl8pPr>
            <a:lvl9pPr marL="2743178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5" y="2057400"/>
            <a:ext cx="31350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7" indent="0">
              <a:buNone/>
              <a:defRPr sz="1050"/>
            </a:lvl2pPr>
            <a:lvl3pPr marL="685795" indent="0">
              <a:buNone/>
              <a:defRPr sz="900"/>
            </a:lvl3pPr>
            <a:lvl4pPr marL="1028691" indent="0">
              <a:buNone/>
              <a:defRPr sz="750"/>
            </a:lvl4pPr>
            <a:lvl5pPr marL="1371589" indent="0">
              <a:buNone/>
              <a:defRPr sz="750"/>
            </a:lvl5pPr>
            <a:lvl6pPr marL="1714486" indent="0">
              <a:buNone/>
              <a:defRPr sz="750"/>
            </a:lvl6pPr>
            <a:lvl7pPr marL="2057383" indent="0">
              <a:buNone/>
              <a:defRPr sz="750"/>
            </a:lvl7pPr>
            <a:lvl8pPr marL="2400281" indent="0">
              <a:buNone/>
              <a:defRPr sz="750"/>
            </a:lvl8pPr>
            <a:lvl9pPr marL="27431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041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725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064" y="365125"/>
            <a:ext cx="209593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8277" y="365125"/>
            <a:ext cx="616629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3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365129"/>
            <a:ext cx="838372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535" y="1681163"/>
            <a:ext cx="4112126" cy="823912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526" indent="0">
              <a:buNone/>
              <a:defRPr sz="1595" b="1"/>
            </a:lvl2pPr>
            <a:lvl3pPr marL="729051" indent="0">
              <a:buNone/>
              <a:defRPr sz="1435" b="1"/>
            </a:lvl3pPr>
            <a:lvl4pPr marL="1093577" indent="0">
              <a:buNone/>
              <a:defRPr sz="1276" b="1"/>
            </a:lvl4pPr>
            <a:lvl5pPr marL="1458102" indent="0">
              <a:buNone/>
              <a:defRPr sz="1276" b="1"/>
            </a:lvl5pPr>
            <a:lvl6pPr marL="1822628" indent="0">
              <a:buNone/>
              <a:defRPr sz="1276" b="1"/>
            </a:lvl6pPr>
            <a:lvl7pPr marL="2187153" indent="0">
              <a:buNone/>
              <a:defRPr sz="1276" b="1"/>
            </a:lvl7pPr>
            <a:lvl8pPr marL="2551679" indent="0">
              <a:buNone/>
              <a:defRPr sz="1276" b="1"/>
            </a:lvl8pPr>
            <a:lvl9pPr marL="2916204" indent="0">
              <a:buNone/>
              <a:defRPr sz="1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9535" y="2505075"/>
            <a:ext cx="411212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0891" y="1681163"/>
            <a:ext cx="4132378" cy="823912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526" indent="0">
              <a:buNone/>
              <a:defRPr sz="1595" b="1"/>
            </a:lvl2pPr>
            <a:lvl3pPr marL="729051" indent="0">
              <a:buNone/>
              <a:defRPr sz="1435" b="1"/>
            </a:lvl3pPr>
            <a:lvl4pPr marL="1093577" indent="0">
              <a:buNone/>
              <a:defRPr sz="1276" b="1"/>
            </a:lvl4pPr>
            <a:lvl5pPr marL="1458102" indent="0">
              <a:buNone/>
              <a:defRPr sz="1276" b="1"/>
            </a:lvl5pPr>
            <a:lvl6pPr marL="1822628" indent="0">
              <a:buNone/>
              <a:defRPr sz="1276" b="1"/>
            </a:lvl6pPr>
            <a:lvl7pPr marL="2187153" indent="0">
              <a:buNone/>
              <a:defRPr sz="1276" b="1"/>
            </a:lvl7pPr>
            <a:lvl8pPr marL="2551679" indent="0">
              <a:buNone/>
              <a:defRPr sz="1276" b="1"/>
            </a:lvl8pPr>
            <a:lvl9pPr marL="2916204" indent="0">
              <a:buNone/>
              <a:defRPr sz="1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20891" y="2505075"/>
            <a:ext cx="413237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3DF4-78D3-4CF2-813D-073F60500479}" type="datetime1">
              <a:rPr lang="ru-RU" smtClean="0"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6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A5CD-D0AA-41E5-92AD-52E37032FDDE}" type="datetime1">
              <a:rPr lang="ru-RU" smtClean="0"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8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B350-0FEF-4C27-8B54-BAA001998D3F}" type="datetime1">
              <a:rPr lang="ru-RU" smtClean="0"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3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80" y="987458"/>
            <a:ext cx="4920883" cy="4873625"/>
          </a:xfrm>
        </p:spPr>
        <p:txBody>
          <a:bodyPr/>
          <a:lstStyle>
            <a:lvl1pPr>
              <a:defRPr sz="2551"/>
            </a:lvl1pPr>
            <a:lvl2pPr>
              <a:defRPr sz="2232"/>
            </a:lvl2pPr>
            <a:lvl3pPr>
              <a:defRPr sz="1914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276"/>
            </a:lvl1pPr>
            <a:lvl2pPr marL="364526" indent="0">
              <a:buNone/>
              <a:defRPr sz="1116"/>
            </a:lvl2pPr>
            <a:lvl3pPr marL="729051" indent="0">
              <a:buNone/>
              <a:defRPr sz="957"/>
            </a:lvl3pPr>
            <a:lvl4pPr marL="1093577" indent="0">
              <a:buNone/>
              <a:defRPr sz="797"/>
            </a:lvl4pPr>
            <a:lvl5pPr marL="1458102" indent="0">
              <a:buNone/>
              <a:defRPr sz="797"/>
            </a:lvl5pPr>
            <a:lvl6pPr marL="1822628" indent="0">
              <a:buNone/>
              <a:defRPr sz="797"/>
            </a:lvl6pPr>
            <a:lvl7pPr marL="2187153" indent="0">
              <a:buNone/>
              <a:defRPr sz="797"/>
            </a:lvl7pPr>
            <a:lvl8pPr marL="2551679" indent="0">
              <a:buNone/>
              <a:defRPr sz="797"/>
            </a:lvl8pPr>
            <a:lvl9pPr marL="2916204" indent="0">
              <a:buNone/>
              <a:defRPr sz="7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E99-1A98-46CC-9AB2-C70F8AD71C3B}" type="datetime1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8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32380" y="987458"/>
            <a:ext cx="4920883" cy="4873625"/>
          </a:xfrm>
        </p:spPr>
        <p:txBody>
          <a:bodyPr/>
          <a:lstStyle>
            <a:lvl1pPr marL="0" indent="0">
              <a:buNone/>
              <a:defRPr sz="2551"/>
            </a:lvl1pPr>
            <a:lvl2pPr marL="364526" indent="0">
              <a:buNone/>
              <a:defRPr sz="2232"/>
            </a:lvl2pPr>
            <a:lvl3pPr marL="729051" indent="0">
              <a:buNone/>
              <a:defRPr sz="1914"/>
            </a:lvl3pPr>
            <a:lvl4pPr marL="1093577" indent="0">
              <a:buNone/>
              <a:defRPr sz="1595"/>
            </a:lvl4pPr>
            <a:lvl5pPr marL="1458102" indent="0">
              <a:buNone/>
              <a:defRPr sz="1595"/>
            </a:lvl5pPr>
            <a:lvl6pPr marL="1822628" indent="0">
              <a:buNone/>
              <a:defRPr sz="1595"/>
            </a:lvl6pPr>
            <a:lvl7pPr marL="2187153" indent="0">
              <a:buNone/>
              <a:defRPr sz="1595"/>
            </a:lvl7pPr>
            <a:lvl8pPr marL="2551679" indent="0">
              <a:buNone/>
              <a:defRPr sz="1595"/>
            </a:lvl8pPr>
            <a:lvl9pPr marL="2916204" indent="0">
              <a:buNone/>
              <a:defRPr sz="159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276"/>
            </a:lvl1pPr>
            <a:lvl2pPr marL="364526" indent="0">
              <a:buNone/>
              <a:defRPr sz="1116"/>
            </a:lvl2pPr>
            <a:lvl3pPr marL="729051" indent="0">
              <a:buNone/>
              <a:defRPr sz="957"/>
            </a:lvl3pPr>
            <a:lvl4pPr marL="1093577" indent="0">
              <a:buNone/>
              <a:defRPr sz="797"/>
            </a:lvl4pPr>
            <a:lvl5pPr marL="1458102" indent="0">
              <a:buNone/>
              <a:defRPr sz="797"/>
            </a:lvl5pPr>
            <a:lvl6pPr marL="1822628" indent="0">
              <a:buNone/>
              <a:defRPr sz="797"/>
            </a:lvl6pPr>
            <a:lvl7pPr marL="2187153" indent="0">
              <a:buNone/>
              <a:defRPr sz="797"/>
            </a:lvl7pPr>
            <a:lvl8pPr marL="2551679" indent="0">
              <a:buNone/>
              <a:defRPr sz="797"/>
            </a:lvl8pPr>
            <a:lvl9pPr marL="2916204" indent="0">
              <a:buNone/>
              <a:defRPr sz="7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8EC3-9CE9-471A-8D8C-3C945F5E96D5}" type="datetime1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4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68" y="365129"/>
            <a:ext cx="8383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8268" y="1825625"/>
            <a:ext cx="83837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8268" y="6356383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424D5-612A-4DE6-AEFD-0053EF126A32}" type="datetime1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19837" y="6356383"/>
            <a:ext cx="3280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64939" y="6356383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7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l" defTabSz="729051" rtl="0" eaLnBrk="1" latinLnBrk="0" hangingPunct="1">
        <a:lnSpc>
          <a:spcPct val="90000"/>
        </a:lnSpc>
        <a:spcBef>
          <a:spcPct val="0"/>
        </a:spcBef>
        <a:buNone/>
        <a:defRPr sz="35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263" indent="-182263" algn="l" defTabSz="729051" rtl="0" eaLnBrk="1" latinLnBrk="0" hangingPunct="1">
        <a:lnSpc>
          <a:spcPct val="90000"/>
        </a:lnSpc>
        <a:spcBef>
          <a:spcPts val="797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46788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914" kern="1200">
          <a:solidFill>
            <a:schemeClr val="tx1"/>
          </a:solidFill>
          <a:latin typeface="+mn-lt"/>
          <a:ea typeface="+mn-ea"/>
          <a:cs typeface="+mn-cs"/>
        </a:defRPr>
      </a:lvl2pPr>
      <a:lvl3pPr marL="911314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75839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4pPr>
      <a:lvl5pPr marL="1640365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5pPr>
      <a:lvl6pPr marL="2004891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6pPr>
      <a:lvl7pPr marL="2369416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7pPr>
      <a:lvl8pPr marL="2733942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8pPr>
      <a:lvl9pPr marL="3098467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1pPr>
      <a:lvl2pPr marL="364526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2pPr>
      <a:lvl3pPr marL="729051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3pPr>
      <a:lvl4pPr marL="1093577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4pPr>
      <a:lvl5pPr marL="1458102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5pPr>
      <a:lvl6pPr marL="1822628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6pPr>
      <a:lvl7pPr marL="2187153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7pPr>
      <a:lvl8pPr marL="2551679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8pPr>
      <a:lvl9pPr marL="2916204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6022" y="1600206"/>
            <a:ext cx="87482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3424D5-612A-4DE6-AEFD-0053EF126A32}" type="datetime1">
              <a:rPr lang="ru-RU" smtClean="0"/>
              <a:t>04.05.2023</a:t>
            </a:fld>
            <a:endParaRPr lang="ru-RU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793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transition spd="slow">
    <p:wipe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74638"/>
            <a:ext cx="8748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600206"/>
            <a:ext cx="8748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13" y="6356383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090" y="6356383"/>
            <a:ext cx="3078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6194" y="6356383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3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68" y="365129"/>
            <a:ext cx="8383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8268" y="1825625"/>
            <a:ext cx="83837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8268" y="6356383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95"/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95"/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19837" y="6356383"/>
            <a:ext cx="3280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9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64939" y="6356383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95"/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9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8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68579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8" indent="-171448" algn="l" defTabSz="68579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6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3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40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8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5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32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9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26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7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5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1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9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6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83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1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8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39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76.svg"/><Relationship Id="rId3" Type="http://schemas.openxmlformats.org/officeDocument/2006/relationships/image" Target="../media/image6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1.xml"/><Relationship Id="rId19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46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5" Type="http://schemas.openxmlformats.org/officeDocument/2006/relationships/image" Target="../media/image6.wmf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5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.xml"/><Relationship Id="rId18" Type="http://schemas.openxmlformats.org/officeDocument/2006/relationships/image" Target="../media/image18.png"/><Relationship Id="rId26" Type="http://schemas.openxmlformats.org/officeDocument/2006/relationships/image" Target="../media/image21.jpg"/><Relationship Id="rId3" Type="http://schemas.openxmlformats.org/officeDocument/2006/relationships/image" Target="../media/image6.wmf"/><Relationship Id="rId21" Type="http://schemas.openxmlformats.org/officeDocument/2006/relationships/diagramData" Target="../diagrams/data2.xml"/><Relationship Id="rId12" Type="http://schemas.openxmlformats.org/officeDocument/2006/relationships/diagramData" Target="../diagrams/data1.xml"/><Relationship Id="rId17" Type="http://schemas.openxmlformats.org/officeDocument/2006/relationships/image" Target="../media/image17.png"/><Relationship Id="rId25" Type="http://schemas.microsoft.com/office/2007/relationships/diagramDrawing" Target="../diagrams/drawing2.xml"/><Relationship Id="rId2" Type="http://schemas.openxmlformats.org/officeDocument/2006/relationships/slideLayout" Target="../slideLayouts/slideLayout15.xml"/><Relationship Id="rId16" Type="http://schemas.microsoft.com/office/2007/relationships/diagramDrawing" Target="../diagrams/drawing1.xml"/><Relationship Id="rId20" Type="http://schemas.openxmlformats.org/officeDocument/2006/relationships/image" Target="../media/image20.png"/><Relationship Id="rId29" Type="http://schemas.openxmlformats.org/officeDocument/2006/relationships/chart" Target="../charts/chart1.xml"/><Relationship Id="rId1" Type="http://schemas.openxmlformats.org/officeDocument/2006/relationships/themeOverride" Target="../theme/themeOverride3.xml"/><Relationship Id="rId11" Type="http://schemas.openxmlformats.org/officeDocument/2006/relationships/image" Target="../media/image87.png"/><Relationship Id="rId24" Type="http://schemas.openxmlformats.org/officeDocument/2006/relationships/diagramColors" Target="../diagrams/colors2.xml"/><Relationship Id="rId5" Type="http://schemas.microsoft.com/office/2014/relationships/chartEx" Target="../charts/chartEx1.xml"/><Relationship Id="rId15" Type="http://schemas.openxmlformats.org/officeDocument/2006/relationships/diagramColors" Target="../diagrams/colors1.xml"/><Relationship Id="rId23" Type="http://schemas.openxmlformats.org/officeDocument/2006/relationships/diagramQuickStyle" Target="../diagrams/quickStyle2.xml"/><Relationship Id="rId28" Type="http://schemas.openxmlformats.org/officeDocument/2006/relationships/image" Target="../media/image23.png"/><Relationship Id="rId19" Type="http://schemas.openxmlformats.org/officeDocument/2006/relationships/image" Target="../media/image19.png"/><Relationship Id="rId31" Type="http://schemas.openxmlformats.org/officeDocument/2006/relationships/image" Target="../media/image24.jpeg"/><Relationship Id="rId4" Type="http://schemas.openxmlformats.org/officeDocument/2006/relationships/image" Target="../media/image16.jpeg"/><Relationship Id="rId14" Type="http://schemas.openxmlformats.org/officeDocument/2006/relationships/diagramQuickStyle" Target="../diagrams/quickStyle1.xml"/><Relationship Id="rId22" Type="http://schemas.openxmlformats.org/officeDocument/2006/relationships/diagramLayout" Target="../diagrams/layout2.xml"/><Relationship Id="rId27" Type="http://schemas.openxmlformats.org/officeDocument/2006/relationships/image" Target="../media/image22.jpg"/><Relationship Id="rId30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5.wdp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.xml"/><Relationship Id="rId6" Type="http://schemas.openxmlformats.org/officeDocument/2006/relationships/chart" Target="../charts/chart3.xml"/><Relationship Id="rId5" Type="http://schemas.openxmlformats.org/officeDocument/2006/relationships/image" Target="../media/image6.wmf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6.wmf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2323" y="1633142"/>
            <a:ext cx="1384388" cy="18208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357836" y="3927349"/>
            <a:ext cx="7375096" cy="1200329"/>
          </a:xfrm>
          <a:prstGeom prst="rect">
            <a:avLst/>
          </a:prstGeom>
          <a:solidFill>
            <a:srgbClr val="DEA04E"/>
          </a:solidFill>
        </p:spPr>
        <p:txBody>
          <a:bodyPr wrap="square" rtlCol="0">
            <a:spAutoFit/>
          </a:bodyPr>
          <a:lstStyle/>
          <a:p>
            <a:pPr algn="ctr" defTabSz="1378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ИНФОРМАЦИОННО-АНАЛИТИЧЕСКИЙ ОТЧЕТ </a:t>
            </a:r>
          </a:p>
          <a:p>
            <a:pPr algn="ctr" defTabSz="1378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результатах работы с обращениями граждан и организаций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78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Главном управлении МЧС России по Ханты-Мансийскому автономному округу – Югре  за 1 квартал 2023 года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9"/>
          <p:cNvSpPr>
            <a:spLocks noChangeArrowheads="1"/>
          </p:cNvSpPr>
          <p:nvPr/>
        </p:nvSpPr>
        <p:spPr bwMode="auto">
          <a:xfrm>
            <a:off x="1431897" y="22471"/>
            <a:ext cx="7226974" cy="98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39" tIns="61767" rIns="123539" bIns="61767">
            <a:spAutoFit/>
          </a:bodyPr>
          <a:lstStyle/>
          <a:p>
            <a:pPr algn="ctr" defTabSz="123337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78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Министерство Российской Федерации</a:t>
            </a:r>
            <a:b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по делам гражданской обороны, чрезвычайным ситуациям </a:t>
            </a:r>
            <a:b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и ликвидации последствий стихийных бедствий</a:t>
            </a:r>
          </a:p>
        </p:txBody>
      </p:sp>
      <p:pic>
        <p:nvPicPr>
          <p:cNvPr id="26" name="Рисунок 25" descr="http://kcbux.ru/Statyy/ZA_zizny/image/016_karta/karta-00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00" y="-96009"/>
            <a:ext cx="3086100" cy="13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73416" y="6333646"/>
            <a:ext cx="3622202" cy="480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Ханты-Мансийск </a:t>
            </a:r>
            <a:endParaRPr lang="ru-RU" sz="1400" b="1" dirty="0">
              <a:solidFill>
                <a:srgbClr val="002060"/>
              </a:solidFill>
              <a:latin typeface="Myriad Pro Light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2023 г.</a:t>
            </a:r>
            <a:endParaRPr lang="ru-RU" sz="1400" b="1" dirty="0">
              <a:solidFill>
                <a:srgbClr val="002060"/>
              </a:solidFill>
              <a:latin typeface="Myriad Pro Light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4985" y="1078866"/>
            <a:ext cx="9719064" cy="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901" y="46692"/>
            <a:ext cx="7741710" cy="353172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Тематика 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обращений граждан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152" y="8941"/>
            <a:ext cx="372584" cy="490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Номер слайда 3"/>
          <p:cNvSpPr txBox="1">
            <a:spLocks/>
          </p:cNvSpPr>
          <p:nvPr/>
        </p:nvSpPr>
        <p:spPr>
          <a:xfrm>
            <a:off x="9160935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10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44662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354484"/>
              </p:ext>
            </p:extLst>
          </p:nvPr>
        </p:nvGraphicFramePr>
        <p:xfrm>
          <a:off x="114281" y="672546"/>
          <a:ext cx="9491706" cy="5940393"/>
        </p:xfrm>
        <a:graphic>
          <a:graphicData uri="http://schemas.openxmlformats.org/drawingml/2006/table">
            <a:tbl>
              <a:tblPr/>
              <a:tblGrid>
                <a:gridCol w="586271">
                  <a:extLst>
                    <a:ext uri="{9D8B030D-6E8A-4147-A177-3AD203B41FA5}">
                      <a16:colId xmlns:a16="http://schemas.microsoft.com/office/drawing/2014/main" val="3718177213"/>
                    </a:ext>
                  </a:extLst>
                </a:gridCol>
                <a:gridCol w="5364931">
                  <a:extLst>
                    <a:ext uri="{9D8B030D-6E8A-4147-A177-3AD203B41FA5}">
                      <a16:colId xmlns:a16="http://schemas.microsoft.com/office/drawing/2014/main" val="3835803220"/>
                    </a:ext>
                  </a:extLst>
                </a:gridCol>
                <a:gridCol w="1258159">
                  <a:extLst>
                    <a:ext uri="{9D8B030D-6E8A-4147-A177-3AD203B41FA5}">
                      <a16:colId xmlns:a16="http://schemas.microsoft.com/office/drawing/2014/main" val="2300465522"/>
                    </a:ext>
                  </a:extLst>
                </a:gridCol>
                <a:gridCol w="1246917">
                  <a:extLst>
                    <a:ext uri="{9D8B030D-6E8A-4147-A177-3AD203B41FA5}">
                      <a16:colId xmlns:a16="http://schemas.microsoft.com/office/drawing/2014/main" val="4132794372"/>
                    </a:ext>
                  </a:extLst>
                </a:gridCol>
                <a:gridCol w="1035428">
                  <a:extLst>
                    <a:ext uri="{9D8B030D-6E8A-4147-A177-3AD203B41FA5}">
                      <a16:colId xmlns:a16="http://schemas.microsoft.com/office/drawing/2014/main" val="1898222714"/>
                    </a:ext>
                  </a:extLst>
                </a:gridCol>
              </a:tblGrid>
              <a:tr h="255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Наименование вопроса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квартал</a:t>
                      </a: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2022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квартал</a:t>
                      </a: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2023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Динамика %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909392"/>
                  </a:ext>
                </a:extLst>
              </a:tr>
              <a:tr h="331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Работа противопожарной службы и соблюдения требований пожарной безопасности 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178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+58,9 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38347"/>
                  </a:ext>
                </a:extLst>
              </a:tr>
              <a:tr h="153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Деятельность ГИМС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236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340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+30,5 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994352"/>
                  </a:ext>
                </a:extLst>
              </a:tr>
              <a:tr h="4058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Деятельность и принимаемые решения МЧС России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-50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474019"/>
                  </a:ext>
                </a:extLst>
              </a:tr>
              <a:tr h="393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Вопросы связанные с рассмотрением обращений граждан (прекращение рассмотрения обращения, результаты рассмотрения обращения,</a:t>
                      </a:r>
                      <a:r>
                        <a:rPr lang="ru-RU" sz="1100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ознакомление с документами и материалами, касающимися рассмотрения обращения)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-40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36310"/>
                  </a:ext>
                </a:extLst>
              </a:tr>
              <a:tr h="325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0" i="0" u="none" strike="noStrike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Запросы</a:t>
                      </a:r>
                      <a:r>
                        <a:rPr lang="ru-RU" sz="1100" b="0" i="0" u="none" strike="noStrike" cap="non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1100" b="0" i="0" u="none" strike="noStrike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архивных</a:t>
                      </a:r>
                      <a:r>
                        <a:rPr lang="ru-RU" sz="1100" b="0" i="0" u="none" strike="noStrike" cap="non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 данных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-46,6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433393"/>
                  </a:ext>
                </a:extLst>
              </a:tr>
              <a:tr h="301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Предупреждение и преодоление ЧС</a:t>
                      </a:r>
                      <a:endParaRPr lang="ru-RU" sz="1100" b="0" i="0" u="none" strike="noStrike" cap="none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-19,7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Коммунальное хозяйство 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+15,3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592495"/>
                  </a:ext>
                </a:extLst>
              </a:tr>
              <a:tr h="253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Трудовые </a:t>
                      </a:r>
                      <a:r>
                        <a:rPr lang="ru-RU" sz="11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отношения </a:t>
                      </a:r>
                      <a:endParaRPr lang="ru-RU" sz="1100" kern="12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838838"/>
                  </a:ext>
                </a:extLst>
              </a:tr>
              <a:tr h="253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Гражданская </a:t>
                      </a: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оборона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-100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617261"/>
                  </a:ext>
                </a:extLst>
              </a:tr>
              <a:tr h="368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Социальная </a:t>
                      </a: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сфера 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+100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41036"/>
                  </a:ext>
                </a:extLst>
              </a:tr>
              <a:tr h="33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 возможных фактах коррупции, противоправного поведения сотрудников и обжалованию действий (бездействий) должностных лиц МЧС России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-40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608756"/>
                  </a:ext>
                </a:extLst>
              </a:tr>
              <a:tr h="281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Жилищные </a:t>
                      </a:r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вопросы (предоставление субсидий,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ЕСВ, ГЖС, служебного жилья, выселение)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Законодательство </a:t>
                      </a:r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 (вопросы по нормативному регулированию, законодательной инициативе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своего ведения, </a:t>
                      </a:r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исполнения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судебных решений)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-33,3%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Здравоохранение. </a:t>
                      </a:r>
                      <a:r>
                        <a:rPr lang="ru-RU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Туризм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+ 50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Прохождение </a:t>
                      </a:r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службы (прохождение военной, государственной службы, продление контракта, увольнение со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службы, награждение государственными наградами)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6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Наука (инновационная деятельность) 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2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90" y="241336"/>
            <a:ext cx="7741710" cy="353172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VIII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ru-RU" sz="18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Обзор актуальных и часто задаваемых вопросов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152" y="8941"/>
            <a:ext cx="372584" cy="490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11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44688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2619578" y="684863"/>
            <a:ext cx="711628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Наибольшее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количество -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236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обращений,   что    составляет    59,3%  от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количества обращений в 1 квартале 2023 года поступило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запросам  сведений  о наличии маломерных судов в рамках процедуры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банкротства (АППГ-236).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 отметить, что запросы конкурсных управляющих исполняются государственными органами в соответствии с Федеральным законом от 26.10.2002 № 127-ФЗ «О несостоятельности (банкротстве)» и не попадают под сферу применения Федерального закона от 26.05.2006 № 59-ФЗ «О порядке рассмотрения обращений граждан Российской Федерации». Сервис для направления обращений граждан, размещенный на сайте МЧС России, предназначен для подачи обращений (предложений, заявлений, жалоб) граждан в соответствии с нормами Федерального закона от 26.05.2006 № 59-ФЗ «О порядке рассмотрения обращений граждан Российской Федерации». Но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поскольку,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размещенные на сайте обращения автоматически попадают в раздел «обращения» системы электронного документооборота Главного управления и в данном разделе не предусмотрено функции «отказать» или «перенаправить» они регистрируются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обращения.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39683" y="572951"/>
            <a:ext cx="58630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ГИМС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690" y="2873687"/>
            <a:ext cx="646907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На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втором месте по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находятся обращения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касающиеся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надзорных органов ГПН. Поступило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обращений за 1 квартал 2023 год, что составляет 30,6% от общего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количества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(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АППГ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73).Граждане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 реагируют на изменения законодательства в области пожарной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безопасности, а также обращаются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разъяснениями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положений нормативных правовых актов и других документов в области пожарной безопасности. </a:t>
            </a:r>
          </a:p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Актуальными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остаются жалобы о нарушениях различных требований пожарной безопасности в жилых многоквартирных домах и административных зданиях, в том числе требований к противопожарным проездам, а также вопросы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захламлению лестничных площадок в многоквартирных жилых дома,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 лицензии на осуществление деятельности по монтажу, техническому обслуживанию и ремонту средств обеспечения пожарной безопасности зданий и сооружений. Большинство обращений рассматриваются с выездом на место, проводятся проверки по заявлениям граждан, ведется профилактическая  работа. </a:t>
            </a:r>
          </a:p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Увеличение количества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1 квартал 2023 год на 30,6%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аналогичным периодом за 1 квартал 2022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связано с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сигналами о нарушениях требований пожарной безопасности именно в многоквартирных жилых домах, где захламляются пути эвакуации. Проводятся  разъяснительные 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сотрудниками территориальных отделов (отделений) надзорной деятельности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управления с населением.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5" y="692615"/>
            <a:ext cx="2467153" cy="206788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467992" y="5423023"/>
            <a:ext cx="3639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и принимаемые решения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2915" y="5703878"/>
            <a:ext cx="7179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Количество обращений, касающихся деятельности МЧС России и принимаемых решений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(АППГ -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снизилось на  75%. 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90" y="5582121"/>
            <a:ext cx="1968225" cy="112347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566160" y="2547892"/>
            <a:ext cx="5170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Работа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противопожарной службы и соблюдения требований пожарной безопасности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499" y="2948001"/>
            <a:ext cx="2942326" cy="225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14221" y="1926503"/>
            <a:ext cx="3053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Коммунальное хозяйство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18913" y="2090870"/>
            <a:ext cx="67258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Граждане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обращаются за помощью при возникновении сбоев в водо-, газо-,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электроснабжении, чаще всего такие  обращения поступают на Телефон доверия.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затрагиваются вопросы содержания общего имущества в многоквартирных жилых домах (канализация, вентиляция, кровля, ограждающие конструкции, инженерное оборудование, места общего пользования, придомовая территория). По данной тематике рассмотрено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 квартале 2023 года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обращений,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обращений, была за аналогичный период в 2022 году. 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334" y="3567253"/>
            <a:ext cx="31546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Запросы архивных данных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" y="3795444"/>
            <a:ext cx="70716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Всего поступило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обращений по данной теме, что меньше на 46,6 обращений, поступивших в 1 квартале 2022 году  (15)  – в основном это запросы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архивных данных для оформления пенсий, стажа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работы, устройства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работу, подтверждения награждений государственными и ведомственными наградами и другая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информация. </a:t>
            </a:r>
            <a:endParaRPr lang="ru-RU" sz="1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722" y="592586"/>
            <a:ext cx="2188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Предупреждение ЧС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238" y="756952"/>
            <a:ext cx="68224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В отчетном периоде наблюдается уменьшение вопросов по предупреждению и ликвидации чрезвычайных ситуаций природного и техногенного характера –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кварталом 2022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их стало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меньше на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71,4%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(7).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основном это вопросы, связанные с  предупреждением лесных пожаров, повреждением жилых домов и имущества в период половодья, получением информации по правилам поведения и порядку действий при возникновении чрезвычайной ситуации (смс-рассылки, упавшие деревья, подтопление земельного участка).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числа обращений по данной теме обусловлено проводимой  разъяснительной работой на местах по вопросам предупреждения и ликвидации ЧС и пожаров.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77740" y="114154"/>
            <a:ext cx="7741710" cy="3531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VIII. 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актуальных и часто задаваемых вопросов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152" y="8941"/>
            <a:ext cx="372584" cy="490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0" y="544688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24" name="Прямоугольник 23"/>
          <p:cNvSpPr/>
          <p:nvPr/>
        </p:nvSpPr>
        <p:spPr>
          <a:xfrm>
            <a:off x="2537269" y="4771877"/>
            <a:ext cx="71829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10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Количество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в сфере трудовых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отношений, поступивших в 1 квартале 2023  году - 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 равно количеству обращений, поступивших в 1 квартале 2022 года (6). Остаются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актуальными вопросы прохождения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службы,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связанные с увольнением, продлением контракта, переводам по службе, проведением служебных проверок, неудовлетворительными условиями работы, а также присвоением государственных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наград. По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трудоустройства обращений не поступало.  </a:t>
            </a:r>
            <a:endParaRPr lang="ru-RU" sz="1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0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80724" y="4608410"/>
            <a:ext cx="2539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Трудовые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670" y="3106532"/>
            <a:ext cx="2557459" cy="128118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CE7BDC5-794C-42EF-A85E-4681014ACD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r="-1" b="7776"/>
          <a:stretch/>
        </p:blipFill>
        <p:spPr>
          <a:xfrm>
            <a:off x="7073661" y="660000"/>
            <a:ext cx="2454862" cy="151272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" y="4657218"/>
            <a:ext cx="2417951" cy="17070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0" y="1955505"/>
            <a:ext cx="2603822" cy="157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3165" y="2318257"/>
            <a:ext cx="2406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сфера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2815" y="2576373"/>
            <a:ext cx="68571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С вопросами, имеющими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социальную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тематику, в 1 квартале 2023 года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заявители не обращались, что 100% меньше, чем за аналогичный период 2022  (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5575" y="875755"/>
            <a:ext cx="6832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 квартале 2023 года  вопросов,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касающихся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разъяснения законодательства в области гражданской обороны, содержания защитных сооружений, массовых эвакуаций в школах, не поступало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100% меньше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сравнению с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кварталом 2022 года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1744" y="707428"/>
            <a:ext cx="3217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Гражданская оборона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0753" y="3355554"/>
            <a:ext cx="3311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Жилищные вопросы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3144" y="3842451"/>
            <a:ext cx="6825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поступивших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вопросов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связана  с  обеспечением  жильем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что    равно количеству обращений в 1 квартале 2022 года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всего личный состав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обеспокоен медленным движением очереди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получение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ЕСВ, вопросами выделения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военнослужащим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заявители обращаются по вопросам приватизации служебного жилья, активно интересуются программой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ипотечного кредитования для пожарных 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спасателей. 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7" y="770867"/>
            <a:ext cx="2311282" cy="150007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2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Calibri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" y="8941"/>
            <a:ext cx="391053" cy="514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618517"/>
            <a:ext cx="9720263" cy="20533"/>
          </a:xfrm>
          <a:prstGeom prst="line">
            <a:avLst/>
          </a:prstGeom>
          <a:ln w="7302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0820" y="5098790"/>
            <a:ext cx="5131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связанные с рассмотрением обращений граждан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0818" y="5345010"/>
            <a:ext cx="6599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Снизилось количество обращений в 1 квартале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года на 40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,%,  12 обращений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кварталом 2022 года - </a:t>
            </a: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обращений 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вопросам, связанным с рассмотрением обращений граждан (прекращение рассмотрения обращения, результаты рассмотрения обращения, ознакомление с документами и материалами, касающимися рассмотрения обращения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 </a:t>
            </a:r>
            <a:endParaRPr lang="ru-RU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77740" y="114154"/>
            <a:ext cx="7741710" cy="3531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VIII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актуальных и часто задаваемых вопросов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4943015"/>
            <a:ext cx="2606253" cy="168860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0" r="14640"/>
          <a:stretch/>
        </p:blipFill>
        <p:spPr>
          <a:xfrm>
            <a:off x="700160" y="3988992"/>
            <a:ext cx="749688" cy="85940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9" b="14022"/>
          <a:stretch/>
        </p:blipFill>
        <p:spPr>
          <a:xfrm>
            <a:off x="7019925" y="2150709"/>
            <a:ext cx="2508598" cy="15173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819" y="3244088"/>
            <a:ext cx="2374670" cy="169892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87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6730" y="-3910"/>
            <a:ext cx="8055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 Федеральная государственная информационная система, обеспечивающая процесс досудебного (внесудебного) обжалования решений и действий (бездействия), совершенных при предоставлении государственных услуг (ФГИС ДО)</a:t>
            </a:r>
            <a:endParaRPr lang="ru-RU" sz="1400" b="1" dirty="0">
              <a:solidFill>
                <a:srgbClr val="EC8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225" y="4423877"/>
            <a:ext cx="48575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пожарный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</a:t>
            </a:r>
          </a:p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надзор в области защиты населения и территорий от чрезвычайных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ситуаций</a:t>
            </a:r>
          </a:p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надзор в области гражданской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обороны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контроль (надзор) за безопасностью людей на водных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объектах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F:\attachm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35" y="1736939"/>
            <a:ext cx="2385464" cy="1585234"/>
          </a:xfrm>
          <a:prstGeom prst="rect">
            <a:avLst/>
          </a:prstGeom>
          <a:noFill/>
          <a:ln w="12700">
            <a:solidFill>
              <a:srgbClr val="EC8F1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56462" y="3788034"/>
            <a:ext cx="4024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Нарушений сроков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рассмотрения досудебных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жалоб не допущено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649" y="3393173"/>
            <a:ext cx="304093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перенаправлено </a:t>
            </a:r>
            <a:r>
              <a:rPr lang="ru-RU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компетенции</a:t>
            </a:r>
            <a:endParaRPr lang="ru-RU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963" y="58789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772268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12" name="Номер слайда 3"/>
          <p:cNvSpPr txBox="1">
            <a:spLocks/>
          </p:cNvSpPr>
          <p:nvPr/>
        </p:nvSpPr>
        <p:spPr>
          <a:xfrm>
            <a:off x="9213062" y="23995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14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0662" y="1122805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7302" y="2067348"/>
            <a:ext cx="34606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удовлетворительно</a:t>
            </a:r>
            <a:endParaRPr lang="ru-RU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90656" y="1645987"/>
            <a:ext cx="47898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57375" y="2612078"/>
            <a:ext cx="1331406" cy="677086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10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компетенции</a:t>
            </a:r>
          </a:p>
          <a:p>
            <a:pPr algn="ctr"/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ДНПР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20360" y="1758708"/>
            <a:ext cx="1331406" cy="677086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10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компетенции </a:t>
            </a: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УБВО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0699" y="2659362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0662" y="1739008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5586329" y="1346168"/>
            <a:ext cx="3626723" cy="13561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21" name="Прямоугольник 20"/>
          <p:cNvSpPr/>
          <p:nvPr/>
        </p:nvSpPr>
        <p:spPr>
          <a:xfrm>
            <a:off x="5586338" y="1073528"/>
            <a:ext cx="49196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рассмотрения жалоб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45095" y="1473571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32827" y="1929621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432827" y="2451980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509958" y="3284990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56579" y="1570988"/>
            <a:ext cx="17260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отказано</a:t>
            </a:r>
            <a:endParaRPr lang="ru-RU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2369" y="1222848"/>
            <a:ext cx="4408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досудебная жалоба поступила посредством ФГИС ДО</a:t>
            </a:r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00649" y="2376224"/>
            <a:ext cx="35799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соответствует Федеральному закону от 27.07.2010 №210-ФЗ «Об организации предоставления государственных и муниципальных услуг»</a:t>
            </a:r>
            <a:endParaRPr lang="ru-RU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52963" y="4217889"/>
            <a:ext cx="4570114" cy="33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>
          <a:xfrm>
            <a:off x="5618043" y="4217889"/>
            <a:ext cx="3595019" cy="0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38" name="Стрелка вправо 37"/>
          <p:cNvSpPr/>
          <p:nvPr/>
        </p:nvSpPr>
        <p:spPr>
          <a:xfrm>
            <a:off x="1272476" y="2847835"/>
            <a:ext cx="33927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1271786" y="1982313"/>
            <a:ext cx="33927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8124" y="3393173"/>
            <a:ext cx="47324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федерального государственного контроля (надзора) в отношении которых применяется  обязательный досудебный порядок рассмотрения жалоб </a:t>
            </a:r>
          </a:p>
        </p:txBody>
      </p:sp>
    </p:spTree>
    <p:extLst>
      <p:ext uri="{BB962C8B-B14F-4D97-AF65-F5344CB8AC3E}">
        <p14:creationId xmlns:p14="http://schemas.microsoft.com/office/powerpoint/2010/main" val="776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109;p1" descr="https://rusmedpro.ru/assets/images/rf-ma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36" y="843674"/>
            <a:ext cx="1278445" cy="8326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70735" y="933047"/>
            <a:ext cx="8222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В целях совершенствования работы с обращениями граждан приказом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МЧС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 от 19.01.2022 № 30 утвержден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взаимодействия территориальных органов МЧС России с уполномоченным по правам человека в субъекте Российской Федерации, в том числе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оказания содействия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уполномоченному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правам человека в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субъекте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Российской Федерации в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предоставлении необходимой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ему для рассмотрения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жалобы информации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территориальными органами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МЧС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baseline="-25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199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64107" y="165107"/>
            <a:ext cx="7981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управления и уполномоченного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правам человека </a:t>
            </a:r>
            <a:endParaRPr lang="ru-RU" sz="1400" b="1" dirty="0" smtClean="0">
              <a:solidFill>
                <a:srgbClr val="EC8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Ханты-Мансийском автономном округе – Югре</a:t>
            </a:r>
            <a:endParaRPr lang="ru-RU" sz="1400" b="1" dirty="0">
              <a:solidFill>
                <a:srgbClr val="EC8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15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-16345" y="734589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5" name="Прямоугольник 4"/>
          <p:cNvSpPr/>
          <p:nvPr/>
        </p:nvSpPr>
        <p:spPr>
          <a:xfrm>
            <a:off x="5176684" y="5137774"/>
            <a:ext cx="4749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76684" y="2598320"/>
            <a:ext cx="43167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Заключено 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Соглашение о взаимодействии между Уполномоченным по правам человека в Ханты-Мансийском автономном округе – Югре и Главным управлением Министерства Российской Федерации по делам гражданской обороны, чрезвычайным ситуациям и ликвидации последствий стихийных бедствий по Ханты-Мансийскому автономному округу – Югре от 05.04.2022 № 21/18. </a:t>
            </a:r>
          </a:p>
          <a:p>
            <a:pPr algn="just"/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91723" y="3736315"/>
            <a:ext cx="3956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30613" y="1643452"/>
            <a:ext cx="37792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Заключение 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ГУ МЧС России по субъектам РФ соглашений о взаимодействии с уполномоченными по правам человека в субъектах Российской Федерации.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285084" y="2572519"/>
            <a:ext cx="4558701" cy="20213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14" name="Прямоугольник 13"/>
          <p:cNvSpPr/>
          <p:nvPr/>
        </p:nvSpPr>
        <p:spPr>
          <a:xfrm>
            <a:off x="91937" y="1676287"/>
            <a:ext cx="47518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формы взаимодействия Главного управления с уполномоченным 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правам человека  в </a:t>
            </a: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Ханты-Мансийском автономном округе – Югре</a:t>
            </a:r>
            <a:endParaRPr lang="ru-RU" sz="1000" dirty="0"/>
          </a:p>
        </p:txBody>
      </p:sp>
      <p:pic>
        <p:nvPicPr>
          <p:cNvPr id="66" name="Рисунок 65" descr="Рукопожатие">
            <a:extLst>
              <a:ext uri="{FF2B5EF4-FFF2-40B4-BE49-F238E27FC236}">
                <a16:creationId xmlns:a16="http://schemas.microsoft.com/office/drawing/2014/main" id="{17447A4B-1BE4-4D32-94EB-DD270575CC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955531" y="1565610"/>
            <a:ext cx="763187" cy="719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8676" y="2934967"/>
            <a:ext cx="47868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содействия уполномоченному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проверке информации по обстоятельствам, изложенным в обращении гражданина (предоставление необходимых сведений, документов, материалов и иной информации); </a:t>
            </a:r>
            <a:endParaRPr lang="ru-RU" sz="1000" dirty="0" smtClean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принятие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мер, направленных на защиту прав, свобод и законных интересов человека и гражданина, восстановление их нарушенных прав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совместных мероприятий (совещаний, рабочих встреч, семинаров), в том числе мероприятий по вопросам безопасности жизнедеятельности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совместных приемов граждан, в том числе с использованием видеоконференцсвязи, информационно-телекоммуникационной сети «Интернет», иных доступных средств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коммуникации.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130589" y="2592732"/>
            <a:ext cx="4433958" cy="5588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30" y="3765591"/>
            <a:ext cx="4221462" cy="27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7241" y="917831"/>
            <a:ext cx="8477948" cy="64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5320"/>
            <a:endParaRPr lang="ru-RU" sz="2694" b="1" baseline="-25000" dirty="0">
              <a:solidFill>
                <a:prstClr val="black"/>
              </a:solidFill>
              <a:latin typeface="Calibri"/>
            </a:endParaRPr>
          </a:p>
          <a:p>
            <a:pPr defTabSz="885320"/>
            <a:endParaRPr lang="ru-RU" sz="2694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507" y="4206785"/>
            <a:ext cx="4754299" cy="36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85320"/>
            <a:endParaRPr lang="ru-RU" sz="898" b="1" dirty="0">
              <a:solidFill>
                <a:srgbClr val="44546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195" algn="just" defTabSz="885320"/>
            <a:endParaRPr lang="ru-RU" sz="898" dirty="0">
              <a:solidFill>
                <a:srgbClr val="44546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1" name="Схема 60"/>
          <p:cNvGraphicFramePr/>
          <p:nvPr>
            <p:extLst>
              <p:ext uri="{D42A27DB-BD31-4B8C-83A1-F6EECF244321}">
                <p14:modId xmlns:p14="http://schemas.microsoft.com/office/powerpoint/2010/main" val="1114155036"/>
              </p:ext>
            </p:extLst>
          </p:nvPr>
        </p:nvGraphicFramePr>
        <p:xfrm>
          <a:off x="5140171" y="1149290"/>
          <a:ext cx="4508654" cy="2568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5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16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51322" y="223134"/>
            <a:ext cx="796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320"/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граждан  в Приемной Президента по Уральскому-Федеральному округу</a:t>
            </a:r>
          </a:p>
          <a:p>
            <a:pPr algn="ctr" defTabSz="885320"/>
            <a:endParaRPr lang="ru-RU" sz="1400" b="1" dirty="0">
              <a:solidFill>
                <a:srgbClr val="EC8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6376" y="781500"/>
            <a:ext cx="9686860" cy="24401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60" name="Прямая соединительная линия 59"/>
          <p:cNvCxnSpPr/>
          <p:nvPr/>
        </p:nvCxnSpPr>
        <p:spPr>
          <a:xfrm>
            <a:off x="4849806" y="1025971"/>
            <a:ext cx="4527897" cy="15179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39246" y="750161"/>
            <a:ext cx="34342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216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5140171" y="3777466"/>
            <a:ext cx="4508654" cy="0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3" name="Прямоугольник 2"/>
          <p:cNvSpPr/>
          <p:nvPr/>
        </p:nvSpPr>
        <p:spPr>
          <a:xfrm>
            <a:off x="3473481" y="1422406"/>
            <a:ext cx="15757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Принято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граждан на все обращения направлены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ответы в письменной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форме.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36" y="-17686"/>
            <a:ext cx="514086" cy="676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5049273" y="755944"/>
            <a:ext cx="3919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216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Тематика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обращений, поступивших в ходе приема 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5191926" y="4048979"/>
            <a:ext cx="44568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</a:rPr>
              <a:t>        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2153768" y="4003951"/>
            <a:ext cx="376489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85216"/>
            <a:endParaRPr lang="ru-RU" sz="9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85216"/>
            <a:endParaRPr lang="ru-RU" sz="9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85216"/>
            <a:r>
              <a:rPr lang="ru-RU" sz="1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1 квартал 2023 года было принято  </a:t>
            </a:r>
            <a:r>
              <a:rPr lang="ru-RU" sz="1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в Приемной Президента по Уральскому федеральному округу  начальником </a:t>
            </a:r>
            <a:r>
              <a:rPr lang="ru-RU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</a:t>
            </a:r>
            <a:r>
              <a:rPr lang="ru-RU" sz="1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управления, из них  в </a:t>
            </a:r>
            <a:r>
              <a:rPr lang="ru-RU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режиме </a:t>
            </a:r>
            <a:r>
              <a:rPr lang="ru-RU" sz="1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ВКС было принято 2 гражданина.</a:t>
            </a:r>
          </a:p>
          <a:p>
            <a:pPr algn="just" defTabSz="885216"/>
            <a:endParaRPr lang="ru-RU" sz="9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4" y="3777466"/>
            <a:ext cx="2004895" cy="2026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" y="852109"/>
            <a:ext cx="3388632" cy="25381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12" y="3777466"/>
            <a:ext cx="3650312" cy="277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02" y="218820"/>
            <a:ext cx="2443150" cy="6066046"/>
          </a:xfrm>
          <a:prstGeom prst="rect">
            <a:avLst/>
          </a:prstGeom>
          <a:effectLst>
            <a:glow rad="1803400">
              <a:schemeClr val="accent5">
                <a:lumMod val="75000"/>
                <a:alpha val="6000"/>
              </a:schemeClr>
            </a:glow>
            <a:reflection endPos="0" dist="508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7926" y="771595"/>
            <a:ext cx="9068874" cy="654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</a:t>
            </a:r>
            <a:r>
              <a:rPr lang="ru-RU" sz="1000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безусловное выполнение требований </a:t>
            </a:r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законодательства 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Российской Федерации при организации работы с обращениями </a:t>
            </a:r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граждан, 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уделяя особое внимание соблюдению сроков ответов на обращения граждан и полноте этих ответов, в строгом соответствии с требованиями Федерального закона от 02.05.2006    № 59-ФЗ,  приказов МЧС России от 29.12.2021 № </a:t>
            </a:r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933,  </a:t>
            </a:r>
            <a:r>
              <a:rPr lang="ru-RU" sz="1000" dirty="0">
                <a:solidFill>
                  <a:srgbClr val="0070C0"/>
                </a:solidFill>
              </a:rPr>
              <a:t>а также исключить случаи необоснованного продления </a:t>
            </a:r>
            <a:r>
              <a:rPr lang="ru-RU" sz="1000" dirty="0" smtClean="0">
                <a:solidFill>
                  <a:srgbClr val="0070C0"/>
                </a:solidFill>
              </a:rPr>
              <a:t>сроков</a:t>
            </a:r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эффективную систему контроля за порядком  и  сроками рассмотрения обращений граждан, в том числе поступающих </a:t>
            </a:r>
            <a:b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 территориальные подразделения надзорной деятельности и профилактической работы  Главного управления, в случаях нарушения сроков исполнения поручений  инициировать служебные проверки в отношении должностных лиц, допустивших нарушение сроков направления ответов гражданам;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Установить</a:t>
            </a:r>
            <a:r>
              <a:rPr lang="ru-RU" sz="1000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особый контроль за рассмотрением обращений граждан, поднимающих общественно значимые проблемы, в первую очередь содержащих факты нарушения действующего законодательства, коррупции, злоупотребления должностными лицами служебным положением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Проводить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граждан,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выявлять проблемные вопросы и вырабатывать предложения по их решению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000" b="1" i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Усилить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профилактическую работу с населением в области соблюдение норм пожарной безопасности, увеличить информирование населения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пожарной безопасности и гражданской обороны, размещать на сайте Главного управления актуализированные  нормативно-правовые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акты, памятки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другую печатную продукцию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информационных стендах в многоквартирных домах, садовых некоммерческих товариществах и общественных местах; </a:t>
            </a:r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000" b="1" i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Усилить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работу по информированию граждан о порядке рассмотрения обращений и проведения личного приема должностными лицами</a:t>
            </a:r>
            <a:b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ГУ МЧС России по субъектам РФ;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Продолжить</a:t>
            </a:r>
            <a:r>
              <a:rPr lang="ru-RU" sz="10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 разъяснительную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с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личным составом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разъяснения их прав, гарантий, а так же решения проблемных вопросов возникающих в процессе прохождения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службы,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касающуюся вопросов предоставления отпусков (отгулов), выплаты денежной компенсации за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вещевое имущество, размещать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актуальную информацию о социальных гарантиях сотрудников и работников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информационных стендах территориальных органов МЧС России; 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Совмещать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плановые командировки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начальника Главного управления с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приемом граждан и личного состава на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местах; 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Размещать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официальном сайте Главного управления информацию, нормативно-правовые акты по актуальным и наиболее часто задаваемым вопросам, при подготовке ответа заявителю подробно указывать, где с этой информацией можно ознакомиться; </a:t>
            </a:r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sz="1000" b="1" i="1" dirty="0" smtClean="0">
                <a:solidFill>
                  <a:srgbClr val="F79646">
                    <a:lumMod val="75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Принимать</a:t>
            </a:r>
            <a:r>
              <a:rPr lang="ru-RU" sz="1000" b="1" dirty="0" smtClean="0">
                <a:solidFill>
                  <a:srgbClr val="F79646">
                    <a:lumMod val="75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</a:rPr>
              <a:t>своевременно  решение о переадресации в другую организацию для рассмотрения в пределах </a:t>
            </a:r>
            <a:r>
              <a:rPr lang="ru-RU" sz="1000" dirty="0" smtClean="0">
                <a:solidFill>
                  <a:srgbClr val="4F81BD">
                    <a:lumMod val="75000"/>
                  </a:srgbClr>
                </a:solidFill>
              </a:rPr>
              <a:t>компетенции;</a:t>
            </a:r>
            <a:endParaRPr lang="ru-RU" sz="1000" dirty="0">
              <a:solidFill>
                <a:srgbClr val="4F81BD">
                  <a:lumMod val="75000"/>
                </a:srgbClr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sz="1000" b="1" i="1" dirty="0">
                <a:solidFill>
                  <a:srgbClr val="F79646">
                    <a:lumMod val="75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Рассматривать</a:t>
            </a:r>
            <a:r>
              <a:rPr lang="ru-RU" sz="1000" dirty="0">
                <a:solidFill>
                  <a:srgbClr val="000000"/>
                </a:solidFill>
              </a:rPr>
              <a:t>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</a:rPr>
              <a:t>заявления и жалобы граждан о злоупотреблении должностных лиц, наиболее важных и значимых социальных проблемах, </a:t>
            </a:r>
            <a:r>
              <a:rPr lang="ru-RU" sz="1000" dirty="0" smtClean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ru-RU" sz="1000" dirty="0" smtClean="0">
                <a:solidFill>
                  <a:srgbClr val="4F81BD">
                    <a:lumMod val="75000"/>
                  </a:srgbClr>
                </a:solidFill>
              </a:rPr>
            </a:br>
            <a:r>
              <a:rPr lang="ru-RU" sz="1000" dirty="0" smtClean="0">
                <a:solidFill>
                  <a:srgbClr val="4F81BD">
                    <a:lumMod val="75000"/>
                  </a:srgbClr>
                </a:solidFill>
              </a:rPr>
              <a:t>а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</a:rPr>
              <a:t>также повторные и коллективные обращения, как правило, в составе комиссий и с выездом на </a:t>
            </a:r>
            <a:r>
              <a:rPr lang="ru-RU" sz="1000" dirty="0" smtClean="0">
                <a:solidFill>
                  <a:srgbClr val="4F81BD">
                    <a:lumMod val="75000"/>
                  </a:srgbClr>
                </a:solidFill>
              </a:rPr>
              <a:t>место;</a:t>
            </a: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sz="1000" b="1" i="1" dirty="0">
                <a:solidFill>
                  <a:schemeClr val="accent6">
                    <a:lumMod val="75000"/>
                  </a:schemeClr>
                </a:solidFill>
              </a:rPr>
              <a:t>В ходе рассмотрения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</a:rPr>
              <a:t>обращений исполнителям не допускать случаи волокиты и формализма, некорректных ответов </a:t>
            </a:r>
            <a:r>
              <a:rPr lang="ru-RU" sz="1000" dirty="0" smtClean="0">
                <a:solidFill>
                  <a:srgbClr val="4F81BD">
                    <a:lumMod val="75000"/>
                  </a:srgbClr>
                </a:solidFill>
              </a:rPr>
              <a:t>заявителям, а также не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</a:rPr>
              <a:t>откладывать подготовку ответов заявителям на крайние даты. </a:t>
            </a: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sz="1000" b="1" i="1" dirty="0" smtClean="0">
                <a:solidFill>
                  <a:srgbClr val="F79646">
                    <a:lumMod val="75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Запланировать</a:t>
            </a:r>
            <a:r>
              <a:rPr lang="ru-RU" sz="1000" b="1" i="1" dirty="0" smtClean="0">
                <a:solidFill>
                  <a:srgbClr val="EA6136"/>
                </a:solidFill>
              </a:rPr>
              <a:t>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</a:rPr>
              <a:t>проверку деятельности структурных подразделений в части работы с обращениями граждан</a:t>
            </a:r>
            <a:r>
              <a:rPr lang="ru-RU" sz="1000" dirty="0" smtClean="0">
                <a:solidFill>
                  <a:srgbClr val="000000"/>
                </a:solidFill>
              </a:rPr>
              <a:t>.</a:t>
            </a: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sz="1000" b="1" i="1" dirty="0" smtClean="0">
                <a:solidFill>
                  <a:schemeClr val="accent6">
                    <a:lumMod val="75000"/>
                  </a:schemeClr>
                </a:solidFill>
              </a:rPr>
              <a:t>Принять </a:t>
            </a:r>
            <a:r>
              <a:rPr lang="ru-RU" sz="1000" i="1" dirty="0" smtClean="0">
                <a:solidFill>
                  <a:schemeClr val="bg2"/>
                </a:solidFill>
              </a:rPr>
              <a:t>у</a:t>
            </a:r>
            <a:r>
              <a:rPr lang="ru-RU" sz="1000" dirty="0" smtClean="0">
                <a:solidFill>
                  <a:schemeClr val="bg2"/>
                </a:solidFill>
              </a:rPr>
              <a:t>частие в Общественном Совете по итогам работы за 1 полугодие.</a:t>
            </a: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sz="1000" b="1" i="1" dirty="0" smtClean="0">
                <a:solidFill>
                  <a:schemeClr val="accent6">
                    <a:lumMod val="75000"/>
                  </a:schemeClr>
                </a:solidFill>
              </a:rPr>
              <a:t>Провести</a:t>
            </a:r>
            <a:r>
              <a:rPr lang="ru-RU" sz="1000" i="1" dirty="0" smtClean="0">
                <a:solidFill>
                  <a:schemeClr val="bg2"/>
                </a:solidFill>
              </a:rPr>
              <a:t> </a:t>
            </a:r>
            <a:r>
              <a:rPr lang="ru-RU" sz="1000" dirty="0" smtClean="0">
                <a:solidFill>
                  <a:schemeClr val="bg2"/>
                </a:solidFill>
              </a:rPr>
              <a:t>мероприятие «Открытый разговор начальника Главного управления с личным составом».</a:t>
            </a: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sz="1000" b="1" i="1" dirty="0" smtClean="0">
                <a:solidFill>
                  <a:schemeClr val="accent6">
                    <a:lumMod val="75000"/>
                  </a:schemeClr>
                </a:solidFill>
              </a:rPr>
              <a:t>Провести</a:t>
            </a:r>
            <a:r>
              <a:rPr lang="ru-RU" sz="1000" dirty="0" smtClean="0">
                <a:solidFill>
                  <a:schemeClr val="bg2"/>
                </a:solidFill>
              </a:rPr>
              <a:t> личный прием граждан начальником Главного управления в Приемной Президента по </a:t>
            </a:r>
            <a:r>
              <a:rPr lang="ru-RU" sz="1000" dirty="0" err="1" smtClean="0">
                <a:solidFill>
                  <a:schemeClr val="bg2"/>
                </a:solidFill>
              </a:rPr>
              <a:t>УрФО</a:t>
            </a:r>
            <a:r>
              <a:rPr lang="ru-RU" sz="1000" dirty="0" smtClean="0">
                <a:solidFill>
                  <a:schemeClr val="bg2"/>
                </a:solidFill>
              </a:rPr>
              <a:t>.</a:t>
            </a: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sz="1000" b="1" i="1" dirty="0">
                <a:solidFill>
                  <a:schemeClr val="accent6">
                    <a:lumMod val="75000"/>
                  </a:schemeClr>
                </a:solidFill>
              </a:rPr>
              <a:t>Принять</a:t>
            </a:r>
            <a:r>
              <a:rPr lang="ru-RU" sz="1000" dirty="0">
                <a:solidFill>
                  <a:schemeClr val="bg2"/>
                </a:solidFill>
              </a:rPr>
              <a:t> участие </a:t>
            </a:r>
            <a:r>
              <a:rPr lang="ru-RU" sz="1000" dirty="0" smtClean="0">
                <a:solidFill>
                  <a:schemeClr val="bg2"/>
                </a:solidFill>
              </a:rPr>
              <a:t>в коллегии Главного управления за 2 квартал.</a:t>
            </a: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endParaRPr lang="ru-RU" sz="1050" dirty="0">
              <a:solidFill>
                <a:srgbClr val="000000"/>
              </a:solidFill>
            </a:endParaRPr>
          </a:p>
          <a:p>
            <a:pPr lvl="0" algn="just"/>
            <a:endParaRPr lang="ru-RU" sz="1050" dirty="0" smtClean="0">
              <a:solidFill>
                <a:srgbClr val="000000"/>
              </a:solidFill>
            </a:endParaRPr>
          </a:p>
          <a:p>
            <a:pPr lvl="0" algn="just"/>
            <a:endParaRPr lang="ru-RU" sz="1000" dirty="0" smtClean="0">
              <a:solidFill>
                <a:srgbClr val="000000"/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endParaRPr lang="ru-RU" sz="1000" dirty="0">
              <a:solidFill>
                <a:srgbClr val="000000"/>
              </a:solidFill>
            </a:endParaRPr>
          </a:p>
          <a:p>
            <a:pPr algn="just">
              <a:lnSpc>
                <a:spcPct val="115000"/>
              </a:lnSpc>
              <a:tabLst>
                <a:tab pos="442595" algn="l"/>
                <a:tab pos="630555" algn="l"/>
                <a:tab pos="990600" algn="l"/>
              </a:tabLst>
            </a:pPr>
            <a:endParaRPr lang="ru-RU" sz="1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102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4592" y="131202"/>
            <a:ext cx="9539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Основные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совершенствования работы </a:t>
            </a:r>
          </a:p>
          <a:p>
            <a:pPr algn="ctr"/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обращениями граждан 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2 квартале  2023 года</a:t>
            </a:r>
            <a:endParaRPr lang="ru-RU" sz="1400" b="1" dirty="0">
              <a:solidFill>
                <a:srgbClr val="EC8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6345" y="734589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12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17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339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avatars.mds.yandex.net/get-pdb/69339/4d481ead-61ed-4dfa-9c85-7ffc50bf4d0f/s800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21441" b="10506"/>
          <a:stretch/>
        </p:blipFill>
        <p:spPr bwMode="auto">
          <a:xfrm flipH="1">
            <a:off x="578638" y="1560008"/>
            <a:ext cx="8984785" cy="5294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638" y="286671"/>
            <a:ext cx="85823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Конституция Российской Федерации</a:t>
            </a:r>
          </a:p>
          <a:p>
            <a:endParaRPr lang="ru-RU" sz="1200" b="1" dirty="0" smtClean="0">
              <a:solidFill>
                <a:srgbClr val="002060"/>
              </a:solidFill>
            </a:endParaRPr>
          </a:p>
          <a:p>
            <a:r>
              <a:rPr lang="ru-RU" sz="1200" b="1" dirty="0" smtClean="0">
                <a:solidFill>
                  <a:srgbClr val="002060"/>
                </a:solidFill>
              </a:rPr>
              <a:t>Статья 33</a:t>
            </a:r>
          </a:p>
          <a:p>
            <a:endParaRPr lang="ru-RU" sz="1200" b="1" dirty="0">
              <a:solidFill>
                <a:srgbClr val="002060"/>
              </a:solidFill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Граждане </a:t>
            </a:r>
            <a:r>
              <a:rPr lang="ru-RU" sz="1200" dirty="0">
                <a:solidFill>
                  <a:srgbClr val="002060"/>
                </a:solidFill>
              </a:rPr>
              <a:t>Российской Федерации имеют право обращаться лично, а также направлять индивидуальные и коллективные обращения в государственные органы и органы местного </a:t>
            </a:r>
            <a:r>
              <a:rPr lang="ru-RU" sz="1200" dirty="0" smtClean="0">
                <a:solidFill>
                  <a:srgbClr val="002060"/>
                </a:solidFill>
              </a:rPr>
              <a:t>самоуправления.</a:t>
            </a:r>
            <a:endParaRPr lang="ru-RU" sz="1200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6149" y="3407422"/>
            <a:ext cx="5754115" cy="3201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Организация работы по рассмотрению обращений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граждан и организаций (далее – обращения граждан) является одним из важнейших направлений деятельности Главного управления.</a:t>
            </a:r>
            <a:endParaRPr lang="ru-RU" sz="1200" dirty="0">
              <a:solidFill>
                <a:schemeClr val="bg2">
                  <a:lumMod val="75000"/>
                </a:schemeClr>
              </a:solidFill>
            </a:endParaRPr>
          </a:p>
          <a:p>
            <a:pPr indent="457200" algn="just"/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Обращения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граждан представляют собой источник информации о реальных потребностях населения, поэтому своевременное принятие решений по обращениям граждан способствует повышению качества, доступности, комфортности и оперативности предоставления государственных услуг, кроме того, работа с обращениями граждан является одним из самых эффективных инструментов формирования положительного имиджа Главного управления.</a:t>
            </a:r>
          </a:p>
          <a:p>
            <a:pPr indent="457200" algn="just"/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Эффективное управление не может существовать без обратной связи.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Обращения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граждан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необходимо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рассматривать как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канал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получения первичной информации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об отношении населения и личного состава Главного управления к деятельности Министерства и принимаемых решениях. </a:t>
            </a:r>
          </a:p>
          <a:p>
            <a:pPr indent="457200" algn="just"/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Жалобы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и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предложения, направленные гражданами, позволяют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своевременно выявлять и устранять недостатки в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работе, совершенствовать деятельность МЧС России.</a:t>
            </a:r>
            <a:endParaRPr lang="ru-RU" sz="1400" i="1" dirty="0">
              <a:solidFill>
                <a:srgbClr val="00206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56150" y="1499500"/>
            <a:ext cx="8958118" cy="0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56150" y="1529617"/>
            <a:ext cx="8958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cap="all" dirty="0">
                <a:solidFill>
                  <a:schemeClr val="bg2">
                    <a:lumMod val="75000"/>
                  </a:schemeClr>
                </a:solidFill>
              </a:rPr>
              <a:t>Федеральный закон от 02.05.2006 </a:t>
            </a:r>
            <a:r>
              <a:rPr lang="ru-RU" sz="1200" b="1" cap="all" dirty="0" smtClean="0">
                <a:solidFill>
                  <a:schemeClr val="bg2">
                    <a:lumMod val="75000"/>
                  </a:schemeClr>
                </a:solidFill>
              </a:rPr>
              <a:t>№ 59-ФЗ </a:t>
            </a:r>
            <a:endParaRPr lang="ru-RU" sz="1200" b="1" cap="al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200" b="1" cap="all" dirty="0" smtClean="0">
                <a:solidFill>
                  <a:schemeClr val="bg2">
                    <a:lumMod val="75000"/>
                  </a:schemeClr>
                </a:solidFill>
              </a:rPr>
              <a:t>«О </a:t>
            </a:r>
            <a:r>
              <a:rPr lang="ru-RU" sz="1200" b="1" cap="all" dirty="0">
                <a:solidFill>
                  <a:schemeClr val="bg2">
                    <a:lumMod val="75000"/>
                  </a:schemeClr>
                </a:solidFill>
              </a:rPr>
              <a:t>порядке рассмотрения обращений граждан Российской </a:t>
            </a:r>
            <a:r>
              <a:rPr lang="ru-RU" sz="1200" b="1" cap="all" dirty="0" smtClean="0">
                <a:solidFill>
                  <a:schemeClr val="bg2">
                    <a:lumMod val="75000"/>
                  </a:schemeClr>
                </a:solidFill>
              </a:rPr>
              <a:t>Федерации»</a:t>
            </a:r>
          </a:p>
          <a:p>
            <a:pPr algn="just"/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</a:rPr>
              <a:t>( Статья 10) </a:t>
            </a:r>
            <a:endParaRPr lang="ru-RU" sz="1200" b="1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Государственный </a:t>
            </a:r>
            <a:r>
              <a:rPr lang="ru-RU" sz="1200" dirty="0">
                <a:solidFill>
                  <a:srgbClr val="002060"/>
                </a:solidFill>
              </a:rPr>
              <a:t>орган или должностное </a:t>
            </a:r>
            <a:r>
              <a:rPr lang="ru-RU" sz="1200" dirty="0" smtClean="0">
                <a:solidFill>
                  <a:srgbClr val="002060"/>
                </a:solidFill>
              </a:rPr>
              <a:t>лицо:</a:t>
            </a:r>
            <a:endParaRPr lang="ru-RU" sz="1200" dirty="0">
              <a:solidFill>
                <a:srgbClr val="002060"/>
              </a:solidFill>
            </a:endParaRPr>
          </a:p>
          <a:p>
            <a:pPr algn="just"/>
            <a:r>
              <a:rPr lang="ru-RU" sz="1200" dirty="0">
                <a:solidFill>
                  <a:srgbClr val="002060"/>
                </a:solidFill>
              </a:rPr>
              <a:t>- </a:t>
            </a:r>
            <a:r>
              <a:rPr lang="ru-RU" sz="1200" dirty="0" smtClean="0">
                <a:solidFill>
                  <a:srgbClr val="002060"/>
                </a:solidFill>
              </a:rPr>
              <a:t>  обеспечивает </a:t>
            </a:r>
            <a:r>
              <a:rPr lang="ru-RU" sz="1200" dirty="0">
                <a:solidFill>
                  <a:srgbClr val="002060"/>
                </a:solidFill>
              </a:rPr>
              <a:t>объективное, всестороннее и своевременное рассмотрение обращения;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</a:rPr>
              <a:t>принимает </a:t>
            </a:r>
            <a:r>
              <a:rPr lang="ru-RU" sz="1200" dirty="0">
                <a:solidFill>
                  <a:srgbClr val="002060"/>
                </a:solidFill>
              </a:rPr>
              <a:t>меры, направленные на восстановление или защиту нарушенных прав, свобод и законных интересов </a:t>
            </a:r>
            <a:r>
              <a:rPr lang="ru-RU" sz="1200" dirty="0" smtClean="0">
                <a:solidFill>
                  <a:srgbClr val="002060"/>
                </a:solidFill>
              </a:rPr>
              <a:t>гражданина;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rgbClr val="002060"/>
                </a:solidFill>
              </a:rPr>
              <a:t>дает письменный ответ по существу поставленных в обращении </a:t>
            </a:r>
            <a:r>
              <a:rPr lang="ru-RU" sz="1200" dirty="0" smtClean="0">
                <a:solidFill>
                  <a:srgbClr val="002060"/>
                </a:solidFill>
              </a:rPr>
              <a:t>вопросов.</a:t>
            </a:r>
            <a:endParaRPr lang="ru-RU" sz="12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33058" y="3316799"/>
            <a:ext cx="9004301" cy="30116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1193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248" y="205829"/>
            <a:ext cx="944421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defTabSz="137837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Оглавление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работы с обращениями граждан в Главном управлении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………………………………………………………….…………………………………………..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…………………………………………………………………………………………………………………………………………….....................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Виды, формы,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обращений  граждан………………………………………………………………….……………………………………….….…………….….……. .6                        </a:t>
            </a:r>
            <a:endParaRPr lang="ru-RU" sz="1000" dirty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Способы, источники поступления и результаты рассмотрения обращений граждан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</a:t>
            </a:r>
            <a:r>
              <a:rPr lang="en-US" sz="1000" noProof="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……………...................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……………............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.…7                               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Количество обращений граждан, рассмотренных в Главном управлении                        ...................................................................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………...............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.....8</a:t>
            </a:r>
          </a:p>
          <a:p>
            <a:pPr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Личный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граждан должностными лицами в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Главном управлении ………………………………………………..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……………...................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…...9       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Тематика обращений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……………………………….…….…………..……………………………………...................................…...................................10                                                                                                                                    </a:t>
            </a:r>
            <a:endParaRPr lang="ru-RU" sz="1000" dirty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актуальных и часто задаваемых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вопросов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……..…………………...........................................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……………....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.……………………….11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-13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</a:t>
            </a:r>
          </a:p>
          <a:p>
            <a:pPr lvl="0"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Федеральная государственная информационная система, обеспечивающая процесс досудебного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внесудебного) обжалования решений и </a:t>
            </a: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действий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бездействия), совершенных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предоставлении государственных услуг (ФГИС ДО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………………………………….………..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....1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Взаимодействие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управления и уполномоченного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правам человека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Ханты-Мансийском автономном округе-Югре…………………………… 15</a:t>
            </a:r>
          </a:p>
          <a:p>
            <a:pPr lvl="0" algn="just"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XI.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граждан  в Приемной Президента по Уральскому-Федеральному округу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…………………………………………...………………………………………….16</a:t>
            </a: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совершенствования работы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обращениями граждан во 2 квартале  </a:t>
            </a:r>
            <a:r>
              <a:rPr lang="ru-RU" sz="100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00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года…………………………………………………………17</a:t>
            </a:r>
            <a:endParaRPr lang="ru-RU" sz="1000" dirty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660"/>
            <a:ext cx="9766638" cy="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7525" y="1292185"/>
            <a:ext cx="388541" cy="4613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18413" y="622089"/>
            <a:ext cx="363073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1" cap="all" dirty="0" smtClean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функции отделения</a:t>
            </a:r>
          </a:p>
          <a:p>
            <a:pPr algn="ctr"/>
            <a:r>
              <a:rPr lang="ru-RU" sz="10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 работе с обращениями граждан:</a:t>
            </a:r>
          </a:p>
          <a:p>
            <a:pPr algn="just"/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Осуществление приема, регистрации  и организации рассмотрения обращений </a:t>
            </a:r>
            <a:r>
              <a:rPr lang="ru-RU" sz="950" dirty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граждан и организаций, 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в том числе поступающих по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едеральной государственной информационной системе досудебного (внесудебного) обжалования (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ФГИС ДО), ССТУ РФ.</a:t>
            </a:r>
          </a:p>
          <a:p>
            <a:pPr algn="just"/>
            <a:r>
              <a:rPr lang="ru-RU" sz="950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en-US" sz="950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.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Организация и обеспечение личного приема должностными лицами.</a:t>
            </a:r>
            <a:endParaRPr lang="ru-RU" sz="950" cap="all" dirty="0" smtClean="0">
              <a:solidFill>
                <a:schemeClr val="bg2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algn="just"/>
            <a:r>
              <a:rPr lang="ru-RU" sz="950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3.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Осуществление </a:t>
            </a:r>
            <a:r>
              <a:rPr lang="ru-RU" sz="950" dirty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централизованного учета 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и хранения </a:t>
            </a:r>
            <a:r>
              <a:rPr lang="ru-RU" sz="950" dirty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обращений граждан и организаций.</a:t>
            </a:r>
            <a:endParaRPr lang="ru-RU" sz="950" dirty="0" smtClean="0">
              <a:solidFill>
                <a:schemeClr val="bg2"/>
              </a:solidFill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algn="just"/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4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.Осуществление контроля за соблюдением порядка рассмотрения </a:t>
            </a:r>
            <a:r>
              <a:rPr lang="ru-RU" sz="950" dirty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обращений граждан и организаций.</a:t>
            </a:r>
            <a:endParaRPr lang="ru-RU" sz="950" dirty="0" smtClean="0">
              <a:solidFill>
                <a:schemeClr val="bg2"/>
              </a:solidFill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algn="just"/>
            <a:r>
              <a:rPr lang="ru-RU" sz="950" dirty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.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Осуществление информационно-справочной работы, связанной с обращениями граждан и организаций, оказание методической помощи структурным подразделениям по вопросам деятельности  в пределах своей компетенции.</a:t>
            </a:r>
          </a:p>
          <a:p>
            <a:pPr algn="just"/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6.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Осуществление анализа  обращений </a:t>
            </a:r>
            <a:r>
              <a:rPr lang="ru-RU" sz="950" dirty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граждан и организаций, 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результатов их рассмотрения и принятых по ним решений, подготовка информационно-аналитических материалов.</a:t>
            </a:r>
          </a:p>
          <a:p>
            <a:pPr algn="just"/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7.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Ежедневный прием граждан.</a:t>
            </a:r>
          </a:p>
          <a:p>
            <a:pPr algn="just"/>
            <a:endParaRPr lang="ru-RU" sz="1000" dirty="0" smtClean="0">
              <a:solidFill>
                <a:schemeClr val="bg2"/>
              </a:solidFill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bg2"/>
              </a:solidFill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328" y="18411"/>
            <a:ext cx="445582" cy="5860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9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6122" y="91530"/>
            <a:ext cx="8114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Организация работы с обращениями граждан</a:t>
            </a:r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Главном управлении 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0" y="586570"/>
            <a:ext cx="9720263" cy="22786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16152" y="1712923"/>
            <a:ext cx="24015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cap="all" dirty="0" smtClean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отделение по работе с обращениями граждан главного управления 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40444" y="3500297"/>
            <a:ext cx="2861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cap="all" dirty="0" smtClean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000" cap="all" dirty="0" smtClean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Отделы надзорной деятельности и профилактических работ Управления надзорной деятельности и профилактических работ  Главного управления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2549" y="667466"/>
            <a:ext cx="240945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ВИДЫ </a:t>
            </a:r>
          </a:p>
          <a:p>
            <a:pPr algn="ctr"/>
            <a:r>
              <a:rPr lang="ru-RU" sz="10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Обращений граждан*</a:t>
            </a:r>
          </a:p>
          <a:p>
            <a:pPr algn="just"/>
            <a:endParaRPr lang="ru-RU" sz="1000" b="1" cap="all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000" b="1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Заявление</a:t>
            </a:r>
          </a:p>
          <a:p>
            <a:pPr algn="just"/>
            <a:r>
              <a:rPr lang="ru-RU" sz="1000" dirty="0">
                <a:solidFill>
                  <a:schemeClr val="bg2"/>
                </a:solidFill>
                <a:latin typeface="Arial" panose="020B0604020202020204" pitchFamily="34" charset="0"/>
              </a:rPr>
              <a:t>просьба гражданина о содействии в реализации его конституционных прав и свобод или конституционных прав и свобод других лиц, либо сообщение о нарушении законов и иных нормативных правовых актов, недостатках в работе государственных органов, органов местного самоуправления и должностных лиц, либо критика деятельности указанных </a:t>
            </a:r>
            <a:r>
              <a:rPr lang="ru-RU" sz="900" dirty="0">
                <a:solidFill>
                  <a:schemeClr val="bg2"/>
                </a:solidFill>
                <a:latin typeface="Arial" panose="020B0604020202020204" pitchFamily="34" charset="0"/>
              </a:rPr>
              <a:t>органов</a:t>
            </a:r>
            <a:r>
              <a:rPr lang="ru-RU" sz="1000" dirty="0">
                <a:solidFill>
                  <a:schemeClr val="bg2"/>
                </a:solidFill>
                <a:latin typeface="Arial" panose="020B0604020202020204" pitchFamily="34" charset="0"/>
              </a:rPr>
              <a:t> и должностных лиц</a:t>
            </a:r>
          </a:p>
          <a:p>
            <a:pPr algn="just"/>
            <a:endParaRPr lang="ru-RU" sz="800" b="1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000" b="1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Предложение</a:t>
            </a:r>
          </a:p>
          <a:p>
            <a:pPr algn="just"/>
            <a:r>
              <a:rPr lang="ru-RU" sz="1000" dirty="0" smtClean="0">
                <a:solidFill>
                  <a:schemeClr val="bg2"/>
                </a:solidFill>
                <a:latin typeface="Arial" panose="020B0604020202020204" pitchFamily="34" charset="0"/>
              </a:rPr>
              <a:t>рекомендация </a:t>
            </a:r>
            <a:r>
              <a:rPr lang="ru-RU" sz="1000" dirty="0">
                <a:solidFill>
                  <a:schemeClr val="bg2"/>
                </a:solidFill>
                <a:latin typeface="Arial" panose="020B0604020202020204" pitchFamily="34" charset="0"/>
              </a:rPr>
              <a:t>гражданина по совершенствованию законов и иных нормативных правовых актов, деятельности государственных органов и органов местного самоуправления, развитию общественных отношений, улучшению социально-экономической и иных сфер деятельности государства и общества</a:t>
            </a:r>
          </a:p>
          <a:p>
            <a:pPr algn="just"/>
            <a:endParaRPr lang="ru-RU" sz="800" b="1" cap="all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000" b="1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Жалоба</a:t>
            </a:r>
          </a:p>
          <a:p>
            <a:pPr algn="just"/>
            <a:r>
              <a:rPr lang="ru-RU" sz="1000" dirty="0">
                <a:solidFill>
                  <a:schemeClr val="bg2"/>
                </a:solidFill>
                <a:latin typeface="Arial" panose="020B0604020202020204" pitchFamily="34" charset="0"/>
              </a:rPr>
              <a:t>просьба гражданина о восстановлении или защите его нарушенных прав, свобод или законных интересов либо прав, свобод или законных интересов других </a:t>
            </a:r>
            <a:r>
              <a:rPr lang="ru-RU" sz="1000" dirty="0" smtClean="0">
                <a:solidFill>
                  <a:schemeClr val="bg2"/>
                </a:solidFill>
                <a:latin typeface="Arial" panose="020B0604020202020204" pitchFamily="34" charset="0"/>
              </a:rPr>
              <a:t>лиц.</a:t>
            </a:r>
            <a:endParaRPr lang="ru-RU" sz="1000" b="1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2631214" y="990258"/>
            <a:ext cx="33964" cy="5319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8DCE501-5AC1-43C4-BC91-967FB8F4AE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3" y="712256"/>
            <a:ext cx="325839" cy="31856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903623" y="1185194"/>
            <a:ext cx="2798719" cy="1762698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903623" y="3464016"/>
            <a:ext cx="2771980" cy="149709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033818" y="4012706"/>
            <a:ext cx="3615334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СИСТЕМА КОНТРОЛЯ</a:t>
            </a:r>
            <a:r>
              <a:rPr lang="en-US" sz="9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соблюдением порядка</a:t>
            </a:r>
            <a:br>
              <a:rPr lang="ru-RU" sz="9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9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рассмотрения обращений граждан НАПРАВЛЕНА НА: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единого порядка работы с обращениями граждан в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МЧС России;</a:t>
            </a:r>
            <a:endParaRPr lang="ru-RU" sz="95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ru-RU" sz="950" dirty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2.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Постановку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граждан на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контроль;</a:t>
            </a:r>
            <a:endParaRPr lang="ru-RU" sz="95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ru-RU" sz="950" dirty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3.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Снятие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контроля обращения по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которым предоставлен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объективный полный ответ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заявителю;</a:t>
            </a:r>
          </a:p>
          <a:p>
            <a:pPr lvl="0"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950" dirty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4.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Подготовку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о количестве обращений граждан, установленный срок для рассмотрения которых истекает и направление ее в структурные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подразделении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(еженедельно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950" dirty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.Подготовку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 об исполнительской дисциплине структурных подразделений центрального аппарата по рассмотрению обращений граждан (еженедельно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6.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результатов работы с обращениями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граждан, вопросов исполнительской дисциплины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еженедельных координационных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совещаниях;</a:t>
            </a:r>
            <a:endParaRPr lang="ru-RU" sz="95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7.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Консультативную поддержку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структурных подразделений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рассмотрения обращений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граждан.</a:t>
            </a:r>
            <a:endParaRPr lang="ru-RU" sz="95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endParaRPr lang="ru-RU" sz="1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endParaRPr lang="ru-RU" sz="1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650776" y="1266226"/>
            <a:ext cx="321969" cy="7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 стрелкой 227"/>
          <p:cNvCxnSpPr/>
          <p:nvPr/>
        </p:nvCxnSpPr>
        <p:spPr>
          <a:xfrm>
            <a:off x="2655091" y="2570784"/>
            <a:ext cx="248532" cy="8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2715623" y="3752307"/>
            <a:ext cx="161056" cy="5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5984113" y="1245499"/>
            <a:ext cx="23165" cy="3201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687557" y="4442294"/>
            <a:ext cx="29655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Рисунок 89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2812" y1="30859" x2="12812" y2="30859"/>
                        <a14:foregroundMark x1="10469" y1="38281" x2="22188" y2="18125"/>
                        <a14:foregroundMark x1="47266" y1="18750" x2="51094" y2="76016"/>
                        <a14:foregroundMark x1="68750" y1="12578" x2="87656" y2="31719"/>
                        <a14:foregroundMark x1="72188" y1="13984" x2="84922" y2="26563"/>
                        <a14:foregroundMark x1="88984" y1="60234" x2="83438" y2="71719"/>
                        <a14:foregroundMark x1="33359" y1="85078" x2="18672" y2="74531"/>
                        <a14:foregroundMark x1="10156" y1="36406" x2="18906" y2="2171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153" y="667466"/>
            <a:ext cx="452770" cy="469754"/>
          </a:xfrm>
          <a:prstGeom prst="rect">
            <a:avLst/>
          </a:prstGeom>
        </p:spPr>
      </p:pic>
      <p:sp>
        <p:nvSpPr>
          <p:cNvPr id="108" name="Прямоугольник 107"/>
          <p:cNvSpPr/>
          <p:nvPr/>
        </p:nvSpPr>
        <p:spPr>
          <a:xfrm>
            <a:off x="152550" y="6112256"/>
            <a:ext cx="2562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cs typeface="Arial" panose="020B0604020202020204" pitchFamily="34" charset="0"/>
              </a:rPr>
              <a:t>__________________________</a:t>
            </a:r>
          </a:p>
          <a:p>
            <a:pPr algn="just"/>
            <a:r>
              <a:rPr lang="ru-RU" sz="800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*В соответствии с Федеральным законом от </a:t>
            </a:r>
            <a:r>
              <a:rPr lang="ru-RU" sz="800" b="1" cap="all" dirty="0" smtClean="0">
                <a:solidFill>
                  <a:schemeClr val="bg2">
                    <a:lumMod val="75000"/>
                  </a:schemeClr>
                </a:solidFill>
              </a:rPr>
              <a:t>02.05.2006 № 59-ФЗ </a:t>
            </a:r>
            <a:r>
              <a:rPr lang="ru-RU" sz="800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«</a:t>
            </a:r>
            <a:r>
              <a:rPr lang="ru-RU" sz="800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О порядке рассмотрения обращений граждан Российской </a:t>
            </a:r>
            <a:r>
              <a:rPr lang="ru-RU" sz="800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Федерации»</a:t>
            </a:r>
            <a:endParaRPr lang="ru-RU" sz="800" dirty="0">
              <a:solidFill>
                <a:schemeClr val="bg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91325" y="7044554"/>
            <a:ext cx="293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*Федеральная государственная информационная система досудебного обжалования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2812" y1="30859" x2="12812" y2="30859"/>
                        <a14:foregroundMark x1="10469" y1="38281" x2="22188" y2="18125"/>
                        <a14:foregroundMark x1="47266" y1="18750" x2="51094" y2="76016"/>
                        <a14:foregroundMark x1="68750" y1="12578" x2="87656" y2="31719"/>
                        <a14:foregroundMark x1="72188" y1="13984" x2="84922" y2="26563"/>
                        <a14:foregroundMark x1="88984" y1="60234" x2="83438" y2="71719"/>
                        <a14:foregroundMark x1="33359" y1="85078" x2="18672" y2="74531"/>
                        <a14:foregroundMark x1="10156" y1="36406" x2="18906" y2="2171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45" y="3999973"/>
            <a:ext cx="452770" cy="4697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3931" y="3580003"/>
            <a:ext cx="870012" cy="4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5103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69150" y="1277976"/>
            <a:ext cx="3973025" cy="14438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765" y="2968154"/>
            <a:ext cx="9017054" cy="2462213"/>
          </a:xfrm>
          <a:prstGeom prst="rect">
            <a:avLst/>
          </a:prstGeom>
          <a:ln>
            <a:solidFill>
              <a:srgbClr val="EA6136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   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12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За 1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квартал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2023 года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Главном управлении рассмотрено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580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обращений</a:t>
            </a:r>
            <a:r>
              <a:rPr lang="en-US" sz="1200" noProof="0" dirty="0" smtClean="0">
                <a:solidFill>
                  <a:srgbClr val="1F497D"/>
                </a:solidFill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,  </a:t>
            </a:r>
            <a:r>
              <a:rPr lang="ru-RU" sz="1200" noProof="0" dirty="0" smtClean="0">
                <a:solidFill>
                  <a:srgbClr val="1F497D"/>
                </a:solidFill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что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на </a:t>
            </a:r>
            <a:r>
              <a:rPr lang="ru-RU" sz="1200" b="1" noProof="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32</a:t>
            </a:r>
            <a:r>
              <a:rPr lang="ru-RU" sz="1200" b="1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,9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%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больше,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чем </a:t>
            </a:r>
            <a:r>
              <a:rPr lang="ru-RU" sz="1200" dirty="0" smtClean="0">
                <a:solidFill>
                  <a:srgbClr val="1F497D"/>
                </a:solidFill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за 1 квартал 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2022  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ru-RU" sz="1200" b="1" noProof="0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389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),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из них рассмотренных с нарушением срока  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0 (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АППГ: 0). В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электронном виде поступило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448</a:t>
            </a:r>
            <a:r>
              <a:rPr lang="ru-RU" sz="1200" b="1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обращений (АППГ –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304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),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в письменном 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виде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132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АППГ-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85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).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Из чего следует, что заявители стали активнее пользоваться электронной формой обращения, размещенной на сайте Главного управления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.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еренаправлено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на рассмотрение по компетенции в другие органы государственной власти и местного самоуправления 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(АППГ: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9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),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из них с нарушением срока 0 (АППГ: 0). </a:t>
            </a:r>
          </a:p>
          <a:p>
            <a:pPr lvl="0" algn="just">
              <a:defRPr/>
            </a:pP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        За  1 квартал 2023 года 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в отношении Главного управления и его должностных лиц  отсутствуют судебные решения, связанные с нарушением порядка рассмотрения обращений, установленного федеральным законом от 02 мая 2006 года № 59-ФЗ «О порядке рассмотрения обращений граждан Российской Федерации» (далее – федеральный закон от 02.05.2006 № 59-ФЗ).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1F497D"/>
                </a:solidFill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        В период с 01.01.2023 по 31.03.2023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Прокуратурой по Ханты-Мансийскому автономному округу – Югре проверок  по соблюдению требований законодательства не проводилось. </a:t>
            </a:r>
            <a:endParaRPr lang="ru-RU" sz="1000" cap="all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3215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15" y="37518"/>
            <a:ext cx="357886" cy="4707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9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0361" y="113288"/>
            <a:ext cx="6418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Основные показатели</a:t>
            </a: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17" y="572510"/>
            <a:ext cx="9695355" cy="16009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001887" y="1016871"/>
            <a:ext cx="4520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ВСЕГО ОБРАЩЕНИЙ</a:t>
            </a:r>
            <a:endParaRPr kumimoji="0" lang="ru-RU" sz="1000" b="0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828800" y="1509425"/>
            <a:ext cx="1056442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580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Freeform 8"/>
          <p:cNvSpPr>
            <a:spLocks noChangeAspect="1"/>
          </p:cNvSpPr>
          <p:nvPr/>
        </p:nvSpPr>
        <p:spPr bwMode="gray">
          <a:xfrm rot="10800000">
            <a:off x="3341816" y="1750461"/>
            <a:ext cx="296738" cy="450790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1890942" y="2032623"/>
            <a:ext cx="1580226" cy="437043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lvl="0" defTabSz="1235007">
              <a:defRPr/>
            </a:pPr>
            <a:r>
              <a:rPr lang="ru-RU" sz="2000" dirty="0" smtClean="0">
                <a:solidFill>
                  <a:schemeClr val="accent6"/>
                </a:solidFill>
              </a:rPr>
              <a:t>389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/>
              <a:t>(АППГ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638554" y="1803501"/>
            <a:ext cx="1315185" cy="344710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marL="0" marR="0" lvl="0" indent="0" algn="ctr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(на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32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,9 %)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5" name="Рисунок 244">
            <a:extLst>
              <a:ext uri="{FF2B5EF4-FFF2-40B4-BE49-F238E27FC236}">
                <a16:creationId xmlns:a16="http://schemas.microsoft.com/office/drawing/2014/main" id="{3FA8FC7F-4F4F-42DD-83CA-BE4A6B0B79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8" y="1049400"/>
            <a:ext cx="1642368" cy="137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162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7394277" y="2573310"/>
            <a:ext cx="891353" cy="900357"/>
          </a:xfrm>
          <a:prstGeom prst="rect">
            <a:avLst/>
          </a:prstGeom>
          <a:gradFill rotWithShape="0">
            <a:gsLst>
              <a:gs pos="2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dbl"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223" y="32"/>
            <a:ext cx="405451" cy="5332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47153" y="163315"/>
            <a:ext cx="6496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Виды, формы,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типы обращений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граждан</a:t>
            </a: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0" y="575301"/>
            <a:ext cx="9594292" cy="20201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216658" y="1093650"/>
            <a:ext cx="3892283" cy="40664"/>
          </a:xfrm>
          <a:prstGeom prst="line">
            <a:avLst/>
          </a:prstGeom>
          <a:ln w="730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4852943" y="1131020"/>
            <a:ext cx="4514992" cy="22219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Рисунок 1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070" y="7274288"/>
            <a:ext cx="2419678" cy="2020003"/>
          </a:xfrm>
          <a:prstGeom prst="hexagon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6680" y="825777"/>
            <a:ext cx="4213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Статистика по видам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бращений граждан в сравнении с АППГ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852943" y="854147"/>
            <a:ext cx="4372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Статистика по формам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бращений граждан в сравнении с АППГ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3" name="Диаграмма 102"/>
              <p:cNvGraphicFramePr/>
              <p:nvPr>
                <p:extLst/>
              </p:nvPr>
            </p:nvGraphicFramePr>
            <p:xfrm>
              <a:off x="-1333035" y="7866305"/>
              <a:ext cx="5332514" cy="345121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03" name="Диаграмма 10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333029" y="7866305"/>
                <a:ext cx="5332514" cy="3451212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Группа 19"/>
          <p:cNvGrpSpPr/>
          <p:nvPr/>
        </p:nvGrpSpPr>
        <p:grpSpPr>
          <a:xfrm>
            <a:off x="467170" y="1305243"/>
            <a:ext cx="3532309" cy="2746374"/>
            <a:chOff x="6725147" y="2189812"/>
            <a:chExt cx="3137832" cy="2467754"/>
          </a:xfrm>
          <a:solidFill>
            <a:schemeClr val="bg1"/>
          </a:solidFill>
        </p:grpSpPr>
        <p:grpSp>
          <p:nvGrpSpPr>
            <p:cNvPr id="19" name="Группа 18"/>
            <p:cNvGrpSpPr/>
            <p:nvPr/>
          </p:nvGrpSpPr>
          <p:grpSpPr>
            <a:xfrm>
              <a:off x="6725147" y="2189812"/>
              <a:ext cx="3137832" cy="2467754"/>
              <a:chOff x="6732811" y="2198876"/>
              <a:chExt cx="3137832" cy="2467754"/>
            </a:xfrm>
            <a:grpFill/>
          </p:grpSpPr>
          <p:graphicFrame>
            <p:nvGraphicFramePr>
              <p:cNvPr id="14" name="Схема 13"/>
              <p:cNvGraphicFramePr/>
              <p:nvPr>
                <p:extLst>
                  <p:ext uri="{D42A27DB-BD31-4B8C-83A1-F6EECF244321}">
                    <p14:modId xmlns:p14="http://schemas.microsoft.com/office/powerpoint/2010/main" val="4094275831"/>
                  </p:ext>
                </p:extLst>
              </p:nvPr>
            </p:nvGraphicFramePr>
            <p:xfrm>
              <a:off x="6732811" y="2198876"/>
              <a:ext cx="3137832" cy="24677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1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5872" y="2751136"/>
                <a:ext cx="328380" cy="352787"/>
              </a:xfrm>
              <a:prstGeom prst="rect">
                <a:avLst/>
              </a:prstGeom>
              <a:grpFill/>
            </p:spPr>
          </p:pic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id="{CCDBE416-EF8C-4CE2-9A78-24DBF780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5619" y="3696023"/>
                <a:ext cx="363165" cy="341938"/>
              </a:xfrm>
              <a:prstGeom prst="rect">
                <a:avLst/>
              </a:prstGeom>
              <a:grpFill/>
            </p:spPr>
          </p:pic>
        </p:grp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392980" y="2750452"/>
              <a:ext cx="324714" cy="292435"/>
            </a:xfrm>
            <a:prstGeom prst="rect">
              <a:avLst/>
            </a:prstGeom>
            <a:grpFill/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970597" y="3709461"/>
              <a:ext cx="363140" cy="330376"/>
            </a:xfrm>
            <a:prstGeom prst="rect">
              <a:avLst/>
            </a:prstGeom>
            <a:grpFill/>
          </p:spPr>
        </p:pic>
      </p:grpSp>
      <p:sp>
        <p:nvSpPr>
          <p:cNvPr id="69" name="Стрелка вниз 68"/>
          <p:cNvSpPr/>
          <p:nvPr/>
        </p:nvSpPr>
        <p:spPr>
          <a:xfrm rot="10800000" flipH="1">
            <a:off x="3150994" y="7363980"/>
            <a:ext cx="395728" cy="503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Стрелка вниз 69"/>
          <p:cNvSpPr/>
          <p:nvPr/>
        </p:nvSpPr>
        <p:spPr>
          <a:xfrm rot="10800000" flipH="1">
            <a:off x="3303394" y="7516392"/>
            <a:ext cx="395728" cy="503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Стрелка вниз 70"/>
          <p:cNvSpPr/>
          <p:nvPr/>
        </p:nvSpPr>
        <p:spPr>
          <a:xfrm flipH="1">
            <a:off x="3632535" y="7119785"/>
            <a:ext cx="292915" cy="379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Стрелка вниз 71"/>
          <p:cNvSpPr/>
          <p:nvPr/>
        </p:nvSpPr>
        <p:spPr>
          <a:xfrm flipH="1">
            <a:off x="3784935" y="7272185"/>
            <a:ext cx="292915" cy="379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Стрелка вниз 72"/>
          <p:cNvSpPr/>
          <p:nvPr/>
        </p:nvSpPr>
        <p:spPr>
          <a:xfrm flipH="1">
            <a:off x="3937336" y="7424585"/>
            <a:ext cx="292915" cy="379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Стрелка вниз 73"/>
          <p:cNvSpPr/>
          <p:nvPr/>
        </p:nvSpPr>
        <p:spPr>
          <a:xfrm flipH="1">
            <a:off x="4089736" y="7576985"/>
            <a:ext cx="292915" cy="379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1" name="Группа 150"/>
          <p:cNvGrpSpPr/>
          <p:nvPr/>
        </p:nvGrpSpPr>
        <p:grpSpPr>
          <a:xfrm>
            <a:off x="4632206" y="1538398"/>
            <a:ext cx="4918760" cy="2021318"/>
            <a:chOff x="4108941" y="1399594"/>
            <a:chExt cx="5501784" cy="1949687"/>
          </a:xfrm>
        </p:grpSpPr>
        <p:graphicFrame>
          <p:nvGraphicFramePr>
            <p:cNvPr id="25" name="Схема 24"/>
            <p:cNvGraphicFramePr/>
            <p:nvPr>
              <p:extLst>
                <p:ext uri="{D42A27DB-BD31-4B8C-83A1-F6EECF244321}">
                  <p14:modId xmlns:p14="http://schemas.microsoft.com/office/powerpoint/2010/main" val="3697128060"/>
                </p:ext>
              </p:extLst>
            </p:nvPr>
          </p:nvGraphicFramePr>
          <p:xfrm>
            <a:off x="4108941" y="1399594"/>
            <a:ext cx="5501784" cy="19496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1" r:lo="rId22" r:qs="rId23" r:cs="rId24"/>
            </a:graphicData>
          </a:graphic>
        </p:graphicFrame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314" y="2557290"/>
              <a:ext cx="587694" cy="58769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465" y="1509260"/>
              <a:ext cx="653071" cy="643022"/>
            </a:xfrm>
            <a:prstGeom prst="rect">
              <a:avLst/>
            </a:prstGeom>
          </p:spPr>
        </p:pic>
        <p:sp>
          <p:nvSpPr>
            <p:cNvPr id="84" name="Freeform 8"/>
            <p:cNvSpPr>
              <a:spLocks noChangeAspect="1"/>
            </p:cNvSpPr>
            <p:nvPr/>
          </p:nvSpPr>
          <p:spPr bwMode="gray">
            <a:xfrm rot="10800000">
              <a:off x="6966180" y="2919287"/>
              <a:ext cx="296738" cy="328420"/>
            </a:xfrm>
            <a:custGeom>
              <a:avLst/>
              <a:gdLst>
                <a:gd name="T0" fmla="*/ 92 w 201"/>
                <a:gd name="T1" fmla="*/ 189 h 194"/>
                <a:gd name="T2" fmla="*/ 8 w 201"/>
                <a:gd name="T3" fmla="*/ 105 h 194"/>
                <a:gd name="T4" fmla="*/ 16 w 201"/>
                <a:gd name="T5" fmla="*/ 84 h 194"/>
                <a:gd name="T6" fmla="*/ 52 w 201"/>
                <a:gd name="T7" fmla="*/ 84 h 194"/>
                <a:gd name="T8" fmla="*/ 52 w 201"/>
                <a:gd name="T9" fmla="*/ 30 h 194"/>
                <a:gd name="T10" fmla="*/ 83 w 201"/>
                <a:gd name="T11" fmla="*/ 0 h 194"/>
                <a:gd name="T12" fmla="*/ 119 w 201"/>
                <a:gd name="T13" fmla="*/ 0 h 194"/>
                <a:gd name="T14" fmla="*/ 149 w 201"/>
                <a:gd name="T15" fmla="*/ 30 h 194"/>
                <a:gd name="T16" fmla="*/ 149 w 201"/>
                <a:gd name="T17" fmla="*/ 84 h 194"/>
                <a:gd name="T18" fmla="*/ 185 w 201"/>
                <a:gd name="T19" fmla="*/ 84 h 194"/>
                <a:gd name="T20" fmla="*/ 193 w 201"/>
                <a:gd name="T21" fmla="*/ 105 h 194"/>
                <a:gd name="T22" fmla="*/ 109 w 201"/>
                <a:gd name="T23" fmla="*/ 189 h 194"/>
                <a:gd name="T24" fmla="*/ 92 w 201"/>
                <a:gd name="T25" fmla="*/ 189 h 194"/>
                <a:gd name="T26" fmla="*/ 92 w 201"/>
                <a:gd name="T27" fmla="*/ 18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194">
                  <a:moveTo>
                    <a:pt x="92" y="189"/>
                  </a:moveTo>
                  <a:cubicBezTo>
                    <a:pt x="8" y="105"/>
                    <a:pt x="8" y="105"/>
                    <a:pt x="8" y="105"/>
                  </a:cubicBezTo>
                  <a:cubicBezTo>
                    <a:pt x="0" y="97"/>
                    <a:pt x="6" y="84"/>
                    <a:pt x="16" y="84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13"/>
                    <a:pt x="66" y="0"/>
                    <a:pt x="8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5" y="0"/>
                    <a:pt x="149" y="13"/>
                    <a:pt x="149" y="30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85" y="84"/>
                    <a:pt x="185" y="84"/>
                    <a:pt x="185" y="84"/>
                  </a:cubicBezTo>
                  <a:cubicBezTo>
                    <a:pt x="195" y="84"/>
                    <a:pt x="201" y="97"/>
                    <a:pt x="193" y="105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04" y="194"/>
                    <a:pt x="97" y="194"/>
                    <a:pt x="92" y="189"/>
                  </a:cubicBezTo>
                  <a:cubicBezTo>
                    <a:pt x="92" y="189"/>
                    <a:pt x="97" y="194"/>
                    <a:pt x="92" y="18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8"/>
            <p:cNvSpPr>
              <a:spLocks noChangeAspect="1"/>
            </p:cNvSpPr>
            <p:nvPr/>
          </p:nvSpPr>
          <p:spPr bwMode="gray">
            <a:xfrm rot="10800000">
              <a:off x="7939259" y="1895880"/>
              <a:ext cx="296738" cy="354888"/>
            </a:xfrm>
            <a:custGeom>
              <a:avLst/>
              <a:gdLst>
                <a:gd name="T0" fmla="*/ 92 w 201"/>
                <a:gd name="T1" fmla="*/ 189 h 194"/>
                <a:gd name="T2" fmla="*/ 8 w 201"/>
                <a:gd name="T3" fmla="*/ 105 h 194"/>
                <a:gd name="T4" fmla="*/ 16 w 201"/>
                <a:gd name="T5" fmla="*/ 84 h 194"/>
                <a:gd name="T6" fmla="*/ 52 w 201"/>
                <a:gd name="T7" fmla="*/ 84 h 194"/>
                <a:gd name="T8" fmla="*/ 52 w 201"/>
                <a:gd name="T9" fmla="*/ 30 h 194"/>
                <a:gd name="T10" fmla="*/ 83 w 201"/>
                <a:gd name="T11" fmla="*/ 0 h 194"/>
                <a:gd name="T12" fmla="*/ 119 w 201"/>
                <a:gd name="T13" fmla="*/ 0 h 194"/>
                <a:gd name="T14" fmla="*/ 149 w 201"/>
                <a:gd name="T15" fmla="*/ 30 h 194"/>
                <a:gd name="T16" fmla="*/ 149 w 201"/>
                <a:gd name="T17" fmla="*/ 84 h 194"/>
                <a:gd name="T18" fmla="*/ 185 w 201"/>
                <a:gd name="T19" fmla="*/ 84 h 194"/>
                <a:gd name="T20" fmla="*/ 193 w 201"/>
                <a:gd name="T21" fmla="*/ 105 h 194"/>
                <a:gd name="T22" fmla="*/ 109 w 201"/>
                <a:gd name="T23" fmla="*/ 189 h 194"/>
                <a:gd name="T24" fmla="*/ 92 w 201"/>
                <a:gd name="T25" fmla="*/ 189 h 194"/>
                <a:gd name="T26" fmla="*/ 92 w 201"/>
                <a:gd name="T27" fmla="*/ 18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194">
                  <a:moveTo>
                    <a:pt x="92" y="189"/>
                  </a:moveTo>
                  <a:cubicBezTo>
                    <a:pt x="8" y="105"/>
                    <a:pt x="8" y="105"/>
                    <a:pt x="8" y="105"/>
                  </a:cubicBezTo>
                  <a:cubicBezTo>
                    <a:pt x="0" y="97"/>
                    <a:pt x="6" y="84"/>
                    <a:pt x="16" y="84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13"/>
                    <a:pt x="66" y="0"/>
                    <a:pt x="8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5" y="0"/>
                    <a:pt x="149" y="13"/>
                    <a:pt x="149" y="30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85" y="84"/>
                    <a:pt x="185" y="84"/>
                    <a:pt x="185" y="84"/>
                  </a:cubicBezTo>
                  <a:cubicBezTo>
                    <a:pt x="195" y="84"/>
                    <a:pt x="201" y="97"/>
                    <a:pt x="193" y="105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04" y="194"/>
                    <a:pt x="97" y="194"/>
                    <a:pt x="92" y="189"/>
                  </a:cubicBezTo>
                  <a:cubicBezTo>
                    <a:pt x="92" y="189"/>
                    <a:pt x="97" y="194"/>
                    <a:pt x="92" y="18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677151" y="1686361"/>
              <a:ext cx="578740" cy="21542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" kern="0" dirty="0" smtClean="0">
                  <a:ln w="10541" cmpd="sng">
                    <a:solidFill>
                      <a:srgbClr val="1F497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/>
                  </a:solidFill>
                  <a:latin typeface="Arial"/>
                </a:rPr>
                <a:t>33,7</a:t>
              </a:r>
              <a:r>
                <a:rPr kumimoji="0" lang="en-US" sz="800" b="0" i="0" u="none" strike="noStrike" kern="0" cap="none" spc="0" normalizeH="0" baseline="0" noProof="0" dirty="0" smtClean="0">
                  <a:ln w="10541" cmpd="sng">
                    <a:solidFill>
                      <a:srgbClr val="1F497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  <a:endParaRPr kumimoji="0" lang="ru-RU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6800035" y="2703866"/>
              <a:ext cx="629030" cy="21542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" kern="0" noProof="0" dirty="0" smtClean="0">
                  <a:ln w="10541" cmpd="sng">
                    <a:solidFill>
                      <a:srgbClr val="1F497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/>
                  </a:solidFill>
                  <a:latin typeface="Arial"/>
                </a:rPr>
                <a:t>35,6</a:t>
              </a:r>
              <a:r>
                <a:rPr kumimoji="0" lang="en-US" sz="800" b="0" i="0" u="none" strike="noStrike" kern="0" cap="none" spc="0" normalizeH="0" baseline="0" noProof="0" dirty="0" smtClean="0">
                  <a:ln w="10541" cmpd="sng">
                    <a:solidFill>
                      <a:srgbClr val="1F497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  <a:endParaRPr kumimoji="0" lang="ru-RU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3126508" y="2929666"/>
            <a:ext cx="434926" cy="58753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 smtClean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600636" y="2919745"/>
            <a:ext cx="612357" cy="246199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lang="ru-RU" sz="800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14</a:t>
            </a:r>
            <a:r>
              <a:rPr lang="ru-RU" sz="800" kern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,2</a:t>
            </a:r>
            <a:r>
              <a:rPr kumimoji="0" lang="ru-RU" sz="8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r>
              <a:rPr kumimoji="0" lang="en-US" sz="8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Freeform 8"/>
          <p:cNvSpPr>
            <a:spLocks noChangeAspect="1"/>
          </p:cNvSpPr>
          <p:nvPr/>
        </p:nvSpPr>
        <p:spPr bwMode="gray">
          <a:xfrm>
            <a:off x="1600637" y="3154955"/>
            <a:ext cx="284726" cy="245169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Freeform 8"/>
          <p:cNvSpPr>
            <a:spLocks noChangeAspect="1"/>
          </p:cNvSpPr>
          <p:nvPr/>
        </p:nvSpPr>
        <p:spPr bwMode="gray">
          <a:xfrm rot="10800000">
            <a:off x="1778756" y="2116370"/>
            <a:ext cx="284726" cy="220074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949864" y="1861864"/>
            <a:ext cx="568116" cy="18464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600" b="0" i="0" u="none" strike="noStrike" kern="0" cap="none" spc="0" normalizeH="0" baseline="0" noProof="0" dirty="0" smtClean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687002" y="1825165"/>
            <a:ext cx="483957" cy="21542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33</a:t>
            </a:r>
            <a:r>
              <a:rPr kumimoji="0" lang="en-US" sz="8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96209" y="2346884"/>
            <a:ext cx="6689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noProof="0" dirty="0" smtClean="0">
                <a:solidFill>
                  <a:srgbClr val="1F497D"/>
                </a:solidFill>
                <a:latin typeface="Arial"/>
              </a:rPr>
              <a:t>1 кв.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21707" y="3347913"/>
            <a:ext cx="7636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noProof="0" dirty="0" smtClean="0">
                <a:solidFill>
                  <a:srgbClr val="1F497D"/>
                </a:solidFill>
                <a:latin typeface="Arial"/>
              </a:rPr>
              <a:t>1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ru-RU" sz="800" b="1" dirty="0" smtClean="0">
                <a:solidFill>
                  <a:srgbClr val="1F497D"/>
                </a:solidFill>
                <a:latin typeface="Arial"/>
              </a:rPr>
              <a:t>кв.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39899" y="3321400"/>
            <a:ext cx="8631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noProof="0" dirty="0" smtClean="0">
                <a:solidFill>
                  <a:srgbClr val="1F497D"/>
                </a:solidFill>
                <a:latin typeface="Arial"/>
              </a:rPr>
              <a:t>1 кв.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CustomShape 32"/>
          <p:cNvSpPr/>
          <p:nvPr/>
        </p:nvSpPr>
        <p:spPr>
          <a:xfrm>
            <a:off x="1256400" y="4092857"/>
            <a:ext cx="1727053" cy="213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Признак повторяемости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CustomShape 21"/>
          <p:cNvSpPr/>
          <p:nvPr/>
        </p:nvSpPr>
        <p:spPr>
          <a:xfrm>
            <a:off x="6770108" y="4071076"/>
            <a:ext cx="1101881" cy="213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авторства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9" name="Рисунок 56"/>
          <p:cNvPicPr/>
          <p:nvPr/>
        </p:nvPicPr>
        <p:blipFill>
          <a:blip r:embed="rId28"/>
          <a:stretch/>
        </p:blipFill>
        <p:spPr>
          <a:xfrm>
            <a:off x="4981708" y="4573168"/>
            <a:ext cx="523324" cy="508771"/>
          </a:xfrm>
          <a:prstGeom prst="rect">
            <a:avLst/>
          </a:prstGeom>
          <a:ln>
            <a:noFill/>
          </a:ln>
        </p:spPr>
      </p:pic>
      <p:graphicFrame>
        <p:nvGraphicFramePr>
          <p:cNvPr id="143" name="Диаграмма 142"/>
          <p:cNvGraphicFramePr/>
          <p:nvPr>
            <p:extLst>
              <p:ext uri="{D42A27DB-BD31-4B8C-83A1-F6EECF244321}">
                <p14:modId xmlns:p14="http://schemas.microsoft.com/office/powerpoint/2010/main" val="2036816432"/>
              </p:ext>
            </p:extLst>
          </p:nvPr>
        </p:nvGraphicFramePr>
        <p:xfrm>
          <a:off x="603536" y="4351785"/>
          <a:ext cx="2737420" cy="96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144" name="Прямоугольник 143"/>
          <p:cNvSpPr/>
          <p:nvPr/>
        </p:nvSpPr>
        <p:spPr>
          <a:xfrm>
            <a:off x="325925" y="5311930"/>
            <a:ext cx="43728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      Увеличение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количества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повторных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обращений, обусловлено </a:t>
            </a:r>
            <a:r>
              <a:rPr lang="ru-RU" sz="1100" dirty="0" smtClean="0">
                <a:solidFill>
                  <a:srgbClr val="1F497D"/>
                </a:solidFill>
              </a:rPr>
              <a:t>желанием заявителя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ускорить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разрешение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своих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вопросов и направлением своего обращения одновременно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нескольким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адресатам (в Администрацию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 Президента РФ, Аппарат Правительства РФ, МЧС России, Аппарат Губернатора по Ханты-Мансийскому автономному округу – Югре)</a:t>
            </a:r>
            <a:r>
              <a:rPr lang="ru-RU" sz="1100" dirty="0" smtClean="0">
                <a:solidFill>
                  <a:srgbClr val="1F497D"/>
                </a:solidFill>
                <a:latin typeface="Arial"/>
              </a:rPr>
              <a:t>.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 Также заявитель направляет обращение повторно</a:t>
            </a:r>
            <a:r>
              <a:rPr lang="ru-RU" sz="1100" dirty="0" smtClean="0">
                <a:solidFill>
                  <a:srgbClr val="1F497D"/>
                </a:solidFill>
              </a:rPr>
              <a:t> для получения дополнительных разъяснений полученного ответа.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4932363" y="5478596"/>
            <a:ext cx="44355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rgbClr val="1F497D"/>
                </a:solidFill>
                <a:latin typeface="Arial"/>
              </a:rPr>
              <a:t>      Анонимные обращения направляются гражданами с целью проинформировать руководство </a:t>
            </a:r>
            <a:r>
              <a:rPr lang="ru-RU" sz="1100" dirty="0" smtClean="0">
                <a:solidFill>
                  <a:srgbClr val="1F497D"/>
                </a:solidFill>
                <a:latin typeface="Arial"/>
              </a:rPr>
              <a:t>Главного управления о </a:t>
            </a:r>
            <a:r>
              <a:rPr lang="ru-RU" sz="1100" dirty="0">
                <a:solidFill>
                  <a:srgbClr val="1F497D"/>
                </a:solidFill>
                <a:latin typeface="Arial"/>
              </a:rPr>
              <a:t>недостатках в работе или нарушениях их прав. Все анонимные обращения </a:t>
            </a:r>
            <a:r>
              <a:rPr lang="ru-RU" sz="1100" dirty="0" smtClean="0">
                <a:solidFill>
                  <a:srgbClr val="1F497D"/>
                </a:solidFill>
                <a:latin typeface="Arial"/>
              </a:rPr>
              <a:t>рассматриваются, принимаются исчерпывающие меры по устранению нарушений законодательства Российской Федерации.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>
            <a:off x="4932363" y="4327167"/>
            <a:ext cx="4435572" cy="0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V="1">
            <a:off x="187212" y="4328067"/>
            <a:ext cx="3913804" cy="11603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Диаграмма 60"/>
          <p:cNvGraphicFramePr/>
          <p:nvPr>
            <p:extLst>
              <p:ext uri="{D42A27DB-BD31-4B8C-83A1-F6EECF244321}">
                <p14:modId xmlns:p14="http://schemas.microsoft.com/office/powerpoint/2010/main" val="687088814"/>
              </p:ext>
            </p:extLst>
          </p:nvPr>
        </p:nvGraphicFramePr>
        <p:xfrm>
          <a:off x="5485374" y="4327167"/>
          <a:ext cx="3740469" cy="112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pic>
        <p:nvPicPr>
          <p:cNvPr id="2050" name="Picture 2" descr="F:\attachment1.jpeg"/>
          <p:cNvPicPr>
            <a:picLocks noChangeAspect="1" noChangeArrowheads="1"/>
          </p:cNvPicPr>
          <p:nvPr/>
        </p:nvPicPr>
        <p:blipFill>
          <a:blip r:embed="rId3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428" y="4838528"/>
            <a:ext cx="635415" cy="41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78986" y="2232825"/>
            <a:ext cx="9542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 smtClean="0">
                <a:solidFill>
                  <a:srgbClr val="1F497D"/>
                </a:solidFill>
              </a:rPr>
              <a:t>1 кв. </a:t>
            </a:r>
            <a:r>
              <a:rPr lang="en-US" sz="800" b="1" dirty="0" smtClean="0">
                <a:solidFill>
                  <a:srgbClr val="1F497D"/>
                </a:solidFill>
              </a:rPr>
              <a:t>202</a:t>
            </a:r>
            <a:r>
              <a:rPr lang="ru-RU" sz="800" b="1" dirty="0" smtClean="0">
                <a:solidFill>
                  <a:srgbClr val="1F497D"/>
                </a:solidFill>
              </a:rPr>
              <a:t>2</a:t>
            </a:r>
            <a:r>
              <a:rPr lang="en-US" sz="800" b="1" dirty="0" smtClean="0">
                <a:solidFill>
                  <a:srgbClr val="1F497D"/>
                </a:solidFill>
              </a:rPr>
              <a:t> 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65153" y="3261635"/>
            <a:ext cx="8729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 smtClean="0">
                <a:solidFill>
                  <a:srgbClr val="1F497D"/>
                </a:solidFill>
              </a:rPr>
              <a:t>1 кв. </a:t>
            </a:r>
            <a:r>
              <a:rPr lang="en-US" sz="800" b="1" dirty="0" smtClean="0">
                <a:solidFill>
                  <a:srgbClr val="1F497D"/>
                </a:solidFill>
              </a:rPr>
              <a:t>202</a:t>
            </a:r>
            <a:r>
              <a:rPr lang="ru-RU" sz="800" b="1" dirty="0" smtClean="0">
                <a:solidFill>
                  <a:srgbClr val="1F497D"/>
                </a:solidFill>
              </a:rPr>
              <a:t>2</a:t>
            </a:r>
            <a:r>
              <a:rPr lang="en-US" sz="800" b="1" dirty="0" smtClean="0">
                <a:solidFill>
                  <a:srgbClr val="1F497D"/>
                </a:solidFill>
              </a:rPr>
              <a:t> 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57" name="Freeform 8"/>
          <p:cNvSpPr>
            <a:spLocks noChangeAspect="1"/>
          </p:cNvSpPr>
          <p:nvPr/>
        </p:nvSpPr>
        <p:spPr bwMode="gray">
          <a:xfrm>
            <a:off x="3112733" y="2163156"/>
            <a:ext cx="260516" cy="240729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Freeform 8"/>
          <p:cNvSpPr>
            <a:spLocks noChangeAspect="1"/>
          </p:cNvSpPr>
          <p:nvPr/>
        </p:nvSpPr>
        <p:spPr bwMode="gray">
          <a:xfrm rot="20707875" flipV="1">
            <a:off x="3249154" y="3170897"/>
            <a:ext cx="284726" cy="348159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67117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1054565" y="1298496"/>
            <a:ext cx="18115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Обращения, поступившие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ПИСЬМЕННОМ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виде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cap="small" dirty="0" smtClean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132</a:t>
            </a:r>
            <a:endParaRPr kumimoji="0" lang="ru-RU" sz="1000" b="1" i="0" u="none" strike="noStrike" kern="1200" cap="small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14135" y="2112090"/>
            <a:ext cx="6605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ПОЧТОЙ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116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199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236748" y="126207"/>
            <a:ext cx="782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Способы</a:t>
            </a:r>
            <a:r>
              <a:rPr lang="ru-RU" sz="1600" b="1" noProof="0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источники поступления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результаты рассмотрения  обращений граждан</a:t>
            </a: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0" y="751823"/>
            <a:ext cx="9720263" cy="20533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Рисунок 1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070" y="7274288"/>
            <a:ext cx="2419678" cy="2020003"/>
          </a:xfrm>
          <a:prstGeom prst="hexagon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0" y="1270348"/>
            <a:ext cx="404979" cy="40497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186864" y="1174936"/>
            <a:ext cx="2444823" cy="523701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838470" y="1970693"/>
            <a:ext cx="861646" cy="601644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91785" y="1211075"/>
            <a:ext cx="2142916" cy="568718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99536" y="1942323"/>
            <a:ext cx="1008863" cy="637332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373120" y="1187398"/>
            <a:ext cx="3413760" cy="540064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1307" y="1236699"/>
            <a:ext cx="25672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Обращения, поступившие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ru-RU" sz="1000" b="0" i="0" u="none" strike="noStrike" kern="12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электронном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449</a:t>
            </a:r>
            <a:endParaRPr kumimoji="0" lang="ru-RU" sz="1000" b="1" i="0" u="none" strike="noStrike" kern="1200" cap="small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336577" y="1181158"/>
            <a:ext cx="2383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Обращения, поступившие </a:t>
            </a: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ТЕЛЕФОНУ ДОВЕРИЯ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cap="small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kumimoji="0" lang="ru-RU" sz="1000" b="1" i="0" u="none" strike="noStrike" kern="1200" cap="small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49124" y="2092393"/>
            <a:ext cx="67668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ЛИЧНО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951114" y="2010346"/>
            <a:ext cx="1102224" cy="418931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13411" y="1995697"/>
            <a:ext cx="11563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ОФИЦИАЛЬНЫЙ САЙТ МЧС РОССИИ  </a:t>
            </a:r>
            <a:r>
              <a:rPr lang="ru-RU" sz="11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369</a:t>
            </a: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32972" y="2150190"/>
            <a:ext cx="67668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080000" y="2078845"/>
            <a:ext cx="10877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ПОЧТА МЧС РОССИИ </a:t>
            </a:r>
            <a:r>
              <a:rPr lang="ru-RU" sz="1100" b="1" noProof="0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63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201579" y="2007642"/>
            <a:ext cx="763099" cy="452148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7977918" y="2027320"/>
            <a:ext cx="889360" cy="440133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974168" y="2112485"/>
            <a:ext cx="95538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ТЕЛЕФОНУ ДОВЕРИЯ </a:t>
            </a:r>
            <a:r>
              <a:rPr lang="ru-RU" sz="11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83" y="1237737"/>
            <a:ext cx="460575" cy="374011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6372645" y="2170550"/>
            <a:ext cx="71181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ФГИС ДО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32788" y="3446032"/>
            <a:ext cx="2178772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Непосредственно от граждан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 rot="10800000" flipV="1">
            <a:off x="221415" y="3937686"/>
            <a:ext cx="219014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Администрация </a:t>
            </a: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Президента </a:t>
            </a: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РФ, Аппарат Правительства РФ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349939" y="1067029"/>
            <a:ext cx="5817853" cy="0"/>
          </a:xfrm>
          <a:prstGeom prst="line">
            <a:avLst/>
          </a:prstGeom>
          <a:ln w="730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83307" y="820808"/>
            <a:ext cx="3188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Способы подачи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бращений граждан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085013" y="4002628"/>
            <a:ext cx="2662421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Обращения </a:t>
            </a: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99658" y="4436124"/>
            <a:ext cx="264777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Запросы сенаторов РФ, </a:t>
            </a: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депутатов ГД ФС РФ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072814" y="3516017"/>
            <a:ext cx="2674620" cy="2462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Телефон доверия, досудебные </a:t>
            </a: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жалобы</a:t>
            </a:r>
            <a:endParaRPr kumimoji="0" lang="ru-RU" sz="10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420614" y="3516017"/>
            <a:ext cx="661252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490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2510391" y="3937686"/>
            <a:ext cx="469781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 35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 flipH="1">
            <a:off x="5863915" y="4498282"/>
            <a:ext cx="275010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0</a:t>
            </a:r>
            <a:endParaRPr lang="ru-RU" sz="1400" b="1" kern="0" dirty="0" smtClean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32788" y="4451711"/>
            <a:ext cx="2178772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Органы государственной власти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2494607" y="4498282"/>
            <a:ext cx="578206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55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5801460" y="4112970"/>
            <a:ext cx="479455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8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5747434" y="3482631"/>
            <a:ext cx="526380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9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5189277" y="2023745"/>
            <a:ext cx="927357" cy="482109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5" name="Прямая соединительная линия 144"/>
          <p:cNvCxnSpPr/>
          <p:nvPr/>
        </p:nvCxnSpPr>
        <p:spPr>
          <a:xfrm flipV="1">
            <a:off x="349939" y="2914552"/>
            <a:ext cx="5817853" cy="11328"/>
          </a:xfrm>
          <a:prstGeom prst="line">
            <a:avLst/>
          </a:prstGeom>
          <a:ln w="730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349939" y="2585487"/>
            <a:ext cx="3188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Источники поступления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бращений граждан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6341663" y="2032375"/>
            <a:ext cx="763099" cy="447543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0" name="Picture 2" descr="F:\12.08.ЕДДС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667" b="80083" l="11823" r="36250">
                        <a14:foregroundMark x1="33750" y1="69917" x2="33750" y2="69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9" t="27545" r="63591" b="18647"/>
          <a:stretch/>
        </p:blipFill>
        <p:spPr bwMode="auto">
          <a:xfrm>
            <a:off x="7217551" y="1259205"/>
            <a:ext cx="233657" cy="31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350701" y="3486096"/>
            <a:ext cx="3414395" cy="2179958"/>
            <a:chOff x="6568817" y="3667799"/>
            <a:chExt cx="3363821" cy="2179958"/>
          </a:xfrm>
        </p:grpSpPr>
        <p:sp>
          <p:nvSpPr>
            <p:cNvPr id="3" name="Овал 2"/>
            <p:cNvSpPr/>
            <p:nvPr/>
          </p:nvSpPr>
          <p:spPr>
            <a:xfrm>
              <a:off x="7737919" y="4160275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7512357" y="3667799"/>
              <a:ext cx="1126498" cy="452772"/>
            </a:xfrm>
            <a:custGeom>
              <a:avLst/>
              <a:gdLst>
                <a:gd name="connsiteX0" fmla="*/ 0 w 1168588"/>
                <a:gd name="connsiteY0" fmla="*/ 0 h 452772"/>
                <a:gd name="connsiteX1" fmla="*/ 1168588 w 1168588"/>
                <a:gd name="connsiteY1" fmla="*/ 0 h 452772"/>
                <a:gd name="connsiteX2" fmla="*/ 1168588 w 1168588"/>
                <a:gd name="connsiteY2" fmla="*/ 452772 h 452772"/>
                <a:gd name="connsiteX3" fmla="*/ 0 w 1168588"/>
                <a:gd name="connsiteY3" fmla="*/ 452772 h 452772"/>
                <a:gd name="connsiteX4" fmla="*/ 0 w 1168588"/>
                <a:gd name="connsiteY4" fmla="*/ 0 h 4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588" h="452772">
                  <a:moveTo>
                    <a:pt x="0" y="0"/>
                  </a:moveTo>
                  <a:lnTo>
                    <a:pt x="1168588" y="0"/>
                  </a:lnTo>
                  <a:lnTo>
                    <a:pt x="1168588" y="452772"/>
                  </a:lnTo>
                  <a:lnTo>
                    <a:pt x="0" y="4527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Рассмотрено,           разъяснено	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00" b="1" dirty="0" smtClean="0">
                  <a:solidFill>
                    <a:srgbClr val="F79646">
                      <a:lumMod val="75000"/>
                    </a:srgbClr>
                  </a:solidFill>
                  <a:latin typeface="Arial"/>
                </a:rPr>
                <a:t>442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7954510" y="4264413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5"/>
                <a:satOff val="1065"/>
                <a:lumOff val="873"/>
                <a:alphaOff val="-5000"/>
              </a:schemeClr>
            </a:fillRef>
            <a:effectRef idx="0">
              <a:schemeClr val="accent5">
                <a:shade val="80000"/>
                <a:alpha val="50000"/>
                <a:hueOff val="-5"/>
                <a:satOff val="1065"/>
                <a:lumOff val="873"/>
                <a:alphaOff val="-5000"/>
              </a:schemeClr>
            </a:effectRef>
            <a:fontRef idx="minor">
              <a:schemeClr val="tx1"/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8553003" y="4014030"/>
              <a:ext cx="1261822" cy="498049"/>
            </a:xfrm>
            <a:custGeom>
              <a:avLst/>
              <a:gdLst>
                <a:gd name="connsiteX0" fmla="*/ 0 w 1261822"/>
                <a:gd name="connsiteY0" fmla="*/ 0 h 498049"/>
                <a:gd name="connsiteX1" fmla="*/ 1261822 w 1261822"/>
                <a:gd name="connsiteY1" fmla="*/ 0 h 498049"/>
                <a:gd name="connsiteX2" fmla="*/ 1261822 w 1261822"/>
                <a:gd name="connsiteY2" fmla="*/ 498049 h 498049"/>
                <a:gd name="connsiteX3" fmla="*/ 0 w 1261822"/>
                <a:gd name="connsiteY3" fmla="*/ 498049 h 498049"/>
                <a:gd name="connsiteX4" fmla="*/ 0 w 1261822"/>
                <a:gd name="connsiteY4" fmla="*/ 0 h 49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1822" h="498049">
                  <a:moveTo>
                    <a:pt x="0" y="0"/>
                  </a:moveTo>
                  <a:lnTo>
                    <a:pt x="1261822" y="0"/>
                  </a:lnTo>
                  <a:lnTo>
                    <a:pt x="1261822" y="498049"/>
                  </a:lnTo>
                  <a:lnTo>
                    <a:pt x="0" y="49804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Дан ответ автору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00" b="1" dirty="0" smtClean="0">
                  <a:solidFill>
                    <a:srgbClr val="F79646">
                      <a:lumMod val="75000"/>
                    </a:srgbClr>
                  </a:solidFill>
                  <a:latin typeface="Arial"/>
                </a:rPr>
                <a:t>42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8007735" y="4498722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11"/>
                <a:satOff val="2130"/>
                <a:lumOff val="1747"/>
                <a:alphaOff val="-10000"/>
              </a:schemeClr>
            </a:fillRef>
            <a:effectRef idx="0">
              <a:schemeClr val="accent5">
                <a:shade val="80000"/>
                <a:alpha val="50000"/>
                <a:hueOff val="-11"/>
                <a:satOff val="2130"/>
                <a:lumOff val="1747"/>
                <a:alphaOff val="-10000"/>
              </a:schemeClr>
            </a:effectRef>
            <a:fontRef idx="minor">
              <a:schemeClr val="tx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8573637" y="4647911"/>
              <a:ext cx="1359001" cy="532007"/>
            </a:xfrm>
            <a:custGeom>
              <a:avLst/>
              <a:gdLst>
                <a:gd name="connsiteX0" fmla="*/ 0 w 1359001"/>
                <a:gd name="connsiteY0" fmla="*/ 0 h 532007"/>
                <a:gd name="connsiteX1" fmla="*/ 1359001 w 1359001"/>
                <a:gd name="connsiteY1" fmla="*/ 0 h 532007"/>
                <a:gd name="connsiteX2" fmla="*/ 1359001 w 1359001"/>
                <a:gd name="connsiteY2" fmla="*/ 532007 h 532007"/>
                <a:gd name="connsiteX3" fmla="*/ 0 w 1359001"/>
                <a:gd name="connsiteY3" fmla="*/ 532007 h 532007"/>
                <a:gd name="connsiteX4" fmla="*/ 0 w 1359001"/>
                <a:gd name="connsiteY4" fmla="*/ 0 h 53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001" h="532007">
                  <a:moveTo>
                    <a:pt x="0" y="0"/>
                  </a:moveTo>
                  <a:lnTo>
                    <a:pt x="1359001" y="0"/>
                  </a:lnTo>
                  <a:lnTo>
                    <a:pt x="1359001" y="532007"/>
                  </a:lnTo>
                  <a:lnTo>
                    <a:pt x="0" y="53200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Рассмотрено, поддержано	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00" b="1" dirty="0" smtClean="0">
                  <a:solidFill>
                    <a:srgbClr val="F79646">
                      <a:lumMod val="75000"/>
                    </a:srgbClr>
                  </a:solidFill>
                  <a:latin typeface="Arial"/>
                </a:rPr>
                <a:t>11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57905" y="4686623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16"/>
                <a:satOff val="3194"/>
                <a:lumOff val="2620"/>
                <a:alphaOff val="-15000"/>
              </a:schemeClr>
            </a:fillRef>
            <a:effectRef idx="0">
              <a:schemeClr val="accent5">
                <a:shade val="80000"/>
                <a:alpha val="50000"/>
                <a:hueOff val="-16"/>
                <a:satOff val="3194"/>
                <a:lumOff val="2620"/>
                <a:alphaOff val="-15000"/>
              </a:schemeClr>
            </a:effectRef>
            <a:fontRef idx="minor">
              <a:schemeClr val="tx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8522447" y="5361027"/>
              <a:ext cx="908812" cy="486730"/>
            </a:xfrm>
            <a:custGeom>
              <a:avLst/>
              <a:gdLst>
                <a:gd name="connsiteX0" fmla="*/ 0 w 846061"/>
                <a:gd name="connsiteY0" fmla="*/ 0 h 486730"/>
                <a:gd name="connsiteX1" fmla="*/ 846061 w 846061"/>
                <a:gd name="connsiteY1" fmla="*/ 0 h 486730"/>
                <a:gd name="connsiteX2" fmla="*/ 846061 w 846061"/>
                <a:gd name="connsiteY2" fmla="*/ 486730 h 486730"/>
                <a:gd name="connsiteX3" fmla="*/ 0 w 846061"/>
                <a:gd name="connsiteY3" fmla="*/ 486730 h 486730"/>
                <a:gd name="connsiteX4" fmla="*/ 0 w 846061"/>
                <a:gd name="connsiteY4" fmla="*/ 0 h 48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061" h="486730">
                  <a:moveTo>
                    <a:pt x="0" y="0"/>
                  </a:moveTo>
                  <a:lnTo>
                    <a:pt x="846061" y="0"/>
                  </a:lnTo>
                  <a:lnTo>
                    <a:pt x="846061" y="486730"/>
                  </a:lnTo>
                  <a:lnTo>
                    <a:pt x="0" y="48673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Находятся на рассмотрении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r>
                <a:rPr lang="ru-RU" sz="900" b="1" noProof="0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72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                      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7617932" y="4686623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21"/>
                <a:satOff val="4259"/>
                <a:lumOff val="3493"/>
                <a:alphaOff val="-20000"/>
              </a:schemeClr>
            </a:fillRef>
            <a:effectRef idx="0">
              <a:schemeClr val="accent5">
                <a:shade val="80000"/>
                <a:alpha val="50000"/>
                <a:hueOff val="-21"/>
                <a:satOff val="4259"/>
                <a:lumOff val="3493"/>
                <a:alphaOff val="-20000"/>
              </a:schemeClr>
            </a:effectRef>
            <a:fontRef idx="minor">
              <a:schemeClr val="tx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6845708" y="5361027"/>
              <a:ext cx="846061" cy="486730"/>
            </a:xfrm>
            <a:custGeom>
              <a:avLst/>
              <a:gdLst>
                <a:gd name="connsiteX0" fmla="*/ 0 w 846061"/>
                <a:gd name="connsiteY0" fmla="*/ 0 h 486730"/>
                <a:gd name="connsiteX1" fmla="*/ 846061 w 846061"/>
                <a:gd name="connsiteY1" fmla="*/ 0 h 486730"/>
                <a:gd name="connsiteX2" fmla="*/ 846061 w 846061"/>
                <a:gd name="connsiteY2" fmla="*/ 486730 h 486730"/>
                <a:gd name="connsiteX3" fmla="*/ 0 w 846061"/>
                <a:gd name="connsiteY3" fmla="*/ 486730 h 486730"/>
                <a:gd name="connsiteX4" fmla="*/ 0 w 846061"/>
                <a:gd name="connsiteY4" fmla="*/ 0 h 48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061" h="486730">
                  <a:moveTo>
                    <a:pt x="0" y="0"/>
                  </a:moveTo>
                  <a:lnTo>
                    <a:pt x="846061" y="0"/>
                  </a:lnTo>
                  <a:lnTo>
                    <a:pt x="846061" y="486730"/>
                  </a:lnTo>
                  <a:lnTo>
                    <a:pt x="0" y="48673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Направлено по компетенции 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r>
                <a:rPr lang="ru-RU" sz="900" b="1" dirty="0" smtClean="0">
                  <a:solidFill>
                    <a:srgbClr val="F79646">
                      <a:lumMod val="75000"/>
                    </a:srgbClr>
                  </a:solidFill>
                  <a:latin typeface="Arial"/>
                </a:rPr>
                <a:t>10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7468102" y="4498722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27"/>
                <a:satOff val="5324"/>
                <a:lumOff val="4367"/>
                <a:alphaOff val="-25000"/>
              </a:schemeClr>
            </a:fillRef>
            <a:effectRef idx="0">
              <a:schemeClr val="accent5">
                <a:shade val="80000"/>
                <a:alpha val="50000"/>
                <a:hueOff val="-27"/>
                <a:satOff val="5324"/>
                <a:lumOff val="4367"/>
                <a:alphaOff val="-25000"/>
              </a:schemeClr>
            </a:effectRef>
            <a:fontRef idx="minor">
              <a:schemeClr val="tx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6568817" y="4647911"/>
              <a:ext cx="784529" cy="589282"/>
            </a:xfrm>
            <a:custGeom>
              <a:avLst/>
              <a:gdLst>
                <a:gd name="connsiteX0" fmla="*/ 0 w 784529"/>
                <a:gd name="connsiteY0" fmla="*/ 0 h 532007"/>
                <a:gd name="connsiteX1" fmla="*/ 784529 w 784529"/>
                <a:gd name="connsiteY1" fmla="*/ 0 h 532007"/>
                <a:gd name="connsiteX2" fmla="*/ 784529 w 784529"/>
                <a:gd name="connsiteY2" fmla="*/ 532007 h 532007"/>
                <a:gd name="connsiteX3" fmla="*/ 0 w 784529"/>
                <a:gd name="connsiteY3" fmla="*/ 532007 h 532007"/>
                <a:gd name="connsiteX4" fmla="*/ 0 w 784529"/>
                <a:gd name="connsiteY4" fmla="*/ 0 h 53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529" h="532007">
                  <a:moveTo>
                    <a:pt x="0" y="0"/>
                  </a:moveTo>
                  <a:lnTo>
                    <a:pt x="784529" y="0"/>
                  </a:lnTo>
                  <a:lnTo>
                    <a:pt x="784529" y="532007"/>
                  </a:lnTo>
                  <a:lnTo>
                    <a:pt x="0" y="53200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Оставлено без ответа автору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00" b="1" noProof="0" dirty="0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0</a:t>
              </a:r>
              <a:endPara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6630348" y="4014030"/>
              <a:ext cx="799912" cy="570411"/>
            </a:xfrm>
            <a:custGeom>
              <a:avLst/>
              <a:gdLst>
                <a:gd name="connsiteX0" fmla="*/ 0 w 799912"/>
                <a:gd name="connsiteY0" fmla="*/ 0 h 498049"/>
                <a:gd name="connsiteX1" fmla="*/ 799912 w 799912"/>
                <a:gd name="connsiteY1" fmla="*/ 0 h 498049"/>
                <a:gd name="connsiteX2" fmla="*/ 799912 w 799912"/>
                <a:gd name="connsiteY2" fmla="*/ 498049 h 498049"/>
                <a:gd name="connsiteX3" fmla="*/ 0 w 799912"/>
                <a:gd name="connsiteY3" fmla="*/ 498049 h 498049"/>
                <a:gd name="connsiteX4" fmla="*/ 0 w 799912"/>
                <a:gd name="connsiteY4" fmla="*/ 0 h 49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912" h="498049">
                  <a:moveTo>
                    <a:pt x="0" y="0"/>
                  </a:moveTo>
                  <a:lnTo>
                    <a:pt x="799912" y="0"/>
                  </a:lnTo>
                  <a:lnTo>
                    <a:pt x="799912" y="498049"/>
                  </a:lnTo>
                  <a:lnTo>
                    <a:pt x="0" y="49804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Рассмотрено, не поддержано</a:t>
              </a:r>
              <a:endPara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</a:t>
              </a:r>
              <a:r>
                <a:rPr lang="ru-RU" sz="900" b="1" noProof="0" dirty="0">
                  <a:solidFill>
                    <a:srgbClr val="F79646">
                      <a:lumMod val="75000"/>
                    </a:srgbClr>
                  </a:solidFill>
                  <a:latin typeface="Arial"/>
                </a:rPr>
                <a:t>3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521327" y="4264413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32"/>
                <a:satOff val="6389"/>
                <a:lumOff val="5240"/>
                <a:alphaOff val="-30000"/>
              </a:schemeClr>
            </a:fillRef>
            <a:effectRef idx="0">
              <a:schemeClr val="accent5">
                <a:shade val="80000"/>
                <a:alpha val="50000"/>
                <a:hueOff val="-32"/>
                <a:satOff val="6389"/>
                <a:lumOff val="5240"/>
                <a:alphaOff val="-30000"/>
              </a:schemeClr>
            </a:effectRef>
            <a:fontRef idx="minor">
              <a:schemeClr val="tx1"/>
            </a:fontRef>
          </p:style>
        </p:sp>
      </p:grpSp>
      <p:sp>
        <p:nvSpPr>
          <p:cNvPr id="75" name="Полилиния 74"/>
          <p:cNvSpPr/>
          <p:nvPr/>
        </p:nvSpPr>
        <p:spPr>
          <a:xfrm>
            <a:off x="7565471" y="6096474"/>
            <a:ext cx="846062" cy="492373"/>
          </a:xfrm>
          <a:custGeom>
            <a:avLst/>
            <a:gdLst>
              <a:gd name="connsiteX0" fmla="*/ 0 w 846061"/>
              <a:gd name="connsiteY0" fmla="*/ 0 h 486730"/>
              <a:gd name="connsiteX1" fmla="*/ 846061 w 846061"/>
              <a:gd name="connsiteY1" fmla="*/ 0 h 486730"/>
              <a:gd name="connsiteX2" fmla="*/ 846061 w 846061"/>
              <a:gd name="connsiteY2" fmla="*/ 486730 h 486730"/>
              <a:gd name="connsiteX3" fmla="*/ 0 w 846061"/>
              <a:gd name="connsiteY3" fmla="*/ 486730 h 486730"/>
              <a:gd name="connsiteX4" fmla="*/ 0 w 846061"/>
              <a:gd name="connsiteY4" fmla="*/ 0 h 48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061" h="486730">
                <a:moveTo>
                  <a:pt x="0" y="0"/>
                </a:moveTo>
                <a:lnTo>
                  <a:pt x="846061" y="0"/>
                </a:lnTo>
                <a:lnTo>
                  <a:pt x="846061" y="486730"/>
                </a:lnTo>
                <a:lnTo>
                  <a:pt x="0" y="4867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Рассмотрение продлено</a:t>
            </a:r>
          </a:p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0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337644" y="2661027"/>
            <a:ext cx="34235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рассмотрения  обращений граждан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263954" y="3392488"/>
            <a:ext cx="25644" cy="2947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6484118" y="2955385"/>
            <a:ext cx="3147562" cy="0"/>
          </a:xfrm>
          <a:prstGeom prst="line">
            <a:avLst/>
          </a:prstGeom>
          <a:ln w="730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158928" y="1772825"/>
            <a:ext cx="184080" cy="235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125018" y="1782025"/>
            <a:ext cx="153608" cy="22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>
            <a:off x="3704107" y="1739477"/>
            <a:ext cx="121551" cy="230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>
            <a:off x="4489582" y="1739477"/>
            <a:ext cx="121551" cy="230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5525975" y="1764470"/>
            <a:ext cx="153608" cy="22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6459674" y="1753237"/>
            <a:ext cx="153608" cy="22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8411533" y="1772297"/>
            <a:ext cx="40329" cy="235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4361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Объект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71057160"/>
                  </p:ext>
                </p:extLst>
              </p:nvPr>
            </p:nvGraphicFramePr>
            <p:xfrm>
              <a:off x="257452" y="3834334"/>
              <a:ext cx="9260922" cy="252207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9" name="Объект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452" y="3834334"/>
                <a:ext cx="9260922" cy="2522077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20420" y="65768"/>
            <a:ext cx="8229599" cy="475346"/>
          </a:xfrm>
        </p:spPr>
        <p:txBody>
          <a:bodyPr/>
          <a:lstStyle/>
          <a:p>
            <a:r>
              <a:rPr lang="en-US" sz="1600" b="1" kern="1200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lang="en-US" sz="1600" b="1" kern="1200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V. </a:t>
            </a:r>
            <a:r>
              <a:rPr lang="ru-RU" sz="1600" b="1" kern="1200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Количество </a:t>
            </a:r>
            <a:r>
              <a:rPr lang="ru-RU" sz="1600" b="1" kern="1200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обращений граждан, рассмотренных</a:t>
            </a:r>
            <a:r>
              <a:rPr lang="en-US" sz="1600" b="1" kern="1200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600" b="1" kern="1200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Главном управлении </a:t>
            </a:r>
            <a:endParaRPr lang="ru-RU" sz="1600" b="1" kern="1200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Calibri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420" y="25131"/>
            <a:ext cx="400050" cy="5261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0" y="561515"/>
            <a:ext cx="9720263" cy="20533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81469170"/>
              </p:ext>
            </p:extLst>
          </p:nvPr>
        </p:nvGraphicFramePr>
        <p:xfrm>
          <a:off x="920470" y="1109709"/>
          <a:ext cx="8608052" cy="1029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7452" y="634413"/>
            <a:ext cx="9126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92933" algn="just"/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Главное управление поступило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580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обращений</a:t>
            </a:r>
            <a:r>
              <a:rPr lang="ru-RU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этом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439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обращений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было рассмотрено структурными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подразделениями Главного управления</a:t>
            </a:r>
            <a:r>
              <a:rPr lang="ru-RU" sz="1200" b="1" dirty="0" smtClean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34</a:t>
            </a:r>
            <a:r>
              <a:rPr lang="ru-RU" sz="1200" b="1" dirty="0" smtClean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обращения рассмотрены отделами надзорной деятельности и профилактических работ,</a:t>
            </a:r>
            <a:r>
              <a:rPr lang="ru-RU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ru-RU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обращений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направлено по компетенции в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другие ведомства и организации 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рассмотрения и подготовки ответа. </a:t>
            </a: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95492132"/>
              </p:ext>
            </p:extLst>
          </p:nvPr>
        </p:nvGraphicFramePr>
        <p:xfrm>
          <a:off x="452761" y="1198485"/>
          <a:ext cx="9001957" cy="176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8957" y="3188003"/>
            <a:ext cx="9269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 </a:t>
            </a:r>
            <a:r>
              <a:rPr lang="ru-RU" sz="1200" dirty="0" smtClean="0"/>
              <a:t>            Среди </a:t>
            </a:r>
            <a:r>
              <a:rPr lang="ru-RU" sz="1200" dirty="0"/>
              <a:t>структурных подразделений Главного управления наибольшее количество обращений рассмотрено в ЦГИМС </a:t>
            </a:r>
            <a:r>
              <a:rPr lang="ru-RU" sz="1200" dirty="0" smtClean="0"/>
              <a:t>(340), </a:t>
            </a:r>
            <a:r>
              <a:rPr lang="ru-RU" sz="1200" dirty="0"/>
              <a:t>УНД </a:t>
            </a:r>
            <a:r>
              <a:rPr lang="ru-RU" sz="1200" dirty="0" smtClean="0"/>
              <a:t>(178), </a:t>
            </a:r>
            <a:r>
              <a:rPr lang="ru-RU" sz="1200" dirty="0"/>
              <a:t>УК </a:t>
            </a:r>
            <a:r>
              <a:rPr lang="ru-RU" sz="1200" dirty="0" smtClean="0"/>
              <a:t>(23), </a:t>
            </a:r>
            <a:r>
              <a:rPr lang="ru-RU" sz="1200" dirty="0"/>
              <a:t>УГЗ </a:t>
            </a:r>
            <a:r>
              <a:rPr lang="ru-RU" sz="1200" dirty="0" smtClean="0"/>
              <a:t>(</a:t>
            </a:r>
            <a:r>
              <a:rPr lang="ru-RU" sz="1200" dirty="0"/>
              <a:t>2</a:t>
            </a:r>
            <a:r>
              <a:rPr lang="ru-RU" sz="1200" dirty="0" smtClean="0"/>
              <a:t>), </a:t>
            </a:r>
            <a:r>
              <a:rPr lang="ru-RU" sz="1200" dirty="0" err="1" smtClean="0"/>
              <a:t>УОПиАСР</a:t>
            </a:r>
            <a:r>
              <a:rPr lang="ru-RU" sz="1200" dirty="0" smtClean="0"/>
              <a:t> (</a:t>
            </a:r>
            <a:r>
              <a:rPr lang="ru-RU" sz="1200" dirty="0"/>
              <a:t>2</a:t>
            </a:r>
            <a:r>
              <a:rPr lang="ru-RU" sz="1200" dirty="0" smtClean="0"/>
              <a:t>), </a:t>
            </a:r>
            <a:r>
              <a:rPr lang="ru-RU" sz="1200" dirty="0"/>
              <a:t>ОРОГ </a:t>
            </a:r>
            <a:r>
              <a:rPr lang="ru-RU" sz="1200" dirty="0" smtClean="0"/>
              <a:t>(</a:t>
            </a:r>
            <a:r>
              <a:rPr lang="ru-RU" sz="1200" dirty="0"/>
              <a:t>3</a:t>
            </a:r>
            <a:r>
              <a:rPr lang="ru-RU" sz="1200" dirty="0" smtClean="0"/>
              <a:t>), УМТО (2), </a:t>
            </a:r>
            <a:r>
              <a:rPr lang="ru-RU" sz="1200" dirty="0"/>
              <a:t>ФЭУ (</a:t>
            </a:r>
            <a:r>
              <a:rPr lang="ru-RU" sz="1200" dirty="0" smtClean="0"/>
              <a:t>2), Жилищная комиссия (</a:t>
            </a:r>
            <a:r>
              <a:rPr lang="ru-RU" sz="1200" dirty="0"/>
              <a:t>8</a:t>
            </a:r>
            <a:r>
              <a:rPr lang="ru-RU" sz="1200" dirty="0" smtClean="0"/>
              <a:t>), ЮО (</a:t>
            </a:r>
            <a:r>
              <a:rPr lang="ru-RU" sz="1200" dirty="0"/>
              <a:t>2</a:t>
            </a:r>
            <a:r>
              <a:rPr lang="ru-RU" sz="1200" dirty="0" smtClean="0"/>
              <a:t>), ЦУКС (13), анонимных (</a:t>
            </a:r>
            <a:r>
              <a:rPr lang="ru-RU" sz="1200" dirty="0"/>
              <a:t>0</a:t>
            </a:r>
            <a:r>
              <a:rPr lang="ru-RU" sz="1200" dirty="0" smtClean="0"/>
              <a:t>).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3197572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772770"/>
              </p:ext>
            </p:extLst>
          </p:nvPr>
        </p:nvGraphicFramePr>
        <p:xfrm>
          <a:off x="225047" y="1597063"/>
          <a:ext cx="4840769" cy="1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25047" y="808369"/>
            <a:ext cx="940520" cy="36931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65567" y="783010"/>
            <a:ext cx="3080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 приняты на личном приеме должностными лицами в Главном управлении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41440" y="3602676"/>
            <a:ext cx="4750299" cy="1817115"/>
            <a:chOff x="1358287" y="3917557"/>
            <a:chExt cx="3531886" cy="1130578"/>
          </a:xfrm>
        </p:grpSpPr>
        <p:sp>
          <p:nvSpPr>
            <p:cNvPr id="18" name="TextBox 17"/>
            <p:cNvSpPr txBox="1"/>
            <p:nvPr/>
          </p:nvSpPr>
          <p:spPr>
            <a:xfrm>
              <a:off x="2052012" y="3945129"/>
              <a:ext cx="2838161" cy="26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 вопросам  порядка ПРОХОЖДЕНИЯ СЛУЖБЫ</a:t>
              </a:r>
              <a:endParaRPr lang="ru-RU" sz="1000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461855" y="3917557"/>
              <a:ext cx="613348" cy="40212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algn="ctr"/>
              <a:r>
                <a:rPr lang="ru-RU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</a:rPr>
                <a:t>3</a:t>
              </a:r>
              <a:endPara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endParaRPr>
            </a:p>
            <a:p>
              <a:pPr algn="ctr"/>
              <a:endPara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491588" y="4290255"/>
              <a:ext cx="491248" cy="22977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algn="ctr"/>
              <a:r>
                <a:rPr lang="ru-RU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49519" y="4397648"/>
              <a:ext cx="2704064" cy="26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Жилищные вопросы</a:t>
              </a:r>
              <a:endParaRPr lang="ru-RU" sz="1000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358287" y="4738428"/>
              <a:ext cx="693725" cy="22977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algn="ctr"/>
              <a:r>
                <a:rPr lang="ru-RU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</a:rPr>
                <a:t>  2</a:t>
              </a:r>
              <a:endPara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05708" y="4785325"/>
              <a:ext cx="2053469" cy="26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 вопросам ГИМС</a:t>
              </a:r>
              <a:endParaRPr lang="ru-RU" sz="1000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150564" y="1498660"/>
            <a:ext cx="4575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 принято на личном приеме</a:t>
            </a:r>
          </a:p>
          <a:p>
            <a:pPr algn="ctr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Должностными лицами Главного управления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37239" y="1153933"/>
            <a:ext cx="1832503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13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96975" y="2070079"/>
            <a:ext cx="1675428" cy="283154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07"/>
            <a:r>
              <a:rPr lang="ru-RU" sz="1000" dirty="0" smtClean="0">
                <a:solidFill>
                  <a:srgbClr val="1F497D"/>
                </a:solidFill>
              </a:rPr>
              <a:t>(1 квартал 2023 г. – </a:t>
            </a:r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</a:rPr>
              <a:t>11</a:t>
            </a:r>
            <a:r>
              <a:rPr lang="ru-RU" sz="1000" dirty="0" smtClean="0">
                <a:solidFill>
                  <a:srgbClr val="1F497D"/>
                </a:solidFill>
              </a:rPr>
              <a:t>)</a:t>
            </a:r>
            <a:endParaRPr lang="ru-RU" sz="1000" dirty="0">
              <a:solidFill>
                <a:srgbClr val="1F497D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899325" y="2075786"/>
            <a:ext cx="1820938" cy="283154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07"/>
            <a:r>
              <a:rPr lang="ru-RU" sz="1000" dirty="0" smtClean="0">
                <a:solidFill>
                  <a:srgbClr val="1F497D"/>
                </a:solidFill>
              </a:rPr>
              <a:t>(на 65,6 % больше)</a:t>
            </a:r>
            <a:endParaRPr lang="ru-RU" sz="1000" dirty="0">
              <a:solidFill>
                <a:srgbClr val="1F497D"/>
              </a:solidFill>
            </a:endParaRPr>
          </a:p>
        </p:txBody>
      </p:sp>
      <p:sp>
        <p:nvSpPr>
          <p:cNvPr id="40" name="Freeform 8"/>
          <p:cNvSpPr>
            <a:spLocks noChangeAspect="1"/>
          </p:cNvSpPr>
          <p:nvPr/>
        </p:nvSpPr>
        <p:spPr bwMode="gray">
          <a:xfrm rot="10800000">
            <a:off x="7648387" y="2050968"/>
            <a:ext cx="248031" cy="285863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74617" y="697249"/>
            <a:ext cx="3557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1" i="1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прием в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МЧС России  по субъектам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РФ, организациях и учреждениях МЧС России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5685487" y="1116183"/>
            <a:ext cx="3298351" cy="11997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48" name="Прямая соединительная линия 47"/>
          <p:cNvCxnSpPr/>
          <p:nvPr/>
        </p:nvCxnSpPr>
        <p:spPr>
          <a:xfrm>
            <a:off x="5306006" y="2070063"/>
            <a:ext cx="4336245" cy="114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365" y="36668"/>
            <a:ext cx="358676" cy="4717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1205673" y="22568"/>
            <a:ext cx="7981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VI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 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Личный прием граждан должностными лицами 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Главного управления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algn="ctr"/>
            <a:endParaRPr lang="ru-RU" sz="1200" b="1" dirty="0">
              <a:solidFill>
                <a:srgbClr val="1F497D"/>
              </a:solidFill>
              <a:latin typeface="Myriad Pro Light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3553" y="595093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55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9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192738" y="2510339"/>
            <a:ext cx="940028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  7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96975" y="2390340"/>
            <a:ext cx="3371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КОНСУЛЬТАЦИЙ ГРАЖДАН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ПО ВОПРОСАМ  ПОЖАРНОЙ БЕЗОПАСНОСТИ ПРОВЕДЕНО ТЕРРИТОРИАЛЬНЫМИ ОТДЕЛАМИ НАДЗОРНОЙ ДЕЯТЕЛЬНОСТИ И ПРОФИЛАКТИЧЕСКОЙ РАБОТЫ </a:t>
            </a:r>
            <a:endParaRPr lang="ru-RU" sz="1000" cap="all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241440" y="2691431"/>
            <a:ext cx="4605767" cy="579093"/>
            <a:chOff x="1385360" y="3821421"/>
            <a:chExt cx="4419365" cy="2054443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1385360" y="3937069"/>
              <a:ext cx="806008" cy="131019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</a:rPr>
                <a:t>   1</a:t>
              </a:r>
              <a:endPara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037759" y="5350672"/>
              <a:ext cx="2866667" cy="525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ru-RU" sz="1000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089839" y="3821421"/>
              <a:ext cx="3714886" cy="1181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cap="all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граждан </a:t>
              </a:r>
              <a:r>
                <a:rPr lang="ru-RU" sz="1000" cap="all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принято с использованием </a:t>
              </a:r>
              <a:endPara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специальных </a:t>
              </a:r>
              <a:r>
                <a:rPr lang="ru-RU" sz="1000" cap="all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технических средств </a:t>
              </a:r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связи</a:t>
              </a:r>
            </a:p>
            <a:p>
              <a:pPr algn="ctr"/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(телефонные средства связи, ВКС)</a:t>
              </a:r>
              <a:endParaRPr lang="ru-RU" sz="1000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8" name="Прямая соединительная линия 67"/>
          <p:cNvCxnSpPr/>
          <p:nvPr/>
        </p:nvCxnSpPr>
        <p:spPr>
          <a:xfrm>
            <a:off x="350381" y="1514451"/>
            <a:ext cx="4336245" cy="114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521208" y="3276246"/>
            <a:ext cx="4325999" cy="82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42227" y="4785106"/>
            <a:ext cx="4193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решением Коллегии МЧС России  </a:t>
            </a:r>
            <a:b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16.02.2022 №1/I (</a:t>
            </a:r>
            <a:r>
              <a:rPr lang="ru-RU" sz="10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17 п. 30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роводится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прием граждан в ежедневном режиме работниками отделения по работе с обращениями граждан,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приказа Главного управления от 01.06.2022 № 542 «Об организации личного приема граждан в ежедневном режиме в Главном управлении Министерства Российской Федерации по делам гражданской обороны, чрезвычайным ситуациям и ликвидации последствий стихийных бедствий по Ханты-Мансийскому автономному округу – Югре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 </a:t>
            </a:r>
            <a:endParaRPr lang="ru-RU" sz="14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48667" y="3368880"/>
            <a:ext cx="642254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1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975" y="3371982"/>
            <a:ext cx="3371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ГРАЖДАН ПРИНЯТО НАЧАЛЬНИКОМ </a:t>
            </a:r>
          </a:p>
          <a:p>
            <a:pPr algn="just"/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ГЛАВНОГО УПРАВЛЕНИЯ</a:t>
            </a:r>
            <a:endParaRPr lang="ru-RU" sz="1000" cap="all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476874" y="4114365"/>
            <a:ext cx="709213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186087" y="3942583"/>
            <a:ext cx="326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ГРАЖДАН ПРИНЯТО НАЧАЛЬНИКОМ ГЛАВНОГО УПРАВЛЕНИЯ В ПРИЕМНОЙ ПРЕЗИДЕНТА РОССИЙСКОЙ ФЕДЕРАЦИИ В УРАЛЬСКОМ  ФЕДЕРАЛЬНОМ ОКРУГЕ</a:t>
            </a:r>
            <a:endParaRPr lang="ru-RU" sz="1000" cap="all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020498" y="4794172"/>
            <a:ext cx="642254" cy="101564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105806" y="634838"/>
            <a:ext cx="4768" cy="6223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08803" y="5459768"/>
            <a:ext cx="4279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cap="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 </a:t>
            </a:r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вопросам соблюдения норм противопожарных требований 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25046" y="3291420"/>
            <a:ext cx="4874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направлениям деятельности</a:t>
            </a:r>
            <a:r>
              <a:rPr lang="ru-RU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7040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123343</TotalTime>
  <Words>3245</Words>
  <Application>Microsoft Office PowerPoint</Application>
  <PresentationFormat>Произвольный</PresentationFormat>
  <Paragraphs>437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Microsoft JhengHei UI</vt:lpstr>
      <vt:lpstr>Aharoni</vt:lpstr>
      <vt:lpstr>Arial</vt:lpstr>
      <vt:lpstr>Arial Black</vt:lpstr>
      <vt:lpstr>Calibri</vt:lpstr>
      <vt:lpstr>Calibri Light</vt:lpstr>
      <vt:lpstr>Myriad Pro Light</vt:lpstr>
      <vt:lpstr>Times New Roman</vt:lpstr>
      <vt:lpstr>Wingdings</vt:lpstr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V.   V. Количество обращений граждан, рассмотренных в Главном управлении </vt:lpstr>
      <vt:lpstr>Презентация PowerPoint</vt:lpstr>
      <vt:lpstr>VII.  Тематика обращений граждан</vt:lpstr>
      <vt:lpstr>VIII. Обзор актуальных и часто задаваемых вопросов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**Начальник отдела - Мохова Ю. В.</dc:creator>
  <cp:lastModifiedBy>gu122154</cp:lastModifiedBy>
  <cp:revision>2598</cp:revision>
  <cp:lastPrinted>2022-08-17T08:54:17Z</cp:lastPrinted>
  <dcterms:created xsi:type="dcterms:W3CDTF">2019-07-30T12:41:22Z</dcterms:created>
  <dcterms:modified xsi:type="dcterms:W3CDTF">2023-05-04T12:02:04Z</dcterms:modified>
</cp:coreProperties>
</file>