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2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media/image32.jpg" ContentType="image/jpeg"/>
  <Override PartName="/ppt/media/image34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788" r:id="rId3"/>
    <p:sldMasterId id="2147483825" r:id="rId4"/>
  </p:sldMasterIdLst>
  <p:notesMasterIdLst>
    <p:notesMasterId r:id="rId22"/>
  </p:notesMasterIdLst>
  <p:handoutMasterIdLst>
    <p:handoutMasterId r:id="rId23"/>
  </p:handoutMasterIdLst>
  <p:sldIdLst>
    <p:sldId id="334" r:id="rId5"/>
    <p:sldId id="461" r:id="rId6"/>
    <p:sldId id="466" r:id="rId7"/>
    <p:sldId id="354" r:id="rId8"/>
    <p:sldId id="492" r:id="rId9"/>
    <p:sldId id="493" r:id="rId10"/>
    <p:sldId id="494" r:id="rId11"/>
    <p:sldId id="467" r:id="rId12"/>
    <p:sldId id="405" r:id="rId13"/>
    <p:sldId id="495" r:id="rId14"/>
    <p:sldId id="443" r:id="rId15"/>
    <p:sldId id="477" r:id="rId16"/>
    <p:sldId id="496" r:id="rId17"/>
    <p:sldId id="488" r:id="rId18"/>
    <p:sldId id="450" r:id="rId19"/>
    <p:sldId id="498" r:id="rId20"/>
    <p:sldId id="479" r:id="rId21"/>
  </p:sldIdLst>
  <p:sldSz cx="9720263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334"/>
            <p14:sldId id="461"/>
            <p14:sldId id="466"/>
            <p14:sldId id="354"/>
            <p14:sldId id="492"/>
            <p14:sldId id="493"/>
            <p14:sldId id="494"/>
            <p14:sldId id="467"/>
            <p14:sldId id="405"/>
            <p14:sldId id="495"/>
            <p14:sldId id="443"/>
            <p14:sldId id="477"/>
            <p14:sldId id="496"/>
            <p14:sldId id="488"/>
            <p14:sldId id="450"/>
            <p14:sldId id="498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6078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6136"/>
    <a:srgbClr val="EC8F12"/>
    <a:srgbClr val="003300"/>
    <a:srgbClr val="FF0000"/>
    <a:srgbClr val="DEA04E"/>
    <a:srgbClr val="FF99FF"/>
    <a:srgbClr val="995F2F"/>
    <a:srgbClr val="C4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535" autoAdjust="0"/>
  </p:normalViewPr>
  <p:slideViewPr>
    <p:cSldViewPr snapToGrid="0">
      <p:cViewPr varScale="1">
        <p:scale>
          <a:sx n="115" d="100"/>
          <a:sy n="115" d="100"/>
        </p:scale>
        <p:origin x="1152" y="90"/>
      </p:cViewPr>
      <p:guideLst>
        <p:guide orient="horz" pos="4224"/>
        <p:guide pos="6078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394049871777074E-3"/>
                  <c:y val="-2.9831646161912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6304330354859"/>
                      <c:h val="0.202855193901002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392223334380126E-3"/>
                  <c:y val="1.040834085586084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6304330354858"/>
                      <c:h val="0.19179394778913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C01-4FF1-BDEC-965778317506}"/>
                </c:ext>
              </c:extLst>
            </c:dLbl>
            <c:dLbl>
              <c:idx val="1"/>
              <c:layout>
                <c:manualLayout>
                  <c:x val="0"/>
                  <c:y val="1.19326584647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5072"/>
        <c:axId val="206970176"/>
      </c:barChart>
      <c:catAx>
        <c:axId val="4691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70176"/>
        <c:crosses val="autoZero"/>
        <c:auto val="1"/>
        <c:lblAlgn val="ctr"/>
        <c:lblOffset val="100"/>
        <c:noMultiLvlLbl val="0"/>
      </c:catAx>
      <c:valAx>
        <c:axId val="206970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69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52961513649758E-2"/>
          <c:y val="3.3834696637754728E-2"/>
          <c:w val="0.79527219714960873"/>
          <c:h val="0.75146506012541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 dirty="0" smtClean="0"/>
                  </a:p>
                  <a:p>
                    <a:r>
                      <a:rPr lang="en-US" dirty="0" smtClean="0"/>
                      <a:t>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B-4092-8C21-0180042A7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22928007156292E-2"/>
                  <c:y val="1.193272490082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94543170923206E-2"/>
                      <c:h val="0.14097790265731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E9-4B69-822A-252BBDA71BD8}"/>
                </c:ext>
              </c:extLst>
            </c:dLbl>
            <c:dLbl>
              <c:idx val="1"/>
              <c:layout>
                <c:manualLayout>
                  <c:x val="0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E9-4B69-822A-252BBDA7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24096"/>
        <c:axId val="206966144"/>
      </c:barChart>
      <c:catAx>
        <c:axId val="483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6144"/>
        <c:crosses val="autoZero"/>
        <c:auto val="1"/>
        <c:lblAlgn val="ctr"/>
        <c:lblOffset val="100"/>
        <c:noMultiLvlLbl val="0"/>
      </c:catAx>
      <c:valAx>
        <c:axId val="206966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51847230706394"/>
          <c:y val="2.5568729280688544E-2"/>
          <c:w val="0.14001034004707139"/>
          <c:h val="0.4791525042851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60996999954913"/>
          <c:y val="0.21676116096571921"/>
          <c:w val="0.15985595083446058"/>
          <c:h val="0.78323883903428082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1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3691752309335314"/>
          <c:y val="0.55174821025779985"/>
          <c:w val="0.32283250468192914"/>
          <c:h val="0.346592559155260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Всего</a:t>
            </a:r>
            <a:r>
              <a:rPr lang="ru-RU" sz="1200" baseline="0" dirty="0" smtClean="0"/>
              <a:t> обращений </a:t>
            </a:r>
            <a:r>
              <a:rPr lang="ru-RU" sz="1862" b="1" baseline="0" dirty="0" smtClean="0">
                <a:solidFill>
                  <a:schemeClr val="accent6">
                    <a:lumMod val="75000"/>
                  </a:schemeClr>
                </a:solidFill>
              </a:rPr>
              <a:t>768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5091762824461388"/>
          <c:y val="5.2476925019454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448499809541412E-2"/>
          <c:y val="0.22808275743395576"/>
          <c:w val="0.87443841378047005"/>
          <c:h val="0.67307305223707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 1613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4B-4201-A731-FD51606665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07-4646-AC45-BC06521F19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07-4646-AC45-BC06521F19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07-4646-AC45-BC06521F19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4B-4201-A731-FD51606665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141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07-4646-AC45-BC06521F19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07-4646-AC45-BC06521F1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Рассмотрены в ГУ</c:v>
                </c:pt>
                <c:pt idx="1">
                  <c:v>Рассмотрены в ОНДиПР </c:v>
                </c:pt>
                <c:pt idx="2">
                  <c:v>Направлены по компетенции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439</c:v>
                </c:pt>
                <c:pt idx="1">
                  <c:v>131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B-4201-A731-FD5160666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2605382618161463E-2"/>
          <c:y val="0.87644277697848383"/>
          <c:w val="0.80745999110809996"/>
          <c:h val="9.418124285839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9114707615397E-2"/>
          <c:y val="5.4945607398583937E-2"/>
          <c:w val="0.97158499872555304"/>
          <c:h val="0.70408395106959676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54720"/>
        <c:axId val="39474240"/>
        <c:axId val="0"/>
      </c:bar3DChart>
      <c:catAx>
        <c:axId val="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9474240"/>
        <c:crosses val="autoZero"/>
        <c:auto val="1"/>
        <c:lblAlgn val="ctr"/>
        <c:lblOffset val="100"/>
        <c:noMultiLvlLbl val="0"/>
      </c:catAx>
      <c:valAx>
        <c:axId val="3947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Лист1!$A$2:$A$9</cx:f>
        <cx:lvl ptCount="8">
          <cx:pt idx="0">Рассмотрено, разъяснено</cx:pt>
          <cx:pt idx="1">Дан ответ автору</cx:pt>
          <cx:pt idx="2">Находятся на рассмотрении</cx:pt>
          <cx:pt idx="3">Рассмотрено, поддержано</cx:pt>
          <cx:pt idx="4">Направлено по компетенции </cx:pt>
          <cx:pt idx="5">Оставлено без ответа автору</cx:pt>
          <cx:pt idx="6">Рассмотрено, не поддержано</cx:pt>
          <cx:pt idx="7">Рассмотрение продлено</cx:pt>
        </cx:lvl>
      </cx:strDim>
      <cx:numDim type="size">
        <cx:f>Лист1!$B$2:$B$9</cx:f>
        <cx:lvl ptCount="8" formatCode="Основной">
          <cx:pt idx="0">13257</cx:pt>
          <cx:pt idx="1">7100</cx:pt>
          <cx:pt idx="2">4725</cx:pt>
          <cx:pt idx="3">2048</cx:pt>
          <cx:pt idx="4">1541</cx:pt>
          <cx:pt idx="5">1309</cx:pt>
          <cx:pt idx="6">852</cx:pt>
          <cx:pt idx="7">549</cx:pt>
        </cx:lvl>
      </cx:numDim>
    </cx:data>
  </cx:chartData>
  <cx:chart>
    <cx:plotArea>
      <cx:plotAreaRegion>
        <cx:series layoutId="sunburst" uniqueId="{A531FCC7-636B-4C64-B435-C23263782AAF}">
          <cx:tx>
            <cx:txData>
              <cx:f>Лист1!$B$1</cx:f>
              <cx:v>Ряд 1</cx:v>
            </cx:txData>
          </cx:tx>
          <cx:dataId val="0"/>
        </cx:series>
      </cx:plotAreaRegion>
    </cx:plotArea>
    <cx:legend pos="l" align="ctr" overlay="0">
      <cx:txPr>
        <a:bodyPr spcFirstLastPara="1" vertOverflow="ellipsis" wrap="square" lIns="0" tIns="0" rIns="0" bIns="0" anchor="ctr" anchorCtr="1"/>
        <a:lstStyle/>
        <a:p>
          <a:pPr>
            <a:defRPr sz="900" baseline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ru-RU" sz="900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clrMapOvr bg1="lt1" tx1="dk1" bg2="dk2" tx2="lt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Лист1!$A$2:$A$26</cx:f>
        <cx:lvl ptCount="24">
          <cx:pt idx="0">ЦГИМС</cx:pt>
          <cx:pt idx="1">УНД</cx:pt>
          <cx:pt idx="2">УК</cx:pt>
          <cx:pt idx="3">УОПиАСР</cx:pt>
          <cx:pt idx="4">УГЗ</cx:pt>
          <cx:pt idx="5">УМТО</cx:pt>
          <cx:pt idx="6">ФЭУ</cx:pt>
          <cx:pt idx="7">ОАР</cx:pt>
          <cx:pt idx="8">ЦУКС</cx:pt>
          <cx:pt idx="9">АНОНИМ</cx:pt>
          <cx:pt idx="10">Жилищная комиссия</cx:pt>
        </cx:lvl>
      </cx:strDim>
      <cx:numDim type="size">
        <cx:f>Лист1!$B$2:$B$26</cx:f>
        <cx:lvl ptCount="24" formatCode="Основной">
          <cx:pt idx="0">419</cx:pt>
          <cx:pt idx="1">261</cx:pt>
          <cx:pt idx="2">29</cx:pt>
          <cx:pt idx="3">15</cx:pt>
          <cx:pt idx="4">3</cx:pt>
          <cx:pt idx="5">2</cx:pt>
          <cx:pt idx="6">4</cx:pt>
          <cx:pt idx="7">19</cx:pt>
          <cx:pt idx="8">6</cx:pt>
          <cx:pt idx="9">1</cx:pt>
          <cx:pt idx="10">9</cx:pt>
        </cx:lvl>
      </cx:numDim>
    </cx:data>
    <cx:data id="1">
      <cx:strDim type="cat">
        <cx:f>Лист1!$A$2:$A$26</cx:f>
        <cx:lvl ptCount="24">
          <cx:pt idx="0">ЦГИМС</cx:pt>
          <cx:pt idx="1">УНД</cx:pt>
          <cx:pt idx="2">УК</cx:pt>
          <cx:pt idx="3">УОПиАСР</cx:pt>
          <cx:pt idx="4">УГЗ</cx:pt>
          <cx:pt idx="5">УМТО</cx:pt>
          <cx:pt idx="6">ФЭУ</cx:pt>
          <cx:pt idx="7">ОАР</cx:pt>
          <cx:pt idx="8">ЦУКС</cx:pt>
          <cx:pt idx="9">АНОНИМ</cx:pt>
          <cx:pt idx="10">Жилищная комиссия</cx:pt>
        </cx:lvl>
      </cx:strDim>
      <cx:numDim type="size">
        <cx:f>Лист1!$C$2:$C$26</cx:f>
        <cx:lvl ptCount="24" formatCode="Основной"/>
      </cx:numDim>
    </cx:data>
  </cx:chartData>
  <cx:chart>
    <cx:plotArea>
      <cx:plotAreaRegion>
        <cx:series layoutId="treemap" uniqueId="{2E1D4F5A-91DE-4C87-9FFD-3700AFF127F7}" formatIdx="0">
          <cx:tx>
            <cx:txData>
              <cx:f>Лист1!$B$1</cx:f>
              <cx:v>2023</cx:v>
            </cx:txData>
          </cx:tx>
          <cx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x:spPr>
          <cx:dataLabels>
            <cx:visibility seriesName="0" categoryName="0" value="1"/>
            <cx:separator>, </cx:separator>
          </cx:dataLabels>
          <cx:dataId val="0"/>
          <cx:layoutPr>
            <cx:parentLabelLayout val="banner"/>
          </cx:layoutPr>
        </cx:series>
        <cx:series layoutId="treemap" hidden="1" uniqueId="{C01DEDDF-41B7-4798-926D-BD879BA06191}" formatIdx="1">
          <cx:tx>
            <cx:txData>
              <cx:f>Лист1!$C$1</cx:f>
              <cx:v>2021</cx:v>
            </cx:txData>
          </cx:tx>
          <cx:dataLabels>
            <cx:visibility seriesName="0" categoryName="1" value="0"/>
          </cx:dataLabels>
          <cx:dataId val="1"/>
          <cx:layoutPr>
            <cx:parentLabelLayout val="none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ECAD-959B-4372-A09F-BACBED948B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C7DA1-B8E0-45BE-8EC4-FE2D128211A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743</a:t>
          </a:r>
        </a:p>
        <a:p>
          <a:pPr rtl="0"/>
          <a:r>
            <a:rPr lang="ru-RU" sz="700" b="1" dirty="0" smtClean="0">
              <a:solidFill>
                <a:schemeClr val="accent6">
                  <a:lumMod val="75000"/>
                </a:schemeClr>
              </a:solidFill>
            </a:rPr>
            <a:t>2 кв. 2023 </a:t>
          </a: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628</a:t>
          </a:r>
          <a:endParaRPr lang="en-US" sz="1200" b="1" dirty="0" smtClean="0">
            <a:solidFill>
              <a:schemeClr val="bg2"/>
            </a:solidFill>
          </a:endParaRPr>
        </a:p>
        <a:p>
          <a:pPr rtl="0"/>
          <a:r>
            <a:rPr lang="ru-RU" sz="700" b="1" dirty="0" smtClean="0">
              <a:solidFill>
                <a:schemeClr val="bg2"/>
              </a:solidFill>
            </a:rPr>
            <a:t>2 кв. </a:t>
          </a:r>
          <a:r>
            <a:rPr lang="en-US" sz="700" b="1" dirty="0" smtClean="0">
              <a:solidFill>
                <a:schemeClr val="bg2"/>
              </a:solidFill>
            </a:rPr>
            <a:t>202</a:t>
          </a:r>
          <a:r>
            <a:rPr lang="ru-RU" sz="700" b="1" dirty="0" smtClean="0">
              <a:solidFill>
                <a:schemeClr val="bg2"/>
              </a:solidFill>
            </a:rPr>
            <a:t>2</a:t>
          </a:r>
          <a:r>
            <a:rPr lang="en-US" sz="700" b="1" dirty="0" smtClean="0">
              <a:solidFill>
                <a:schemeClr val="bg2"/>
              </a:solidFill>
            </a:rPr>
            <a:t> </a:t>
          </a:r>
          <a:endParaRPr lang="ru-RU" sz="700" b="1" dirty="0">
            <a:solidFill>
              <a:schemeClr val="bg2"/>
            </a:solidFill>
          </a:endParaRPr>
        </a:p>
      </dgm:t>
    </dgm:pt>
    <dgm:pt modelId="{519BC8EE-90C9-4CA9-8834-FDA6201CC647}" type="parTrans" cxnId="{80F8754A-F024-4DB0-A662-E2A366F4915A}">
      <dgm:prSet/>
      <dgm:spPr/>
      <dgm:t>
        <a:bodyPr/>
        <a:lstStyle/>
        <a:p>
          <a:endParaRPr lang="ru-RU" sz="1400"/>
        </a:p>
      </dgm:t>
    </dgm:pt>
    <dgm:pt modelId="{C804BFE8-C462-4E4E-A81F-869BCC7ECBCF}" type="sibTrans" cxnId="{80F8754A-F024-4DB0-A662-E2A366F4915A}">
      <dgm:prSet/>
      <dgm:spPr/>
      <dgm:t>
        <a:bodyPr/>
        <a:lstStyle/>
        <a:p>
          <a:endParaRPr lang="ru-RU" sz="1400"/>
        </a:p>
      </dgm:t>
    </dgm:pt>
    <dgm:pt modelId="{DD52722B-C1F6-45AB-A0C3-CDF97F400DAD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0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1</a:t>
          </a:r>
          <a:endParaRPr lang="ru-RU" sz="1200" b="1" dirty="0">
            <a:solidFill>
              <a:schemeClr val="bg2"/>
            </a:solidFill>
          </a:endParaRPr>
        </a:p>
      </dgm:t>
    </dgm:pt>
    <dgm:pt modelId="{0E52DFD5-1E89-438C-AC5E-40C319209ACB}" type="parTrans" cxnId="{367CDDA2-3E86-49B5-B055-B190B6B958A1}">
      <dgm:prSet/>
      <dgm:spPr/>
      <dgm:t>
        <a:bodyPr/>
        <a:lstStyle/>
        <a:p>
          <a:endParaRPr lang="ru-RU" sz="1400"/>
        </a:p>
      </dgm:t>
    </dgm:pt>
    <dgm:pt modelId="{02B5A056-C04B-41AB-BF44-4EB947D7AC16}" type="sibTrans" cxnId="{367CDDA2-3E86-49B5-B055-B190B6B958A1}">
      <dgm:prSet/>
      <dgm:spPr/>
      <dgm:t>
        <a:bodyPr/>
        <a:lstStyle/>
        <a:p>
          <a:endParaRPr lang="ru-RU" sz="1400"/>
        </a:p>
      </dgm:t>
    </dgm:pt>
    <dgm:pt modelId="{E14A3671-4A6B-409A-9941-F0D3551D394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24</a:t>
          </a:r>
        </a:p>
        <a:p>
          <a:pPr rtl="0"/>
          <a:r>
            <a:rPr lang="ru-RU" sz="700" b="1" dirty="0" smtClean="0">
              <a:solidFill>
                <a:schemeClr val="accent6">
                  <a:lumMod val="75000"/>
                </a:schemeClr>
              </a:solidFill>
            </a:rPr>
            <a:t>2 кв. 2023 </a:t>
          </a: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5</a:t>
          </a:r>
        </a:p>
        <a:p>
          <a:pPr rtl="0"/>
          <a:endParaRPr lang="ru-RU" sz="1200" b="1" dirty="0">
            <a:solidFill>
              <a:schemeClr val="bg2"/>
            </a:solidFill>
          </a:endParaRPr>
        </a:p>
      </dgm:t>
    </dgm:pt>
    <dgm:pt modelId="{8651F524-3C95-4F6B-BDC2-C1585F093E72}" type="parTrans" cxnId="{2E911034-234C-4AD5-9E60-C9E66EC1B9D2}">
      <dgm:prSet/>
      <dgm:spPr/>
      <dgm:t>
        <a:bodyPr/>
        <a:lstStyle/>
        <a:p>
          <a:endParaRPr lang="ru-RU" sz="1400"/>
        </a:p>
      </dgm:t>
    </dgm:pt>
    <dgm:pt modelId="{27C71234-CF5D-4EAC-B550-353F29B08DDF}" type="sibTrans" cxnId="{2E911034-234C-4AD5-9E60-C9E66EC1B9D2}">
      <dgm:prSet/>
      <dgm:spPr/>
      <dgm:t>
        <a:bodyPr/>
        <a:lstStyle/>
        <a:p>
          <a:endParaRPr lang="ru-RU" sz="1400"/>
        </a:p>
      </dgm:t>
    </dgm:pt>
    <dgm:pt modelId="{09A2E5B9-F8A5-4514-8934-0AE7225F6B6A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0</a:t>
          </a:r>
        </a:p>
        <a:p>
          <a:pPr rtl="0"/>
          <a:r>
            <a:rPr lang="ru-RU" sz="700" b="1" dirty="0" smtClean="0">
              <a:solidFill>
                <a:schemeClr val="accent6">
                  <a:lumMod val="75000"/>
                </a:schemeClr>
              </a:solidFill>
            </a:rPr>
            <a:t>2 кв. 2023 </a:t>
          </a: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1</a:t>
          </a:r>
          <a:endParaRPr lang="ru-RU" sz="1200" b="1" dirty="0">
            <a:solidFill>
              <a:schemeClr val="bg2"/>
            </a:solidFill>
          </a:endParaRPr>
        </a:p>
      </dgm:t>
    </dgm:pt>
    <dgm:pt modelId="{05FC34F0-7395-4F33-A560-61AF6D453BCD}" type="sibTrans" cxnId="{DC994AF0-73CA-4AE2-9A8D-F38BEFF6F53A}">
      <dgm:prSet/>
      <dgm:spPr/>
      <dgm:t>
        <a:bodyPr/>
        <a:lstStyle/>
        <a:p>
          <a:endParaRPr lang="ru-RU" sz="1400"/>
        </a:p>
      </dgm:t>
    </dgm:pt>
    <dgm:pt modelId="{50C68111-4071-41F1-AEA4-64ED4A97441F}" type="parTrans" cxnId="{DC994AF0-73CA-4AE2-9A8D-F38BEFF6F53A}">
      <dgm:prSet/>
      <dgm:spPr/>
      <dgm:t>
        <a:bodyPr/>
        <a:lstStyle/>
        <a:p>
          <a:endParaRPr lang="ru-RU" sz="1400"/>
        </a:p>
      </dgm:t>
    </dgm:pt>
    <dgm:pt modelId="{1B0224EA-5D00-4B7E-B738-32500EED8B96}" type="pres">
      <dgm:prSet presAssocID="{DF56ECAD-959B-4372-A09F-BACBED948B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3C512-C53B-48E5-BDDE-44718E043E7C}" type="pres">
      <dgm:prSet presAssocID="{DF56ECAD-959B-4372-A09F-BACBED948B18}" presName="diamond" presStyleLbl="bgShp" presStyleIdx="0" presStyleCnt="1" custLinFactNeighborX="1388"/>
      <dgm:spPr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</dgm:spPr>
    </dgm:pt>
    <dgm:pt modelId="{5D2489B8-BB5F-43BD-B6D3-04B2FA9EBB99}" type="pres">
      <dgm:prSet presAssocID="{DF56ECAD-959B-4372-A09F-BACBED948B18}" presName="quad1" presStyleLbl="node1" presStyleIdx="0" presStyleCnt="4" custScaleX="125054" custScaleY="96463" custLinFactNeighborX="-14688" custLinFactNeighborY="4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3FCC-5A58-4365-BAC0-9D250C6A14BF}" type="pres">
      <dgm:prSet presAssocID="{DF56ECAD-959B-4372-A09F-BACBED948B18}" presName="quad2" presStyleLbl="node1" presStyleIdx="1" presStyleCnt="4" custScaleX="137347" custScaleY="91500" custLinFactNeighborX="14730" custLinFactNeighborY="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F79A-AFEB-4AFE-BC29-2DCA039AB2DC}" type="pres">
      <dgm:prSet presAssocID="{DF56ECAD-959B-4372-A09F-BACBED948B18}" presName="quad3" presStyleLbl="node1" presStyleIdx="2" presStyleCnt="4" custScaleX="131273" custScaleY="90200" custLinFactNeighborX="-17525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CBDA8-B883-4EAF-90AD-B67B958845F1}" type="pres">
      <dgm:prSet presAssocID="{DF56ECAD-959B-4372-A09F-BACBED948B18}" presName="quad4" presStyleLbl="node1" presStyleIdx="3" presStyleCnt="4" custScaleX="137765" custScaleY="90091" custLinFactNeighborX="16076" custLinFactNeighborY="-2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DA1F3-A67F-4B3A-BEF6-32637A7DF9FD}" type="presOf" srcId="{E14A3671-4A6B-409A-9941-F0D3551D394E}" destId="{0C75F79A-AFEB-4AFE-BC29-2DCA039AB2DC}" srcOrd="0" destOrd="0" presId="urn:microsoft.com/office/officeart/2005/8/layout/matrix3"/>
    <dgm:cxn modelId="{DC994AF0-73CA-4AE2-9A8D-F38BEFF6F53A}" srcId="{DF56ECAD-959B-4372-A09F-BACBED948B18}" destId="{09A2E5B9-F8A5-4514-8934-0AE7225F6B6A}" srcOrd="3" destOrd="0" parTransId="{50C68111-4071-41F1-AEA4-64ED4A97441F}" sibTransId="{05FC34F0-7395-4F33-A560-61AF6D453BCD}"/>
    <dgm:cxn modelId="{778D993C-B0F2-4219-B032-88736C37FD60}" type="presOf" srcId="{09A2E5B9-F8A5-4514-8934-0AE7225F6B6A}" destId="{474CBDA8-B883-4EAF-90AD-B67B958845F1}" srcOrd="0" destOrd="0" presId="urn:microsoft.com/office/officeart/2005/8/layout/matrix3"/>
    <dgm:cxn modelId="{80F8754A-F024-4DB0-A662-E2A366F4915A}" srcId="{DF56ECAD-959B-4372-A09F-BACBED948B18}" destId="{28BC7DA1-B8E0-45BE-8EC4-FE2D128211A7}" srcOrd="0" destOrd="0" parTransId="{519BC8EE-90C9-4CA9-8834-FDA6201CC647}" sibTransId="{C804BFE8-C462-4E4E-A81F-869BCC7ECBCF}"/>
    <dgm:cxn modelId="{F86639BB-DDB4-448F-BDBD-2FA42A2CB8B4}" type="presOf" srcId="{DF56ECAD-959B-4372-A09F-BACBED948B18}" destId="{1B0224EA-5D00-4B7E-B738-32500EED8B96}" srcOrd="0" destOrd="0" presId="urn:microsoft.com/office/officeart/2005/8/layout/matrix3"/>
    <dgm:cxn modelId="{367CDDA2-3E86-49B5-B055-B190B6B958A1}" srcId="{DF56ECAD-959B-4372-A09F-BACBED948B18}" destId="{DD52722B-C1F6-45AB-A0C3-CDF97F400DAD}" srcOrd="1" destOrd="0" parTransId="{0E52DFD5-1E89-438C-AC5E-40C319209ACB}" sibTransId="{02B5A056-C04B-41AB-BF44-4EB947D7AC16}"/>
    <dgm:cxn modelId="{2E911034-234C-4AD5-9E60-C9E66EC1B9D2}" srcId="{DF56ECAD-959B-4372-A09F-BACBED948B18}" destId="{E14A3671-4A6B-409A-9941-F0D3551D394E}" srcOrd="2" destOrd="0" parTransId="{8651F524-3C95-4F6B-BDC2-C1585F093E72}" sibTransId="{27C71234-CF5D-4EAC-B550-353F29B08DDF}"/>
    <dgm:cxn modelId="{C57322C0-BEC2-4121-8A64-9AF74D9F1901}" type="presOf" srcId="{DD52722B-C1F6-45AB-A0C3-CDF97F400DAD}" destId="{E2C73FCC-5A58-4365-BAC0-9D250C6A14BF}" srcOrd="0" destOrd="0" presId="urn:microsoft.com/office/officeart/2005/8/layout/matrix3"/>
    <dgm:cxn modelId="{648FA573-F809-43C3-BAD0-9E812BDCF82C}" type="presOf" srcId="{28BC7DA1-B8E0-45BE-8EC4-FE2D128211A7}" destId="{5D2489B8-BB5F-43BD-B6D3-04B2FA9EBB99}" srcOrd="0" destOrd="0" presId="urn:microsoft.com/office/officeart/2005/8/layout/matrix3"/>
    <dgm:cxn modelId="{7B43CCE1-C091-48F9-97CB-3EF4E32C7CDD}" type="presParOf" srcId="{1B0224EA-5D00-4B7E-B738-32500EED8B96}" destId="{2EF3C512-C53B-48E5-BDDE-44718E043E7C}" srcOrd="0" destOrd="0" presId="urn:microsoft.com/office/officeart/2005/8/layout/matrix3"/>
    <dgm:cxn modelId="{0233A230-5C13-4245-84BA-71171351E1AF}" type="presParOf" srcId="{1B0224EA-5D00-4B7E-B738-32500EED8B96}" destId="{5D2489B8-BB5F-43BD-B6D3-04B2FA9EBB99}" srcOrd="1" destOrd="0" presId="urn:microsoft.com/office/officeart/2005/8/layout/matrix3"/>
    <dgm:cxn modelId="{63D1F70C-664B-4B75-B0BA-F86D6A4C583C}" type="presParOf" srcId="{1B0224EA-5D00-4B7E-B738-32500EED8B96}" destId="{E2C73FCC-5A58-4365-BAC0-9D250C6A14BF}" srcOrd="2" destOrd="0" presId="urn:microsoft.com/office/officeart/2005/8/layout/matrix3"/>
    <dgm:cxn modelId="{F68FB7F3-A4A8-435D-AE55-C252B5F5FE76}" type="presParOf" srcId="{1B0224EA-5D00-4B7E-B738-32500EED8B96}" destId="{0C75F79A-AFEB-4AFE-BC29-2DCA039AB2DC}" srcOrd="3" destOrd="0" presId="urn:microsoft.com/office/officeart/2005/8/layout/matrix3"/>
    <dgm:cxn modelId="{65441187-2BB8-4ECE-A927-0CD509C34D97}" type="presParOf" srcId="{1B0224EA-5D00-4B7E-B738-32500EED8B96}" destId="{474CBDA8-B883-4EAF-90AD-B67B958845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35401-17DC-4813-8E89-F246DBBDF7E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345DE-C28D-46E5-804F-BD351E34C13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647</a:t>
          </a:r>
        </a:p>
        <a:p>
          <a:pPr rtl="0"/>
          <a:r>
            <a:rPr lang="ru-RU" sz="700" b="1" cap="all" baseline="0" dirty="0" smtClean="0">
              <a:solidFill>
                <a:srgbClr val="EC8F12"/>
              </a:solidFill>
            </a:rPr>
            <a:t>2 кв. 2023</a:t>
          </a:r>
          <a:endParaRPr lang="en-US" sz="700" b="1" cap="all" baseline="0" dirty="0" smtClean="0">
            <a:solidFill>
              <a:srgbClr val="EC8F12"/>
            </a:solidFill>
          </a:endParaRPr>
        </a:p>
        <a:p>
          <a:pPr rtl="0"/>
          <a:r>
            <a:rPr lang="ru-RU" sz="1200" b="1" cap="all" baseline="0" dirty="0" smtClean="0">
              <a:solidFill>
                <a:schemeClr val="bg2"/>
              </a:solidFill>
            </a:rPr>
            <a:t>567</a:t>
          </a:r>
          <a:endParaRPr lang="en-US" sz="1200" b="1" cap="all" baseline="0" dirty="0" smtClean="0">
            <a:solidFill>
              <a:schemeClr val="bg2"/>
            </a:solidFill>
          </a:endParaRPr>
        </a:p>
      </dgm:t>
    </dgm:pt>
    <dgm:pt modelId="{BB4F8A35-A77F-45C5-990F-84EA1251BC6A}" type="parTrans" cxnId="{DBE9E8EB-F724-481E-9CE8-2CADD4E9D171}">
      <dgm:prSet/>
      <dgm:spPr/>
      <dgm:t>
        <a:bodyPr/>
        <a:lstStyle/>
        <a:p>
          <a:endParaRPr lang="ru-RU"/>
        </a:p>
      </dgm:t>
    </dgm:pt>
    <dgm:pt modelId="{71775382-2EDA-4785-B0EF-4C56D0D0A5E4}" type="sibTrans" cxnId="{DBE9E8EB-F724-481E-9CE8-2CADD4E9D171}">
      <dgm:prSet/>
      <dgm:spPr/>
      <dgm:t>
        <a:bodyPr/>
        <a:lstStyle/>
        <a:p>
          <a:endParaRPr lang="ru-RU"/>
        </a:p>
      </dgm:t>
    </dgm:pt>
    <dgm:pt modelId="{086FA510-C2D7-4D50-9763-3F92297089D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121</a:t>
          </a:r>
        </a:p>
        <a:p>
          <a:pPr rtl="0"/>
          <a:r>
            <a:rPr lang="ru-RU" sz="700" b="1" dirty="0" smtClean="0">
              <a:solidFill>
                <a:schemeClr val="accent6">
                  <a:lumMod val="75000"/>
                </a:schemeClr>
              </a:solidFill>
            </a:rPr>
            <a:t>2 кв. </a:t>
          </a:r>
          <a:r>
            <a:rPr lang="en-US" sz="700" b="1" dirty="0" smtClean="0">
              <a:solidFill>
                <a:schemeClr val="accent6">
                  <a:lumMod val="75000"/>
                </a:schemeClr>
              </a:solidFill>
            </a:rPr>
            <a:t>202</a:t>
          </a:r>
          <a:r>
            <a:rPr lang="ru-RU" sz="700" b="1" dirty="0" smtClean="0">
              <a:solidFill>
                <a:schemeClr val="accent6">
                  <a:lumMod val="75000"/>
                </a:schemeClr>
              </a:solidFill>
            </a:rPr>
            <a:t>3</a:t>
          </a:r>
          <a:r>
            <a:rPr lang="en-US" sz="700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en-US" sz="700" b="1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cap="all" baseline="0" dirty="0" smtClean="0">
              <a:solidFill>
                <a:schemeClr val="bg2"/>
              </a:solidFill>
            </a:rPr>
            <a:t>67</a:t>
          </a:r>
          <a:endParaRPr lang="en-US" sz="1200" b="1" cap="all" baseline="0" dirty="0" smtClean="0">
            <a:solidFill>
              <a:schemeClr val="bg2"/>
            </a:solidFill>
          </a:endParaRPr>
        </a:p>
      </dgm:t>
    </dgm:pt>
    <dgm:pt modelId="{6E5F7226-A8F0-421E-8875-4DA1BCB227D6}" type="parTrans" cxnId="{29634A17-090F-4D27-B0DA-8C6F21B57629}">
      <dgm:prSet/>
      <dgm:spPr/>
      <dgm:t>
        <a:bodyPr/>
        <a:lstStyle/>
        <a:p>
          <a:endParaRPr lang="ru-RU"/>
        </a:p>
      </dgm:t>
    </dgm:pt>
    <dgm:pt modelId="{F52F0A94-8D16-4DE1-B778-1832BB511459}" type="sibTrans" cxnId="{29634A17-090F-4D27-B0DA-8C6F21B57629}">
      <dgm:prSet/>
      <dgm:spPr/>
      <dgm:t>
        <a:bodyPr/>
        <a:lstStyle/>
        <a:p>
          <a:endParaRPr lang="ru-RU"/>
        </a:p>
      </dgm:t>
    </dgm:pt>
    <dgm:pt modelId="{08BBCF1E-276B-44B4-B496-B1C44B0918D1}" type="pres">
      <dgm:prSet presAssocID="{DDE35401-17DC-4813-8E89-F246DBBDF7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3CA7C-357F-4C04-A63A-8EC45DB59B6C}" type="pres">
      <dgm:prSet presAssocID="{22F345DE-C28D-46E5-804F-BD351E34C137}" presName="comp" presStyleCnt="0"/>
      <dgm:spPr/>
    </dgm:pt>
    <dgm:pt modelId="{F3762B7B-3EEB-4E63-9A09-007436EA7CD7}" type="pres">
      <dgm:prSet presAssocID="{22F345DE-C28D-46E5-804F-BD351E34C137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6F06-7B2B-481A-A97F-1D6E0B54B402}" type="pres">
      <dgm:prSet presAssocID="{22F345DE-C28D-46E5-804F-BD351E34C137}" presName="rect1" presStyleLbl="lnNode1" presStyleIdx="0" presStyleCnt="2"/>
      <dgm:spPr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40BF0E9-D80A-4B46-802D-BE19CE573334}" type="pres">
      <dgm:prSet presAssocID="{71775382-2EDA-4785-B0EF-4C56D0D0A5E4}" presName="sibTrans" presStyleCnt="0"/>
      <dgm:spPr/>
    </dgm:pt>
    <dgm:pt modelId="{E99ECF2F-0064-4BA2-94A6-DE4F0683D051}" type="pres">
      <dgm:prSet presAssocID="{086FA510-C2D7-4D50-9763-3F92297089DE}" presName="comp" presStyleCnt="0"/>
      <dgm:spPr/>
    </dgm:pt>
    <dgm:pt modelId="{B88AFF1A-243D-445A-BB6B-F8BAB51C3857}" type="pres">
      <dgm:prSet presAssocID="{086FA510-C2D7-4D50-9763-3F92297089DE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D385-6D31-493A-AA01-4F2CAE103944}" type="pres">
      <dgm:prSet presAssocID="{086FA510-C2D7-4D50-9763-3F92297089DE}" presName="rect1" presStyleLbl="lnNode1" presStyleIdx="1" presStyleCnt="2" custScaleX="90265" custScaleY="88875" custLinFactX="-159769" custLinFactNeighborX="-200000" custLinFactNeighborY="-27548"/>
      <dgm:spPr>
        <a:noFill/>
      </dgm:spPr>
      <dgm:t>
        <a:bodyPr/>
        <a:lstStyle/>
        <a:p>
          <a:endParaRPr lang="ru-RU"/>
        </a:p>
      </dgm:t>
    </dgm:pt>
  </dgm:ptLst>
  <dgm:cxnLst>
    <dgm:cxn modelId="{DBE9E8EB-F724-481E-9CE8-2CADD4E9D171}" srcId="{DDE35401-17DC-4813-8E89-F246DBBDF7E5}" destId="{22F345DE-C28D-46E5-804F-BD351E34C137}" srcOrd="0" destOrd="0" parTransId="{BB4F8A35-A77F-45C5-990F-84EA1251BC6A}" sibTransId="{71775382-2EDA-4785-B0EF-4C56D0D0A5E4}"/>
    <dgm:cxn modelId="{E5298283-C589-4E75-AA2E-6ADB5481BBDF}" type="presOf" srcId="{086FA510-C2D7-4D50-9763-3F92297089DE}" destId="{B88AFF1A-243D-445A-BB6B-F8BAB51C3857}" srcOrd="0" destOrd="0" presId="urn:microsoft.com/office/officeart/2008/layout/AlternatingPictureBlocks"/>
    <dgm:cxn modelId="{DC862A0F-42E2-4ED5-A4DB-8F3EDD10FB65}" type="presOf" srcId="{22F345DE-C28D-46E5-804F-BD351E34C137}" destId="{F3762B7B-3EEB-4E63-9A09-007436EA7CD7}" srcOrd="0" destOrd="0" presId="urn:microsoft.com/office/officeart/2008/layout/AlternatingPictureBlocks"/>
    <dgm:cxn modelId="{29634A17-090F-4D27-B0DA-8C6F21B57629}" srcId="{DDE35401-17DC-4813-8E89-F246DBBDF7E5}" destId="{086FA510-C2D7-4D50-9763-3F92297089DE}" srcOrd="1" destOrd="0" parTransId="{6E5F7226-A8F0-421E-8875-4DA1BCB227D6}" sibTransId="{F52F0A94-8D16-4DE1-B778-1832BB511459}"/>
    <dgm:cxn modelId="{75F6C9A9-E322-4ACD-9C8F-A9F972A053F5}" type="presOf" srcId="{DDE35401-17DC-4813-8E89-F246DBBDF7E5}" destId="{08BBCF1E-276B-44B4-B496-B1C44B0918D1}" srcOrd="0" destOrd="0" presId="urn:microsoft.com/office/officeart/2008/layout/AlternatingPictureBlocks"/>
    <dgm:cxn modelId="{69286B0A-8B29-42E0-9CBF-B7A8EDFB99C0}" type="presParOf" srcId="{08BBCF1E-276B-44B4-B496-B1C44B0918D1}" destId="{A0E3CA7C-357F-4C04-A63A-8EC45DB59B6C}" srcOrd="0" destOrd="0" presId="urn:microsoft.com/office/officeart/2008/layout/AlternatingPictureBlocks"/>
    <dgm:cxn modelId="{B4AEDC0D-5948-4E88-A2C8-EA148EB672A5}" type="presParOf" srcId="{A0E3CA7C-357F-4C04-A63A-8EC45DB59B6C}" destId="{F3762B7B-3EEB-4E63-9A09-007436EA7CD7}" srcOrd="0" destOrd="0" presId="urn:microsoft.com/office/officeart/2008/layout/AlternatingPictureBlocks"/>
    <dgm:cxn modelId="{68260EF0-716C-44F2-AD70-5E964EE39AF5}" type="presParOf" srcId="{A0E3CA7C-357F-4C04-A63A-8EC45DB59B6C}" destId="{B64E6F06-7B2B-481A-A97F-1D6E0B54B402}" srcOrd="1" destOrd="0" presId="urn:microsoft.com/office/officeart/2008/layout/AlternatingPictureBlocks"/>
    <dgm:cxn modelId="{ED3F7EA4-ECDD-4FEA-832C-8A1698DDA240}" type="presParOf" srcId="{08BBCF1E-276B-44B4-B496-B1C44B0918D1}" destId="{240BF0E9-D80A-4B46-802D-BE19CE573334}" srcOrd="1" destOrd="0" presId="urn:microsoft.com/office/officeart/2008/layout/AlternatingPictureBlocks"/>
    <dgm:cxn modelId="{20E80FCE-3C95-413A-B997-4196D4839302}" type="presParOf" srcId="{08BBCF1E-276B-44B4-B496-B1C44B0918D1}" destId="{E99ECF2F-0064-4BA2-94A6-DE4F0683D051}" srcOrd="2" destOrd="0" presId="urn:microsoft.com/office/officeart/2008/layout/AlternatingPictureBlocks"/>
    <dgm:cxn modelId="{50F9D74D-E8D9-417F-8AC3-8F0E034B78CD}" type="presParOf" srcId="{E99ECF2F-0064-4BA2-94A6-DE4F0683D051}" destId="{B88AFF1A-243D-445A-BB6B-F8BAB51C3857}" srcOrd="0" destOrd="0" presId="urn:microsoft.com/office/officeart/2008/layout/AlternatingPictureBlocks"/>
    <dgm:cxn modelId="{C3E8FC07-7DEB-4756-AAE9-4D7227170BA9}" type="presParOf" srcId="{E99ECF2F-0064-4BA2-94A6-DE4F0683D051}" destId="{0B04D385-6D31-493A-AA01-4F2CAE1039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C512-C53B-48E5-BDDE-44718E043E7C}">
      <dsp:nvSpPr>
        <dsp:cNvPr id="0" name=""/>
        <dsp:cNvSpPr/>
      </dsp:nvSpPr>
      <dsp:spPr>
        <a:xfrm>
          <a:off x="431087" y="0"/>
          <a:ext cx="2746374" cy="2746374"/>
        </a:xfrm>
        <a:prstGeom prst="diamond">
          <a:avLst/>
        </a:prstGeom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89B8-BB5F-43BD-B6D3-04B2FA9EBB99}">
      <dsp:nvSpPr>
        <dsp:cNvPr id="0" name=""/>
        <dsp:cNvSpPr/>
      </dsp:nvSpPr>
      <dsp:spPr>
        <a:xfrm>
          <a:off x="362377" y="308343"/>
          <a:ext cx="1339435" cy="1033201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743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accent6">
                  <a:lumMod val="75000"/>
                </a:schemeClr>
              </a:solidFill>
            </a:rPr>
            <a:t>2 кв. 2023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628</a:t>
          </a:r>
          <a:endParaRPr lang="en-US" sz="1200" b="1" kern="1200" dirty="0" smtClean="0">
            <a:solidFill>
              <a:schemeClr val="bg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bg2"/>
              </a:solidFill>
            </a:rPr>
            <a:t>2 кв. </a:t>
          </a:r>
          <a:r>
            <a:rPr lang="en-US" sz="700" b="1" kern="1200" dirty="0" smtClean="0">
              <a:solidFill>
                <a:schemeClr val="bg2"/>
              </a:solidFill>
            </a:rPr>
            <a:t>202</a:t>
          </a:r>
          <a:r>
            <a:rPr lang="ru-RU" sz="700" b="1" kern="1200" dirty="0" smtClean="0">
              <a:solidFill>
                <a:schemeClr val="bg2"/>
              </a:solidFill>
            </a:rPr>
            <a:t>2</a:t>
          </a:r>
          <a:r>
            <a:rPr lang="en-US" sz="700" b="1" kern="1200" dirty="0" smtClean="0">
              <a:solidFill>
                <a:schemeClr val="bg2"/>
              </a:solidFill>
            </a:rPr>
            <a:t> </a:t>
          </a:r>
          <a:endParaRPr lang="ru-RU" sz="700" b="1" kern="1200" dirty="0">
            <a:solidFill>
              <a:schemeClr val="bg2"/>
            </a:solidFill>
          </a:endParaRPr>
        </a:p>
      </dsp:txBody>
      <dsp:txXfrm>
        <a:off x="412814" y="358780"/>
        <a:ext cx="1238561" cy="932327"/>
      </dsp:txXfrm>
    </dsp:sp>
    <dsp:sp modelId="{E2C73FCC-5A58-4365-BAC0-9D250C6A14BF}">
      <dsp:nvSpPr>
        <dsp:cNvPr id="0" name=""/>
        <dsp:cNvSpPr/>
      </dsp:nvSpPr>
      <dsp:spPr>
        <a:xfrm>
          <a:off x="1765111" y="297097"/>
          <a:ext cx="1471104" cy="980043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0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1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812953" y="344939"/>
        <a:ext cx="1375420" cy="884359"/>
      </dsp:txXfrm>
    </dsp:sp>
    <dsp:sp modelId="{0C75F79A-AFEB-4AFE-BC29-2DCA039AB2DC}">
      <dsp:nvSpPr>
        <dsp:cNvPr id="0" name=""/>
        <dsp:cNvSpPr/>
      </dsp:nvSpPr>
      <dsp:spPr>
        <a:xfrm>
          <a:off x="298684" y="1392500"/>
          <a:ext cx="1406046" cy="966119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kern="1200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24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accent6">
                  <a:lumMod val="75000"/>
                </a:schemeClr>
              </a:solidFill>
            </a:rPr>
            <a:t>2 кв. 2023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5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2"/>
            </a:solidFill>
          </a:endParaRPr>
        </a:p>
      </dsp:txBody>
      <dsp:txXfrm>
        <a:off x="345846" y="1439662"/>
        <a:ext cx="1311722" cy="871795"/>
      </dsp:txXfrm>
    </dsp:sp>
    <dsp:sp modelId="{474CBDA8-B883-4EAF-90AD-B67B958845F1}">
      <dsp:nvSpPr>
        <dsp:cNvPr id="0" name=""/>
        <dsp:cNvSpPr/>
      </dsp:nvSpPr>
      <dsp:spPr>
        <a:xfrm>
          <a:off x="1777290" y="1388066"/>
          <a:ext cx="1475581" cy="964951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kern="1200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0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accent6">
                  <a:lumMod val="75000"/>
                </a:schemeClr>
              </a:solidFill>
            </a:rPr>
            <a:t>2 кв. 2023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1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824395" y="1435171"/>
        <a:ext cx="1381371" cy="870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2B7B-3EEB-4E63-9A09-007436EA7CD7}">
      <dsp:nvSpPr>
        <dsp:cNvPr id="0" name=""/>
        <dsp:cNvSpPr/>
      </dsp:nvSpPr>
      <dsp:spPr>
        <a:xfrm>
          <a:off x="1854286" y="533"/>
          <a:ext cx="2384782" cy="1078598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647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cap="all" baseline="0" dirty="0" smtClean="0">
              <a:solidFill>
                <a:srgbClr val="EC8F12"/>
              </a:solidFill>
            </a:rPr>
            <a:t>2 кв. 2023</a:t>
          </a:r>
          <a:endParaRPr lang="en-US" sz="7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bg2"/>
              </a:solidFill>
            </a:rPr>
            <a:t>567</a:t>
          </a:r>
          <a:endParaRPr lang="en-US" sz="1200" b="1" kern="1200" cap="all" baseline="0" dirty="0" smtClean="0">
            <a:solidFill>
              <a:schemeClr val="bg2"/>
            </a:solidFill>
          </a:endParaRPr>
        </a:p>
      </dsp:txBody>
      <dsp:txXfrm>
        <a:off x="1854286" y="533"/>
        <a:ext cx="2384782" cy="1078598"/>
      </dsp:txXfrm>
    </dsp:sp>
    <dsp:sp modelId="{B64E6F06-7B2B-481A-A97F-1D6E0B54B402}">
      <dsp:nvSpPr>
        <dsp:cNvPr id="0" name=""/>
        <dsp:cNvSpPr/>
      </dsp:nvSpPr>
      <dsp:spPr>
        <a:xfrm>
          <a:off x="679691" y="533"/>
          <a:ext cx="1067812" cy="1078598"/>
        </a:xfrm>
        <a:prstGeom prst="rect">
          <a:avLst/>
        </a:prstGeom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dbl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FF1A-243D-445A-BB6B-F8BAB51C3857}">
      <dsp:nvSpPr>
        <dsp:cNvPr id="0" name=""/>
        <dsp:cNvSpPr/>
      </dsp:nvSpPr>
      <dsp:spPr>
        <a:xfrm>
          <a:off x="705679" y="1257100"/>
          <a:ext cx="2384782" cy="1078598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121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accent6">
                  <a:lumMod val="75000"/>
                </a:schemeClr>
              </a:solidFill>
            </a:rPr>
            <a:t>2 кв. </a:t>
          </a:r>
          <a:r>
            <a:rPr lang="en-US" sz="700" b="1" kern="1200" dirty="0" smtClean="0">
              <a:solidFill>
                <a:schemeClr val="accent6">
                  <a:lumMod val="75000"/>
                </a:schemeClr>
              </a:solidFill>
            </a:rPr>
            <a:t>202</a:t>
          </a:r>
          <a:r>
            <a:rPr lang="ru-RU" sz="700" b="1" kern="1200" dirty="0" smtClean="0">
              <a:solidFill>
                <a:schemeClr val="accent6">
                  <a:lumMod val="75000"/>
                </a:schemeClr>
              </a:solidFill>
            </a:rPr>
            <a:t>3</a:t>
          </a:r>
          <a:r>
            <a:rPr lang="en-US" sz="7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en-US" sz="700" b="1" kern="1200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bg2"/>
              </a:solidFill>
            </a:rPr>
            <a:t>67</a:t>
          </a:r>
          <a:endParaRPr lang="en-US" sz="1200" b="1" kern="1200" cap="all" baseline="0" dirty="0" smtClean="0">
            <a:solidFill>
              <a:schemeClr val="bg2"/>
            </a:solidFill>
          </a:endParaRPr>
        </a:p>
      </dsp:txBody>
      <dsp:txXfrm>
        <a:off x="705679" y="1257100"/>
        <a:ext cx="2384782" cy="1078598"/>
      </dsp:txXfrm>
    </dsp:sp>
    <dsp:sp modelId="{0B04D385-6D31-493A-AA01-4F2CAE103944}">
      <dsp:nvSpPr>
        <dsp:cNvPr id="0" name=""/>
        <dsp:cNvSpPr/>
      </dsp:nvSpPr>
      <dsp:spPr>
        <a:xfrm>
          <a:off x="0" y="1019965"/>
          <a:ext cx="963861" cy="95860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</cdr:x>
      <cdr:y>0.18834</cdr:y>
    </cdr:from>
    <cdr:to>
      <cdr:x>0.94716</cdr:x>
      <cdr:y>0.7371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60422" y="1101422"/>
          <a:ext cx="1670538" cy="3209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225047" y="-1597063"/>
          <a:ext cx="4840769" cy="1313363"/>
        </a:xfrm>
        <a:prstGeom xmlns:a="http://schemas.openxmlformats.org/drawingml/2006/main" prst="rect">
          <a:avLst/>
        </a:prstGeom>
        <a:ln xmlns:a="http://schemas.openxmlformats.org/drawingml/2006/main" w="28575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indent="457200" algn="just"/>
          <a:r>
            <a:rPr lang="ru-RU" sz="1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Отделением по работе с обращениями граждан Главного управления организован личный прием граждан начальником Главного управления  генерал-майором внутренней  службы П.А. </a:t>
          </a:r>
          <a:r>
            <a:rPr lang="ru-RU" sz="1200" kern="1200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Кугуй</a:t>
          </a:r>
          <a:r>
            <a:rPr lang="ru-RU" sz="1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,  должностными лицами отделов надзорной деятельности и профилактических работ Управления надзорной деятельности и профилактических работ Главного управления. </a:t>
          </a:r>
          <a:endParaRPr lang="ru-RU" sz="1200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4" y="1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7" y="1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4" y="9722309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7" y="9722309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7" y="32"/>
            <a:ext cx="3078427" cy="513509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031" y="32"/>
            <a:ext cx="3078427" cy="513509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279525"/>
            <a:ext cx="48974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62" tIns="47243" rIns="94462" bIns="472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24"/>
            <a:ext cx="5683250" cy="4029882"/>
          </a:xfrm>
          <a:prstGeom prst="rect">
            <a:avLst/>
          </a:prstGeom>
        </p:spPr>
        <p:txBody>
          <a:bodyPr vert="horz" lIns="94462" tIns="47243" rIns="94462" bIns="472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7" y="9721117"/>
            <a:ext cx="3078427" cy="513507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031" y="9721117"/>
            <a:ext cx="3078427" cy="513507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3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5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8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6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4600"/>
            <a:ext cx="4762500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64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26" indent="0" algn="ctr">
              <a:buNone/>
              <a:defRPr sz="1595"/>
            </a:lvl2pPr>
            <a:lvl3pPr marL="729051" indent="0" algn="ctr">
              <a:buNone/>
              <a:defRPr sz="1435"/>
            </a:lvl3pPr>
            <a:lvl4pPr marL="1093577" indent="0" algn="ctr">
              <a:buNone/>
              <a:defRPr sz="1276"/>
            </a:lvl4pPr>
            <a:lvl5pPr marL="1458102" indent="0" algn="ctr">
              <a:buNone/>
              <a:defRPr sz="1276"/>
            </a:lvl5pPr>
            <a:lvl6pPr marL="1822628" indent="0" algn="ctr">
              <a:buNone/>
              <a:defRPr sz="1276"/>
            </a:lvl6pPr>
            <a:lvl7pPr marL="2187153" indent="0" algn="ctr">
              <a:buNone/>
              <a:defRPr sz="1276"/>
            </a:lvl7pPr>
            <a:lvl8pPr marL="2551679" indent="0" algn="ctr">
              <a:buNone/>
              <a:defRPr sz="1276"/>
            </a:lvl8pPr>
            <a:lvl9pPr marL="2916204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18.07.2023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18.07.2023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18.07.2023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18.07.2023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18.07.2023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5364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18.07.2023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18.07.2023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18.07.2023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18.07.2023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5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1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40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26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51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57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62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153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67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20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3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17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64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50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93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29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9"/>
            <a:ext cx="72901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7" indent="0" algn="ctr">
              <a:buNone/>
              <a:defRPr sz="1500"/>
            </a:lvl2pPr>
            <a:lvl3pPr marL="685795" indent="0" algn="ctr">
              <a:buNone/>
              <a:defRPr sz="1350"/>
            </a:lvl3pPr>
            <a:lvl4pPr marL="1028691" indent="0" algn="ctr">
              <a:buNone/>
              <a:defRPr sz="1200"/>
            </a:lvl4pPr>
            <a:lvl5pPr marL="1371589" indent="0" algn="ctr">
              <a:buNone/>
              <a:defRPr sz="1200"/>
            </a:lvl5pPr>
            <a:lvl6pPr marL="1714486" indent="0" algn="ctr">
              <a:buNone/>
              <a:defRPr sz="1200"/>
            </a:lvl6pPr>
            <a:lvl7pPr marL="2057383" indent="0" algn="ctr">
              <a:buNone/>
              <a:defRPr sz="1200"/>
            </a:lvl7pPr>
            <a:lvl8pPr marL="2400281" indent="0" algn="ctr">
              <a:buNone/>
              <a:defRPr sz="1200"/>
            </a:lvl8pPr>
            <a:lvl9pPr marL="274317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9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18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4"/>
            <a:ext cx="411212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84" y="1681164"/>
            <a:ext cx="413237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6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8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7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5" indent="0">
              <a:buNone/>
              <a:defRPr sz="1800"/>
            </a:lvl3pPr>
            <a:lvl4pPr marL="1028691" indent="0">
              <a:buNone/>
              <a:defRPr sz="1500"/>
            </a:lvl4pPr>
            <a:lvl5pPr marL="1371589" indent="0">
              <a:buNone/>
              <a:defRPr sz="1500"/>
            </a:lvl5pPr>
            <a:lvl6pPr marL="1714486" indent="0">
              <a:buNone/>
              <a:defRPr sz="1500"/>
            </a:lvl6pPr>
            <a:lvl7pPr marL="2057383" indent="0">
              <a:buNone/>
              <a:defRPr sz="1500"/>
            </a:lvl7pPr>
            <a:lvl8pPr marL="2400281" indent="0">
              <a:buNone/>
              <a:defRPr sz="1500"/>
            </a:lvl8pPr>
            <a:lvl9pPr marL="274317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04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7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26" indent="0">
              <a:buNone/>
              <a:defRPr sz="2232"/>
            </a:lvl2pPr>
            <a:lvl3pPr marL="729051" indent="0">
              <a:buNone/>
              <a:defRPr sz="1914"/>
            </a:lvl3pPr>
            <a:lvl4pPr marL="1093577" indent="0">
              <a:buNone/>
              <a:defRPr sz="1595"/>
            </a:lvl4pPr>
            <a:lvl5pPr marL="1458102" indent="0">
              <a:buNone/>
              <a:defRPr sz="1595"/>
            </a:lvl5pPr>
            <a:lvl6pPr marL="1822628" indent="0">
              <a:buNone/>
              <a:defRPr sz="1595"/>
            </a:lvl6pPr>
            <a:lvl7pPr marL="2187153" indent="0">
              <a:buNone/>
              <a:defRPr sz="1595"/>
            </a:lvl7pPr>
            <a:lvl8pPr marL="2551679" indent="0">
              <a:buNone/>
              <a:defRPr sz="1595"/>
            </a:lvl8pPr>
            <a:lvl9pPr marL="2916204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51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63" indent="-182263" algn="l" defTabSz="729051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788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14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839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365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891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416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3942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467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26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51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577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02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628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153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679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18.07.2023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18.07.2023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7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3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0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8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5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2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9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5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9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6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3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8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6.svg"/><Relationship Id="rId3" Type="http://schemas.openxmlformats.org/officeDocument/2006/relationships/image" Target="../media/image6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19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.xml"/><Relationship Id="rId18" Type="http://schemas.openxmlformats.org/officeDocument/2006/relationships/image" Target="../media/image18.png"/><Relationship Id="rId26" Type="http://schemas.openxmlformats.org/officeDocument/2006/relationships/image" Target="../media/image21.jpg"/><Relationship Id="rId3" Type="http://schemas.openxmlformats.org/officeDocument/2006/relationships/image" Target="../media/image6.wmf"/><Relationship Id="rId21" Type="http://schemas.openxmlformats.org/officeDocument/2006/relationships/diagramData" Target="../diagrams/data2.xml"/><Relationship Id="rId12" Type="http://schemas.openxmlformats.org/officeDocument/2006/relationships/diagramData" Target="../diagrams/data1.xml"/><Relationship Id="rId17" Type="http://schemas.openxmlformats.org/officeDocument/2006/relationships/image" Target="../media/image17.png"/><Relationship Id="rId25" Type="http://schemas.microsoft.com/office/2007/relationships/diagramDrawing" Target="../diagrams/drawing2.xml"/><Relationship Id="rId2" Type="http://schemas.openxmlformats.org/officeDocument/2006/relationships/slideLayout" Target="../slideLayouts/slideLayout15.xml"/><Relationship Id="rId16" Type="http://schemas.microsoft.com/office/2007/relationships/diagramDrawing" Target="../diagrams/drawing1.xml"/><Relationship Id="rId20" Type="http://schemas.openxmlformats.org/officeDocument/2006/relationships/image" Target="../media/image20.png"/><Relationship Id="rId29" Type="http://schemas.openxmlformats.org/officeDocument/2006/relationships/chart" Target="../charts/chart1.xml"/><Relationship Id="rId1" Type="http://schemas.openxmlformats.org/officeDocument/2006/relationships/themeOverride" Target="../theme/themeOverride3.xml"/><Relationship Id="rId11" Type="http://schemas.openxmlformats.org/officeDocument/2006/relationships/image" Target="../media/image87.png"/><Relationship Id="rId24" Type="http://schemas.openxmlformats.org/officeDocument/2006/relationships/diagramColors" Target="../diagrams/colors2.xml"/><Relationship Id="rId5" Type="http://schemas.microsoft.com/office/2014/relationships/chartEx" Target="../charts/chartEx1.xml"/><Relationship Id="rId15" Type="http://schemas.openxmlformats.org/officeDocument/2006/relationships/diagramColors" Target="../diagrams/colors1.xml"/><Relationship Id="rId23" Type="http://schemas.openxmlformats.org/officeDocument/2006/relationships/diagramQuickStyle" Target="../diagrams/quickStyle2.xml"/><Relationship Id="rId28" Type="http://schemas.openxmlformats.org/officeDocument/2006/relationships/image" Target="../media/image23.png"/><Relationship Id="rId19" Type="http://schemas.openxmlformats.org/officeDocument/2006/relationships/image" Target="../media/image19.png"/><Relationship Id="rId31" Type="http://schemas.openxmlformats.org/officeDocument/2006/relationships/image" Target="../media/image24.jpeg"/><Relationship Id="rId4" Type="http://schemas.openxmlformats.org/officeDocument/2006/relationships/image" Target="../media/image16.jpeg"/><Relationship Id="rId14" Type="http://schemas.openxmlformats.org/officeDocument/2006/relationships/diagramQuickStyle" Target="../diagrams/quickStyle1.xml"/><Relationship Id="rId22" Type="http://schemas.openxmlformats.org/officeDocument/2006/relationships/diagramLayout" Target="../diagrams/layout2.xml"/><Relationship Id="rId27" Type="http://schemas.openxmlformats.org/officeDocument/2006/relationships/image" Target="../media/image22.jpg"/><Relationship Id="rId30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5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3.xml"/><Relationship Id="rId5" Type="http://schemas.openxmlformats.org/officeDocument/2006/relationships/image" Target="../media/image6.wm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wmf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323" y="1633142"/>
            <a:ext cx="1384388" cy="18208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57836" y="3927349"/>
            <a:ext cx="7375096" cy="1200329"/>
          </a:xfrm>
          <a:prstGeom prst="rect">
            <a:avLst/>
          </a:prstGeom>
          <a:solidFill>
            <a:srgbClr val="DEA04E"/>
          </a:solidFill>
        </p:spPr>
        <p:txBody>
          <a:bodyPr wrap="square" rtlCol="0">
            <a:spAutoFit/>
          </a:bodyPr>
          <a:lstStyle/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 </a:t>
            </a: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МЧС России по Ханты-Мансийскому автономному округу – Югре  за 2 квартал 2023 года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431897" y="22471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37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pic>
        <p:nvPicPr>
          <p:cNvPr id="26" name="Рисунок 25" descr="http://kcbux.ru/Statyy/ZA_zizny/image/016_karta/karta-00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00" y="-96009"/>
            <a:ext cx="3086100" cy="1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73416" y="6333646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Ханты-Мансийск 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2023 г.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4985" y="1078866"/>
            <a:ext cx="9719064" cy="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01" y="46692"/>
            <a:ext cx="7741710" cy="35317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Тематика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5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10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6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55853"/>
              </p:ext>
            </p:extLst>
          </p:nvPr>
        </p:nvGraphicFramePr>
        <p:xfrm>
          <a:off x="114281" y="672546"/>
          <a:ext cx="9491706" cy="5385788"/>
        </p:xfrm>
        <a:graphic>
          <a:graphicData uri="http://schemas.openxmlformats.org/drawingml/2006/table">
            <a:tbl>
              <a:tblPr/>
              <a:tblGrid>
                <a:gridCol w="586271">
                  <a:extLst>
                    <a:ext uri="{9D8B030D-6E8A-4147-A177-3AD203B41FA5}">
                      <a16:colId xmlns:a16="http://schemas.microsoft.com/office/drawing/2014/main" val="3718177213"/>
                    </a:ext>
                  </a:extLst>
                </a:gridCol>
                <a:gridCol w="5364931">
                  <a:extLst>
                    <a:ext uri="{9D8B030D-6E8A-4147-A177-3AD203B41FA5}">
                      <a16:colId xmlns:a16="http://schemas.microsoft.com/office/drawing/2014/main" val="3835803220"/>
                    </a:ext>
                  </a:extLst>
                </a:gridCol>
                <a:gridCol w="1258159">
                  <a:extLst>
                    <a:ext uri="{9D8B030D-6E8A-4147-A177-3AD203B41FA5}">
                      <a16:colId xmlns:a16="http://schemas.microsoft.com/office/drawing/2014/main" val="2300465522"/>
                    </a:ext>
                  </a:extLst>
                </a:gridCol>
                <a:gridCol w="1246917">
                  <a:extLst>
                    <a:ext uri="{9D8B030D-6E8A-4147-A177-3AD203B41FA5}">
                      <a16:colId xmlns:a16="http://schemas.microsoft.com/office/drawing/2014/main" val="4132794372"/>
                    </a:ext>
                  </a:extLst>
                </a:gridCol>
                <a:gridCol w="1035428">
                  <a:extLst>
                    <a:ext uri="{9D8B030D-6E8A-4147-A177-3AD203B41FA5}">
                      <a16:colId xmlns:a16="http://schemas.microsoft.com/office/drawing/2014/main" val="1898222714"/>
                    </a:ext>
                  </a:extLst>
                </a:gridCol>
              </a:tblGrid>
              <a:tr h="255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вопроса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квартал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2022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квартал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2023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Динамика %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09392"/>
                  </a:ext>
                </a:extLst>
              </a:tr>
              <a:tr h="331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+30,6 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38347"/>
                  </a:ext>
                </a:extLst>
              </a:tr>
              <a:tr h="153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ГИМС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386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419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+7,8 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994352"/>
                  </a:ext>
                </a:extLst>
              </a:tr>
              <a:tr h="405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и принимаемые решения МЧС России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74019"/>
                  </a:ext>
                </a:extLst>
              </a:tr>
              <a:tr h="39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Запросы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архивных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данных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+44,4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6310"/>
                  </a:ext>
                </a:extLst>
              </a:tr>
              <a:tr h="325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Предупреждение и преодоление ЧС</a:t>
                      </a:r>
                      <a:endParaRPr lang="ru-RU" sz="1000" b="0" i="0" u="none" strike="noStrike" cap="none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-42,8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33393"/>
                  </a:ext>
                </a:extLst>
              </a:tr>
              <a:tr h="385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Коммунальное хозяйство 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-66,6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1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Прохождение службы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+56,2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92495"/>
                  </a:ext>
                </a:extLst>
              </a:tr>
              <a:tr h="324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Жилищные </a:t>
                      </a:r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+12,5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38838"/>
                  </a:ext>
                </a:extLst>
              </a:tr>
              <a:tr h="290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Гражданская </a:t>
                      </a: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оборона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-100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17261"/>
                  </a:ext>
                </a:extLst>
              </a:tr>
              <a:tr h="36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Социальная </a:t>
                      </a: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сфера 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1036"/>
                  </a:ext>
                </a:extLst>
              </a:tr>
              <a:tr h="33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 возможных фактах коррупции, противоправного поведения сотрудников и обжалованию действий (бездействий) должностных лиц МЧС России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08756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Вопросы, связанные с рассмотрением обращений граждан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+68,4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Вопросы, связанные с рассмотрением граждан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68,4</a:t>
                      </a:r>
                      <a:endParaRPr lang="ru-RU" sz="1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Здравоохранение. </a:t>
                      </a:r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+ 50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 (инновационная деятельность) 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90" y="241336"/>
            <a:ext cx="7741710" cy="353172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8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Обзор актуальных и часто задаваемых вопросов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11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851264" y="684863"/>
            <a:ext cx="688459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количество -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обращений,   что    составляет    45,4%  от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обращений поступивших в Главное управление во 2 квартале 2023 года, зарегистрировано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запросам  сведений  о наличии маломерных судов в рамках процедуры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банкротства (АППГ-386).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отметить, что запросы конкурсных управляющих исполняются государственными органами в соответствии с Федеральным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26.10.2002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№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127-ФЗ «О несостоятельности (банкротстве)» и не попадают под сферу применения Федерального закона от 26.05.2006 № 59-ФЗ «О порядке рассмотрения обращений граждан Российской Федерации». Сервис для направления обращений граждан, размещенный на сайте МЧС России, предназначен для подачи обращений (предложений, заявлений, жалоб) граждан в соответствии с нормами Федерального закона от 26.05.2006 № 59-ФЗ «О порядке рассмотрения обращений граждан Российской Федерации». Но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размещенные на сайте обращения автоматически попадают в раздел «обращения» системы электронного документооборота Главного управления и в данном разделе не предусмотрено функции «отказать» или «перенаправить» они регистрируются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обращения.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9683" y="572951"/>
            <a:ext cx="5863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Деятельность ГИМС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690" y="2873687"/>
            <a:ext cx="64690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втором месте по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обращения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касающиеся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надзорных органов ГПН. Поступило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обращение за 2 квартал 2023 год, что составляет 34% от общего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(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АППГ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181).Граждане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реагируют на изменения законодательства в области пожарной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безопасности, а также обращаются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положений нормативных правовых актов и других документов в области пожарной безопасности.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Актуальными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остаются жалобы о нарушениях различных требований пожарной безопасности в жилых многоквартирных домах и административных зданиях, в том числе требований к противопожарным проездам, а также вопросы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захламлению лестничных площадок в многоквартирных жилых дома. Большая часть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рассматриваются с выездом на место, проводятся проверки по заявлениям граждан, ведется профилактическая  работа.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Увеличение количества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 квартал 2023 год сравнению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аналогичным периодом за 2 квартал 2022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связано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сигналами о нарушениях требований пожарной безопасности именно в многоквартирных жилых домах, где захламляются пути эвакуации. Проводятся  разъяснительные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сотрудниками территориальных отделов (отделений) надзорной деятельности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с населением.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7992" y="5423023"/>
            <a:ext cx="363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принимаемые решения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915" y="5703878"/>
            <a:ext cx="7179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обращений, касающихся деятельности МЧС России и принимаемых решений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(АППГ -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количество обращений в данной рубрике осталось неизменным.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0" y="5582121"/>
            <a:ext cx="1968225" cy="112347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66160" y="2547892"/>
            <a:ext cx="5170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Работа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противопожарной службы и соблюдения требований пожарной безопасности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63" y="2950034"/>
            <a:ext cx="2834759" cy="2254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" y="647676"/>
            <a:ext cx="2826567" cy="23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14221" y="1926503"/>
            <a:ext cx="3053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Коммунальное хозяйство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8913" y="2090870"/>
            <a:ext cx="6725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обращаются за помощью при возникновении сбоев в водо-, газо-,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электроснабжении, чаще всего такие  обращения поступают на Телефон доверия.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 квартале 2023 года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обращение,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обращения, были за аналогичный период в 2022 году.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34" y="3567253"/>
            <a:ext cx="3154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архивных данных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3795444"/>
            <a:ext cx="7071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Всего поступило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по данной теме, что больше на 44,4% обращений, поступивших в 1 квартале 2022 году  (15)  – в основном это запросы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архивных данных для оформления пенсий, стажа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устройства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работу, подтверждения награждений государственными и ведомственными наградами и другая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информация. Надо отметить, что ответы гражданам по таким обращениям отрабатываются в самые кратчайшие сроки от 1 до 3 дней.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722" y="592586"/>
            <a:ext cx="2188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238" y="756952"/>
            <a:ext cx="6822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отчетном периоде наблюдается уменьшение вопросов по предупреждению и ликвидации чрезвычайных ситуаций природного и техногенного характера –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2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кварталом 2022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их стало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основном это вопросы, связанные с  предупреждением лесных пожаров, повреждением жилых домов и имущества в период половодья, получением информации по правилам поведения и порядку действий при возникновении чрезвычайной ситуации (смс-рассылки, упавшие деревья, подтопление земельного участка).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числа обращений по данной теме обусловлено проводимой  разъяснительной работой на местах по вопросам предупреждения и ликвидации ЧС и пожаров.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VIII.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2537269" y="4771877"/>
            <a:ext cx="718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в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прохождения службы, трудовых отношений, поступивших во 2 квартале 2023  году - 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 больше на 56,2%,чем поступивших за аналогичный период в 2022 года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Остаются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актуальными вопросы прохождения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с увольнением, продлением контракта, переводам по службе, проведением служебных проверок, неудовлетворительными условиями работы, а также присвоением государственных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наград. 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трудоустройства обращений не поступало.  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0724" y="4608410"/>
            <a:ext cx="2539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службы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70" y="3106531"/>
            <a:ext cx="2557459" cy="18229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E7BDC5-794C-42EF-A85E-4681014AC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-1" b="7776"/>
          <a:stretch/>
        </p:blipFill>
        <p:spPr>
          <a:xfrm>
            <a:off x="7073661" y="660000"/>
            <a:ext cx="2454862" cy="15127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" y="4657218"/>
            <a:ext cx="2417951" cy="17070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" y="1955505"/>
            <a:ext cx="2603822" cy="15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3165" y="2318257"/>
            <a:ext cx="2406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15" y="2576373"/>
            <a:ext cx="68571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 вопросами, имеющими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тематику, во 2 квартале 2023 года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заявители обращались 4 раза, ровно столько же, что и в прошлом году за аналогичный период (4).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5575" y="875755"/>
            <a:ext cx="6832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 квартале 2023 года  вопросов,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касающихся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 законодательства в области гражданской обороны, содержания защитных сооружений, массовых эвакуаций в школах, не поступало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100% меньше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 2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кварталом 2022 года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1744" y="707428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оборона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0753" y="3355554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Жилищные вопросы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3144" y="3842451"/>
            <a:ext cx="6825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поступивших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связана  с  обеспечением  жильем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что   больше на   12,5%, чем во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квартале 2022 года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всего личный состав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обеспокоен медленным движением очереди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получение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ЕСВ, вопросами выделения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военнослужащим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заявители обращаются по вопросам приватизации служебного жилья, активно интересуются программой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ипотечного кредитования для пожарных 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спасателей, а также выселением из служебного жилья.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" y="770867"/>
            <a:ext cx="2311282" cy="15000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" y="8941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820" y="5098790"/>
            <a:ext cx="513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связанные с рассмотрением обращений граждан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818" y="5345010"/>
            <a:ext cx="659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года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 увеличился на 68,4,% -  19 обращений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2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кварталом 2022 года -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вопросам, связанным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943015"/>
            <a:ext cx="2606253" cy="16886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2" y="3205264"/>
            <a:ext cx="2693628" cy="1807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89" y="1495730"/>
            <a:ext cx="2721383" cy="23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730" y="-3910"/>
            <a:ext cx="805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 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225" y="4423877"/>
            <a:ext cx="4857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пожарный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в области защиты населения и территорий от чрезвычайных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ситуаций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в области гражданской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(надзор) за безопасностью людей на водных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объектах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:\attach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35" y="1736939"/>
            <a:ext cx="2385464" cy="1585234"/>
          </a:xfrm>
          <a:prstGeom prst="rect">
            <a:avLst/>
          </a:prstGeom>
          <a:noFill/>
          <a:ln w="12700">
            <a:solidFill>
              <a:srgbClr val="EC8F1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6462" y="3788034"/>
            <a:ext cx="4024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сроков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досудебных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 не допущено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649" y="3393173"/>
            <a:ext cx="30409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перенаправлено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63" y="58789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77226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3062" y="23995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14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662" y="1122805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302" y="2067348"/>
            <a:ext cx="3460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0656" y="1645987"/>
            <a:ext cx="4789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57375" y="2612078"/>
            <a:ext cx="1331406" cy="67708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компетенции</a:t>
            </a:r>
          </a:p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ДНПР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0360" y="1758708"/>
            <a:ext cx="1331406" cy="67708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компетенции </a:t>
            </a: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УБВО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699" y="2659362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0662" y="1739008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586329" y="1346168"/>
            <a:ext cx="3626723" cy="13561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5586338" y="1073528"/>
            <a:ext cx="49196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рассмотрения жалоб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45095" y="1473571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32827" y="1929621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32827" y="2451980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09958" y="3284990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6579" y="1570988"/>
            <a:ext cx="17260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2369" y="1222848"/>
            <a:ext cx="440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досудебная жалоба поступила посредством ФГИС ДО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649" y="2376224"/>
            <a:ext cx="3579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Федеральному закону от 27.07.2010 №210-ФЗ «Об организации предоставления государственных и муниципальных услуг»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52963" y="4217889"/>
            <a:ext cx="4570114" cy="3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5618043" y="4217889"/>
            <a:ext cx="3595019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8" name="Стрелка вправо 37"/>
          <p:cNvSpPr/>
          <p:nvPr/>
        </p:nvSpPr>
        <p:spPr>
          <a:xfrm>
            <a:off x="1272476" y="2847835"/>
            <a:ext cx="339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1271786" y="1982313"/>
            <a:ext cx="339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124" y="3393173"/>
            <a:ext cx="47324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федерального государственного контроля (надзора) в отношении которых применяется  обязательный досудебный порядок рассмотрения жалоб </a:t>
            </a:r>
          </a:p>
        </p:txBody>
      </p:sp>
    </p:spTree>
    <p:extLst>
      <p:ext uri="{BB962C8B-B14F-4D97-AF65-F5344CB8AC3E}">
        <p14:creationId xmlns:p14="http://schemas.microsoft.com/office/powerpoint/2010/main" val="77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09;p1" descr="https://rusmedpro.ru/assets/images/rf-ma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36" y="843674"/>
            <a:ext cx="1278445" cy="8326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0735" y="933047"/>
            <a:ext cx="822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В целях совершенствования работы с обращениями граждан приказом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19.01.2022 № 30 утвержден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взаимодействия территориальных органов МЧС России с уполномоченным по правам человека в субъекте Российской Федерации, в том числе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оказания содействия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правам человека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предоставлении необходимой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ему для рассмотрения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жалобы информации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территориальными органами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64107" y="165107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и уполномоченного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</a:t>
            </a:r>
            <a:endParaRPr lang="ru-RU" sz="1400" b="1" dirty="0" smtClean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Ханты-Мансийском автономном округе – Югре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15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5176684" y="5137774"/>
            <a:ext cx="4749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6684" y="2598320"/>
            <a:ext cx="4316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Заключено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Соглашение о взаимодействии между Уполномоченным по правам человека в Ханты-Мансийском автономном округе – Югре и Главным управлением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 от 05.04.2022 № 21/18. </a:t>
            </a:r>
          </a:p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91723" y="3736315"/>
            <a:ext cx="3956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0613" y="1643452"/>
            <a:ext cx="37792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 МЧС России по субъектам РФ соглашений о взаимодействии с уполномоченными по правам человека в субъектах Российской Федерации.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85084" y="2572519"/>
            <a:ext cx="4558701" cy="2021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91937" y="1676287"/>
            <a:ext cx="4751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формы взаимодействия Главного управления с уполномоченным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 в 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Ханты-Мансийском автономном округе – Югре</a:t>
            </a:r>
            <a:endParaRPr lang="ru-RU" sz="1000" dirty="0"/>
          </a:p>
        </p:txBody>
      </p:sp>
      <p:pic>
        <p:nvPicPr>
          <p:cNvPr id="66" name="Рисунок 65" descr="Рукопожатие">
            <a:extLst>
              <a:ext uri="{FF2B5EF4-FFF2-40B4-BE49-F238E27FC236}">
                <a16:creationId xmlns:a16="http://schemas.microsoft.com/office/drawing/2014/main" id="{17447A4B-1BE4-4D32-94EB-DD270575C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55531" y="1565610"/>
            <a:ext cx="763187" cy="719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676" y="2934967"/>
            <a:ext cx="47868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содействия 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проверке информации по обстоятельствам, изложенным в обращении гражданина (предоставление необходимых сведений, документов, материалов и иной информации); </a:t>
            </a:r>
            <a:endParaRPr lang="ru-RU" sz="10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мер, направленных на защиту прав, свобод и законных интересов человека и гражданина, восстановление их нарушенных прав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мероприятий (совещаний, рабочих встреч, семинаров), в том числе мероприятий по вопросам безопасности жизнедеятельности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приемов граждан, в том числе с использованием видеоконференцсвязи, информационно-телекоммуникационной сети «Интернет», иных доступных средств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коммуникации.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130589" y="2592732"/>
            <a:ext cx="4433958" cy="5588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30" y="3765591"/>
            <a:ext cx="4221462" cy="27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07" y="4206785"/>
            <a:ext cx="4754299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5320"/>
            <a:endParaRPr lang="ru-RU" sz="898" b="1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195" algn="just" defTabSz="885320"/>
            <a:endParaRPr lang="ru-RU" sz="898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16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1322" y="223134"/>
            <a:ext cx="7963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ПО РАБОТЕ С ОБРАЩЕНИЯМИ ГРАЖДАН В ТЕРРИТОРИАЛЬНЫХ ОТДЕЛАХ НАДЗОРНОЙ ДЕЯТЕЛЬНОСТИ И ПРОФИЛАКТИЧЕСКОЙ РАБОТЫ </a:t>
            </a:r>
            <a:r>
              <a:rPr lang="ru-RU" sz="1400" b="1" dirty="0" err="1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УНДиПР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85320"/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376" y="781500"/>
            <a:ext cx="9686860" cy="24401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36" y="-17686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5191926" y="4048979"/>
            <a:ext cx="4456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       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974" y="793700"/>
            <a:ext cx="934684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        </a:t>
            </a:r>
            <a:r>
              <a:rPr lang="ru-RU" sz="1000" i="1" dirty="0" smtClean="0"/>
              <a:t>В  </a:t>
            </a:r>
            <a:r>
              <a:rPr lang="ru-RU" sz="1000" i="1" dirty="0"/>
              <a:t>соответствии с п. 9.11. приказа МЧС России от 29.12.2021 № 933 «Об организации работы по рассмотрению обращений граждан в системе в системе Министерства Российской Федерации по делам гражданской обороны, чрезвычайным ситуациям и ликвидации последствий стихийных бедствий», </a:t>
            </a:r>
            <a:r>
              <a:rPr lang="ru-RU" sz="1000" i="1" dirty="0" smtClean="0"/>
              <a:t>в </a:t>
            </a:r>
            <a:r>
              <a:rPr lang="ru-RU" sz="1000" i="1" dirty="0"/>
              <a:t>целях проверки состояния работы с обращениями граждан в структурных подразделениях Главного управления, утвержденного графика проведения проверок территориальных отделов надзорной деятельности и профилактических работ Управления надзорной деятельности Главного управления и  оказания практической помощи  во втором квартале 2023 года были проведены проверки в 4 отделах надзорной деятельности и профилактической работы </a:t>
            </a:r>
            <a:r>
              <a:rPr lang="ru-RU" sz="1000" i="1" dirty="0" err="1"/>
              <a:t>УНДиПР</a:t>
            </a:r>
            <a:r>
              <a:rPr lang="ru-RU" sz="1000" i="1" dirty="0"/>
              <a:t> Главного управления. </a:t>
            </a:r>
            <a:endParaRPr lang="ru-RU" sz="1000" i="1" dirty="0" smtClean="0"/>
          </a:p>
          <a:p>
            <a:pPr algn="ctr"/>
            <a:r>
              <a:rPr lang="ru-RU" sz="1100" u="sng" dirty="0"/>
              <a:t>В рамках проверки были отмечены недостатки</a:t>
            </a:r>
            <a:r>
              <a:rPr lang="ru-RU" sz="1100" dirty="0"/>
              <a:t>: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нарушен срок ст. 8 «направление и регистрация письменного обращения» Федерального закона России от 02.05.2006 года № 59-ФЗ;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в нарушение п. 5 приказа МЧС России от 12.04.2022 № 300 неправильно используются буквенные индексы в обращениях;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по п.5.9 приказа МЧС России от 29.12.021 № 933 «Об организации работы по рассмотрению обращений граждан в системе в системе Министерства Российской Федерации по делам гражданской обороны, чрезвычайным ситуациям и ликвидации последствий стихийных бедствий», по итогам рассмотрения обращения не верно указывается результат, занесенный в РК;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отсутствует связь ответа заявителю  с обращением;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отсутствуют  подтверждения  отправки   ответа  заявителю; 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регистрационные карточки обращений  заполняется не полностью; 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в сформированных делах отсутствуют оригиналы заявления граждан;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в нарушение п. 5.6. приказа МЧС России от 29.12.2021 года № 933  ответы на обращения не подписываются рукописной подписью;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рассмотрение обращений откладывается  на крайние, предусмотренные законом, даты истечения срока рассмотрения;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нарушение работы с анонимными обращениями - п.4.3. приказа МЧС России от 29.12.2021 года № 933; </a:t>
            </a:r>
          </a:p>
          <a:p>
            <a:pPr algn="just"/>
            <a:r>
              <a:rPr lang="ru-RU" sz="1100" dirty="0">
                <a:solidFill>
                  <a:srgbClr val="7030A0"/>
                </a:solidFill>
              </a:rPr>
              <a:t>- нарушения в части формирования дел с  материалами обращений без соблюдения порядка, установленного п. 8.2 приказа от 29.12.2021 № 933;</a:t>
            </a:r>
          </a:p>
          <a:p>
            <a:pPr algn="just"/>
            <a:r>
              <a:rPr lang="ru-RU" sz="1100" dirty="0" smtClean="0">
                <a:solidFill>
                  <a:srgbClr val="7030A0"/>
                </a:solidFill>
              </a:rPr>
              <a:t>        При </a:t>
            </a:r>
            <a:r>
              <a:rPr lang="ru-RU" sz="1100" dirty="0">
                <a:solidFill>
                  <a:srgbClr val="7030A0"/>
                </a:solidFill>
              </a:rPr>
              <a:t>проведении проверки нарушений ст. 12  «Сроки рассмотрения письменного обращения» Федерального закона от 02.05.2006 года № 59  </a:t>
            </a:r>
            <a:r>
              <a:rPr lang="ru-RU" sz="1100" dirty="0" smtClean="0">
                <a:solidFill>
                  <a:srgbClr val="7030A0"/>
                </a:solidFill>
              </a:rPr>
              <a:t>              «</a:t>
            </a:r>
            <a:r>
              <a:rPr lang="ru-RU" sz="1100" dirty="0">
                <a:solidFill>
                  <a:srgbClr val="7030A0"/>
                </a:solidFill>
              </a:rPr>
              <a:t>О порядке рассмотрения обращений граждан в Российской Федерации» не выявлено. </a:t>
            </a:r>
          </a:p>
          <a:p>
            <a:pPr algn="just"/>
            <a:r>
              <a:rPr lang="ru-RU" sz="1100" dirty="0" smtClean="0">
                <a:solidFill>
                  <a:srgbClr val="7030A0"/>
                </a:solidFill>
              </a:rPr>
              <a:t>       В </a:t>
            </a:r>
            <a:r>
              <a:rPr lang="ru-RU" sz="1100" dirty="0">
                <a:solidFill>
                  <a:srgbClr val="7030A0"/>
                </a:solidFill>
              </a:rPr>
              <a:t>ходе проведения проверки была оказана методическая помощь по работе с обращениями в СЭД, по хранению материалов, по личному приему граждан.</a:t>
            </a:r>
          </a:p>
          <a:p>
            <a:pPr algn="just"/>
            <a:endParaRPr lang="ru-RU" sz="1100" dirty="0">
              <a:solidFill>
                <a:srgbClr val="7030A0"/>
              </a:solidFill>
            </a:endParaRPr>
          </a:p>
          <a:p>
            <a:pPr algn="ctr"/>
            <a:r>
              <a:rPr lang="ru-RU" sz="1100" dirty="0">
                <a:solidFill>
                  <a:schemeClr val="accent5"/>
                </a:solidFill>
              </a:rPr>
              <a:t>План устранения недостатков:</a:t>
            </a:r>
          </a:p>
          <a:p>
            <a:pPr algn="just"/>
            <a:r>
              <a:rPr lang="ru-RU" sz="1100" dirty="0" smtClean="0">
                <a:solidFill>
                  <a:schemeClr val="accent5"/>
                </a:solidFill>
              </a:rPr>
              <a:t>1.Регистрацию </a:t>
            </a:r>
            <a:r>
              <a:rPr lang="ru-RU" sz="1100" dirty="0">
                <a:solidFill>
                  <a:schemeClr val="accent5"/>
                </a:solidFill>
              </a:rPr>
              <a:t>обращений в СЭД вести в соответствии с приказами  МЧС России  от 05.07.2021 № 550, от 12.04.2022 № 300.</a:t>
            </a:r>
          </a:p>
          <a:p>
            <a:pPr algn="just"/>
            <a:r>
              <a:rPr lang="ru-RU" sz="1100" dirty="0">
                <a:solidFill>
                  <a:schemeClr val="accent5"/>
                </a:solidFill>
              </a:rPr>
              <a:t>2.В соответствии с п. 5.6. приказа МЧС России от 29.12.2021 года № 933 соблюдать подписание ответов на обращения рукописной или электронной подписью в зависимости от способа поступления.</a:t>
            </a:r>
          </a:p>
          <a:p>
            <a:pPr algn="just"/>
            <a:r>
              <a:rPr lang="ru-RU" sz="1100" dirty="0">
                <a:solidFill>
                  <a:schemeClr val="accent5"/>
                </a:solidFill>
              </a:rPr>
              <a:t>3. В соответствии с п. 5.8 приказа МЧС России от 29.12.2021 № 933 при регистрации ответов заполнять все поля РК и выбирать соответствующий  буквенный индекс.</a:t>
            </a:r>
          </a:p>
          <a:p>
            <a:pPr algn="just"/>
            <a:r>
              <a:rPr lang="ru-RU" sz="1100" dirty="0">
                <a:solidFill>
                  <a:schemeClr val="accent5"/>
                </a:solidFill>
              </a:rPr>
              <a:t>4. Хранение письменных обращений и материалов, связанных с их рассмотрением должно быть в соответствии с п. 8.1 приказа МЧС России от 29.12.2021 № 933</a:t>
            </a:r>
          </a:p>
          <a:p>
            <a:pPr algn="just"/>
            <a:endParaRPr lang="ru-RU" sz="1100" dirty="0"/>
          </a:p>
          <a:p>
            <a:pPr algn="just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489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2" y="218820"/>
            <a:ext cx="2443150" cy="6066046"/>
          </a:xfrm>
          <a:prstGeom prst="rect">
            <a:avLst/>
          </a:prstGeom>
          <a:effectLst>
            <a:glow rad="1803400">
              <a:schemeClr val="accent5">
                <a:lumMod val="75000"/>
                <a:alpha val="6000"/>
              </a:schemeClr>
            </a:glow>
            <a:reflection endPos="0" dist="508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926" y="771595"/>
            <a:ext cx="90688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</a:t>
            </a:r>
            <a:r>
              <a:rPr lang="ru-R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безусловное выполнение требований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законодательства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 при организации работы с обращениями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граждан,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уделяя особое внимание соблюдению сроков ответов на обращения граждан и полноте этих ответов, в строгом соответствии с требованиями Федерального закона от 02.05.2006    № 59-ФЗ,  приказов МЧС России от 29.12.2021 №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933;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эффективную систему контроля за порядком  и  сроками рассмотрения обращений граждан, в том числе поступающих </a:t>
            </a:r>
            <a:b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 территориальные подразделения надзорной деятельности и профилактической работы  Главного управления, в случаях нарушения сроков исполнения поручений  инициировать служебные проверки в отношении должностных лиц, допустивших нарушение сроков направления ответов гражданам;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Установить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особый контроль за рассмотрением обращений граждан, поднимающих общественно значимые проблемы, в первую очередь содержащих факты нарушения действующего законодательства, коррупции, злоупотребления должностными лицами служебным положением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 проблемные вопросы и вырабатывать предложения по их решению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профилактическую работу с населением в области соблюдение норм пожарной безопасности, увеличить информирование населения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пожарной безопасности и гражданской обороны, размещать на сайте Главного управления актуализированные  нормативно-правовые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акты, памятки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другую печатную продукцию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информационных стендах в многоквартирных домах, садовых некоммерческих товариществах и общественных местах;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разъяснительную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разъяснения их прав, гарантий, а так же решения проблемных вопросов возникающих в процессе прохождения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касающуюся вопросов предоставления отпусков (отгулов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жилищного обеспечения сотрудников и пенсионеров, размещать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актуальную информацию о социальных гарантиях сотрудников 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 </a:t>
            </a:r>
            <a:b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Главного управления;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Совмещать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командировки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 Главного управления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приемом граждан и личного состава на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местах;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Размещать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Главного управления информацию, нормативно-правовые акты по актуальным и наиболее часто задаваемым вопросам, при подготовке ответа заявителю подробно указывать, где с этой информацией можно ознакомиться;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своевременно  решение о переадресации в другую организацию для рассмотрения в пределах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компетенции;</a:t>
            </a:r>
            <a:endParaRPr lang="ru-RU" sz="1000" dirty="0">
              <a:solidFill>
                <a:srgbClr val="4F81BD">
                  <a:lumMod val="75000"/>
                </a:srgbClr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Рассматривать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заявления и жалобы граждан о злоупотреблении должностных лиц, наиболее важных и значимых социальных проблемах,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а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также повторные и коллективные обращения, как правило, в составе комиссий и с выездом на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место;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</a:rPr>
              <a:t>В ходе рассмотрения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обращений исполнителям не допускать случаи волокиты и формализма, некорректных ответов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заявителям, а также не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откладывать подготовку ответов заявителям на крайние даты. 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Запланировать</a:t>
            </a:r>
            <a:r>
              <a:rPr lang="ru-RU" sz="1000" b="1" i="1" dirty="0" smtClean="0">
                <a:solidFill>
                  <a:srgbClr val="EA6136"/>
                </a:solidFill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проверку деятельности структурных подразделений в части работы с обращениями граждан</a:t>
            </a:r>
            <a:r>
              <a:rPr lang="ru-RU" sz="1000" dirty="0" smtClean="0">
                <a:solidFill>
                  <a:srgbClr val="000000"/>
                </a:solidFill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chemeClr val="accent6">
                    <a:lumMod val="75000"/>
                  </a:schemeClr>
                </a:solidFill>
              </a:rPr>
              <a:t>Провести</a:t>
            </a:r>
            <a:r>
              <a:rPr lang="ru-RU" sz="1000" dirty="0" smtClean="0">
                <a:solidFill>
                  <a:schemeClr val="bg2"/>
                </a:solidFill>
              </a:rPr>
              <a:t> работу в соответствии с Планом подготовки к инспекторской проверке МЧС России.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chemeClr val="accent6">
                    <a:lumMod val="75000"/>
                  </a:schemeClr>
                </a:solidFill>
              </a:rPr>
              <a:t>Провести</a:t>
            </a:r>
            <a:r>
              <a:rPr lang="ru-RU" sz="1000" i="1" dirty="0" smtClean="0">
                <a:solidFill>
                  <a:schemeClr val="bg2"/>
                </a:solidFill>
              </a:rPr>
              <a:t> </a:t>
            </a:r>
            <a:r>
              <a:rPr lang="ru-RU" sz="1000" dirty="0" smtClean="0">
                <a:solidFill>
                  <a:schemeClr val="bg2"/>
                </a:solidFill>
              </a:rPr>
              <a:t>мероприятие «Открытый разговор начальника Главного управления с личным составом».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chemeClr val="accent6">
                    <a:lumMod val="75000"/>
                  </a:schemeClr>
                </a:solidFill>
              </a:rPr>
              <a:t>Принять</a:t>
            </a:r>
            <a:r>
              <a:rPr lang="ru-RU" sz="1000" dirty="0" smtClean="0">
                <a:solidFill>
                  <a:schemeClr val="bg2"/>
                </a:solidFill>
              </a:rPr>
              <a:t> </a:t>
            </a:r>
            <a:r>
              <a:rPr lang="ru-RU" sz="1000" dirty="0">
                <a:solidFill>
                  <a:schemeClr val="bg2"/>
                </a:solidFill>
              </a:rPr>
              <a:t>участие </a:t>
            </a:r>
            <a:r>
              <a:rPr lang="ru-RU" sz="1000" dirty="0" smtClean="0">
                <a:solidFill>
                  <a:schemeClr val="bg2"/>
                </a:solidFill>
              </a:rPr>
              <a:t>в коллегии Главного управления за 3 квартал.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50" dirty="0">
              <a:solidFill>
                <a:srgbClr val="000000"/>
              </a:solidFill>
            </a:endParaRPr>
          </a:p>
          <a:p>
            <a:pPr lvl="0" algn="just"/>
            <a:endParaRPr lang="ru-RU" sz="1050" dirty="0" smtClean="0">
              <a:solidFill>
                <a:srgbClr val="000000"/>
              </a:solidFill>
            </a:endParaRPr>
          </a:p>
          <a:p>
            <a:pPr lvl="0" algn="just"/>
            <a:endParaRPr lang="ru-RU" sz="1000" dirty="0" smtClean="0">
              <a:solidFill>
                <a:srgbClr val="00000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00" dirty="0">
              <a:solidFill>
                <a:srgbClr val="000000"/>
              </a:solidFill>
            </a:endParaRPr>
          </a:p>
          <a:p>
            <a:pPr algn="just">
              <a:lnSpc>
                <a:spcPct val="115000"/>
              </a:lnSpc>
              <a:tabLst>
                <a:tab pos="442595" algn="l"/>
                <a:tab pos="630555" algn="l"/>
                <a:tab pos="990600" algn="l"/>
              </a:tabLst>
            </a:pPr>
            <a:endParaRPr lang="ru-RU" sz="1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02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592" y="131202"/>
            <a:ext cx="953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Основные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совершенствования работы </a:t>
            </a:r>
          </a:p>
          <a:p>
            <a:pPr algn="ctr"/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обращениями граждан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квартале  2023 года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17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3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48" y="205829"/>
            <a:ext cx="94442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defTabSz="1378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работы с обращениями граждан в Главном управлении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………………………………………………………….…………………………………………..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…………………………………………………………………………………………………………………………………………….....................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Виды, формы,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обращений  граждан………………………………………………………………….……………………………………….….…………….….……. .6                        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Способы, источники поступления и результаты рассмотрения обращений граждан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en-US" sz="1000" noProof="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.…7                             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обращений граждан, рассмотренных в Главном управлении                        ...................................................................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.....8</a:t>
            </a: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Личный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граждан должностными лицами в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Главном управлении ………………………………………………..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…...9     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Тематика обращений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……………………………….…….…………..……………………………………...................................…...................................10                                                                                                                                    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……..…………………...........................................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……………....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.……………………….11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</a:p>
          <a:p>
            <a:pPr lvl="0"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Федеральная государственная информационная система, обеспечивающая процесс досудебного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внесудебного) обжалования решений и 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бездействия), совершенных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предоставлении государственных услуг (ФГИС ДО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………………………………….………..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Взаимодействие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и уполномоченного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Ханты-Мансийском автономном округе-Югре…………………………… 15</a:t>
            </a:r>
          </a:p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по работе с обращениями граждан в территориальных отделах надзорной деятельности и профилактической работы </a:t>
            </a:r>
            <a:r>
              <a:rPr lang="ru-RU" sz="1000" dirty="0" err="1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УНДиПР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……...……….16</a:t>
            </a: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совершенствования работы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обращениями граждан во 2 квартале  2023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года…………………………………………………………17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660"/>
            <a:ext cx="9766638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vatars.mds.yandex.net/get-pdb/69339/4d481ead-61ed-4dfa-9c85-7ffc50bf4d0f/s800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21441" b="10506"/>
          <a:stretch/>
        </p:blipFill>
        <p:spPr bwMode="auto">
          <a:xfrm flipH="1">
            <a:off x="578638" y="1560008"/>
            <a:ext cx="8984785" cy="529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38" y="286671"/>
            <a:ext cx="8582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Конституция Российской Федерации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Статья 33</a:t>
            </a:r>
          </a:p>
          <a:p>
            <a:endParaRPr lang="ru-RU" sz="1200" b="1" dirty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Граждане </a:t>
            </a:r>
            <a:r>
              <a:rPr lang="ru-RU" sz="1200" dirty="0">
                <a:solidFill>
                  <a:srgbClr val="002060"/>
                </a:solidFill>
              </a:rPr>
              <a:t>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</a:t>
            </a:r>
            <a:r>
              <a:rPr lang="ru-RU" sz="1200" dirty="0" smtClean="0">
                <a:solidFill>
                  <a:srgbClr val="002060"/>
                </a:solidFill>
              </a:rPr>
              <a:t>самоуправления.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6149" y="3407422"/>
            <a:ext cx="5754115" cy="320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Организация работы по рассмотрению обращений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граждан и организаций (далее – обращения граждан) является одним из важнейших направлений деятельности Главного управления.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pPr indent="457200" algn="just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Обращения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граждан представляют собой источник информации о реальных потребностях населения, поэтому своевременное принятие решений по обращениям граждан способствует повышению качества, доступности, комфортности и оперативности предоставления государственных услуг, кроме того, работа с обращениями граждан является одним из самых эффективных инструментов формирования положительного имиджа Главного управления.</a:t>
            </a:r>
          </a:p>
          <a:p>
            <a:pPr indent="457200"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Эффективное управление не может существовать без обратной связи.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Обращения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граждан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необходимо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рассматривать как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канал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получения первичной информации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 отношении населения и личного состава Главного управления к деятельности Министерства и принимаемых решениях. </a:t>
            </a:r>
          </a:p>
          <a:p>
            <a:pPr indent="457200" algn="just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Жалобы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предложения, направленные гражданами, позволяют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своевременно выявлять и устранять недостатки в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работе, совершенствовать деятельность МЧС России.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6150" y="1499500"/>
            <a:ext cx="8958118" cy="0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6150" y="1529617"/>
            <a:ext cx="8958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all" dirty="0">
                <a:solidFill>
                  <a:schemeClr val="bg2">
                    <a:lumMod val="75000"/>
                  </a:schemeClr>
                </a:solidFill>
              </a:rPr>
              <a:t>Федеральный закон от 02.05.2006 </a:t>
            </a:r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№ 59-ФЗ </a:t>
            </a:r>
            <a:endParaRPr lang="ru-RU" sz="1200" b="1" cap="al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«О </a:t>
            </a:r>
            <a:r>
              <a:rPr lang="ru-RU" sz="1200" b="1" cap="all" dirty="0">
                <a:solidFill>
                  <a:schemeClr val="bg2">
                    <a:lumMod val="75000"/>
                  </a:schemeClr>
                </a:solidFill>
              </a:rPr>
              <a:t>порядке рассмотрения обращений граждан Российской </a:t>
            </a:r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Федерации»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( Статья 10) </a:t>
            </a:r>
            <a:endParaRPr lang="ru-RU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Государственный </a:t>
            </a:r>
            <a:r>
              <a:rPr lang="ru-RU" sz="1200" dirty="0">
                <a:solidFill>
                  <a:srgbClr val="002060"/>
                </a:solidFill>
              </a:rPr>
              <a:t>орган или должностное </a:t>
            </a:r>
            <a:r>
              <a:rPr lang="ru-RU" sz="1200" dirty="0" smtClean="0">
                <a:solidFill>
                  <a:srgbClr val="002060"/>
                </a:solidFill>
              </a:rPr>
              <a:t>лицо:</a:t>
            </a:r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dirty="0" smtClean="0">
                <a:solidFill>
                  <a:srgbClr val="002060"/>
                </a:solidFill>
              </a:rPr>
              <a:t>  обеспечивает </a:t>
            </a:r>
            <a:r>
              <a:rPr lang="ru-RU" sz="1200" dirty="0">
                <a:solidFill>
                  <a:srgbClr val="002060"/>
                </a:solidFill>
              </a:rPr>
              <a:t>объективное, всестороннее и своевременное рассмотрение обращения;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принимает </a:t>
            </a:r>
            <a:r>
              <a:rPr lang="ru-RU" sz="1200" dirty="0">
                <a:solidFill>
                  <a:srgbClr val="002060"/>
                </a:solidFill>
              </a:rPr>
              <a:t>меры, направленные на восстановление или защиту нарушенных прав, свобод и законных интересов </a:t>
            </a:r>
            <a:r>
              <a:rPr lang="ru-RU" sz="1200" dirty="0" smtClean="0">
                <a:solidFill>
                  <a:srgbClr val="002060"/>
                </a:solidFill>
              </a:rPr>
              <a:t>гражданина;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дает письменный ответ по существу поставленных в обращении </a:t>
            </a:r>
            <a:r>
              <a:rPr lang="ru-RU" sz="1200" dirty="0" smtClean="0">
                <a:solidFill>
                  <a:srgbClr val="002060"/>
                </a:solidFill>
              </a:rPr>
              <a:t>вопросов.</a:t>
            </a:r>
            <a:endParaRPr lang="ru-RU" sz="12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33058" y="3316799"/>
            <a:ext cx="9004301" cy="30116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1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525" y="1292185"/>
            <a:ext cx="388541" cy="461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8413" y="622089"/>
            <a:ext cx="3630739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функции отделения</a:t>
            </a: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работе с обращениями граждан: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приема, регистрации  и организации рассмотрения обращений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граждан и организаций,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том числе поступающих по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едеральной государственной информационной системе досудебного (внесудебного) обжалования (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ФГИС ДО), ССТУ.РФ, АРМ ЕС ОГ.</a:t>
            </a:r>
          </a:p>
          <a:p>
            <a:pPr algn="just"/>
            <a:r>
              <a:rPr lang="ru-RU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и обеспечение личного приема начальника, заместителей начальника Главного управления.</a:t>
            </a:r>
            <a:endParaRPr lang="ru-RU" sz="950" cap="all" dirty="0" smtClean="0">
              <a:solidFill>
                <a:schemeClr val="bg2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централизованного учета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 хранения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граждан и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организаций.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.Осуществление контроля за соблюдением порядка рассмотрения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граждан и организаций.</a:t>
            </a:r>
            <a:endParaRPr lang="ru-RU" sz="95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информационно-справочной работы, связанной с обращениями граждан и организаций, оказание методической помощи структурным подразделениям по вопросам деятельности  в пределах своей компетенции.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анализа  обращений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граждан и организаций,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результатов их рассмотрения и принятых по ним решений, подготовка информационно-аналитических материалов, ежеквартальных отчетов.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7.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Ежедневный прием граждан.</a:t>
            </a:r>
          </a:p>
          <a:p>
            <a:pPr algn="just"/>
            <a:endParaRPr lang="ru-RU" sz="100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328" y="18411"/>
            <a:ext cx="445582" cy="5860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122" y="91530"/>
            <a:ext cx="811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Организация работы с обращениями граждан</a:t>
            </a:r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0" y="586570"/>
            <a:ext cx="9720263" cy="22786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16152" y="1712923"/>
            <a:ext cx="24015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по работе с обращениями граждан главного управления 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0444" y="3500297"/>
            <a:ext cx="2861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Отделы надзорной деятельности и профилактических работ Управления надзорной деятельности и профилактических работ  Главного управления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549" y="667466"/>
            <a:ext cx="240945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</a:t>
            </a: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 граждан*</a:t>
            </a:r>
          </a:p>
          <a:p>
            <a:pPr algn="just"/>
            <a:endParaRPr lang="ru-RU" sz="1000" b="1" cap="all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</a:t>
            </a:r>
          </a:p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</a:t>
            </a: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</a:rPr>
              <a:t>органов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 и должностных лиц</a:t>
            </a:r>
          </a:p>
          <a:p>
            <a:pPr algn="just"/>
            <a:endParaRPr lang="ru-RU" sz="800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Предложение</a:t>
            </a:r>
          </a:p>
          <a:p>
            <a:pPr algn="just"/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</a:rPr>
              <a:t>рекомендация 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</a:t>
            </a:r>
          </a:p>
          <a:p>
            <a:pPr algn="just"/>
            <a:endParaRPr lang="ru-RU" sz="800" b="1" cap="all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Жалоба</a:t>
            </a:r>
          </a:p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просьба гражданина о восстановлении или защите его нарушенных прав, свобод или законных интересов либо прав, свобод или законных интересов других </a:t>
            </a:r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</a:rPr>
              <a:t>лиц.</a:t>
            </a:r>
            <a:endParaRPr lang="ru-RU" sz="1000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631214" y="990258"/>
            <a:ext cx="33964" cy="5319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DCE501-5AC1-43C4-BC91-967FB8F4A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" y="712256"/>
            <a:ext cx="325839" cy="318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03623" y="1185194"/>
            <a:ext cx="2798719" cy="176269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03623" y="3464016"/>
            <a:ext cx="2771980" cy="14970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033818" y="4012706"/>
            <a:ext cx="361533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СИСТЕМА КОНТРОЛЯ</a:t>
            </a:r>
            <a:r>
              <a:rPr lang="en-US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соблюдением порядка</a:t>
            </a:r>
            <a:b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рассмотрения обращений граждан НАПРАВЛЕНА НА: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порядка работы с обращениями граждан в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на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контроля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которым предоставлен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объективный полный ответ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заявителю;</a:t>
            </a:r>
          </a:p>
          <a:p>
            <a:pPr lvl="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 количестве обращений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граждан, срок рассмотрения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истекает и направление ее в структурные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подразделении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ежедневно);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.Подготовку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 об исполнительской дисциплине структурных подразделений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рассмотрению обращений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мере необходимости;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результатов работы с обращениями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граждан, вопросов исполнительской дисциплины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ежеквартальных коллегиях Главного управления;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7. </a:t>
            </a:r>
            <a:r>
              <a:rPr lang="ru-RU" sz="95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Консультативную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структурных подразделений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обращений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граждан.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650776" y="1266226"/>
            <a:ext cx="321969" cy="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 стрелкой 227"/>
          <p:cNvCxnSpPr/>
          <p:nvPr/>
        </p:nvCxnSpPr>
        <p:spPr>
          <a:xfrm>
            <a:off x="2655091" y="2570784"/>
            <a:ext cx="248532" cy="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715623" y="3752307"/>
            <a:ext cx="161056" cy="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5984113" y="1245499"/>
            <a:ext cx="23165" cy="320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687557" y="4442294"/>
            <a:ext cx="2965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812" y1="30859" x2="12812" y2="30859"/>
                        <a14:foregroundMark x1="10469" y1="38281" x2="22188" y2="18125"/>
                        <a14:foregroundMark x1="47266" y1="18750" x2="51094" y2="76016"/>
                        <a14:foregroundMark x1="68750" y1="12578" x2="87656" y2="31719"/>
                        <a14:foregroundMark x1="72188" y1="13984" x2="84922" y2="26563"/>
                        <a14:foregroundMark x1="88984" y1="60234" x2="83438" y2="71719"/>
                        <a14:foregroundMark x1="33359" y1="85078" x2="18672" y2="74531"/>
                        <a14:foregroundMark x1="10156" y1="36406" x2="18906" y2="217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53" y="667466"/>
            <a:ext cx="452770" cy="469754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152550" y="6112256"/>
            <a:ext cx="2562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Arial" panose="020B0604020202020204" pitchFamily="34" charset="0"/>
              </a:rPr>
              <a:t>__________________________</a:t>
            </a:r>
          </a:p>
          <a:p>
            <a:pPr algn="just"/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*В соответствии с Федеральным законом от </a:t>
            </a:r>
            <a:r>
              <a:rPr lang="ru-RU" sz="800" b="1" cap="all" dirty="0" smtClean="0">
                <a:solidFill>
                  <a:schemeClr val="bg2">
                    <a:lumMod val="75000"/>
                  </a:schemeClr>
                </a:solidFill>
              </a:rPr>
              <a:t>02.05.2006 № 59-ФЗ </a:t>
            </a:r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8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О порядке рассмотрения обращений граждан Российской </a:t>
            </a:r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Федерации»</a:t>
            </a:r>
            <a:endParaRPr lang="ru-RU" sz="800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1325" y="7044554"/>
            <a:ext cx="293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*Федеральная государственная информационная система досудебного обжалования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812" y1="30859" x2="12812" y2="30859"/>
                        <a14:foregroundMark x1="10469" y1="38281" x2="22188" y2="18125"/>
                        <a14:foregroundMark x1="47266" y1="18750" x2="51094" y2="76016"/>
                        <a14:foregroundMark x1="68750" y1="12578" x2="87656" y2="31719"/>
                        <a14:foregroundMark x1="72188" y1="13984" x2="84922" y2="26563"/>
                        <a14:foregroundMark x1="88984" y1="60234" x2="83438" y2="71719"/>
                        <a14:foregroundMark x1="33359" y1="85078" x2="18672" y2="74531"/>
                        <a14:foregroundMark x1="10156" y1="36406" x2="18906" y2="217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5" y="3999973"/>
            <a:ext cx="452770" cy="4697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31" y="3580003"/>
            <a:ext cx="870012" cy="4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103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9150" y="922000"/>
            <a:ext cx="3973025" cy="16127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3949" y="2671408"/>
            <a:ext cx="9104574" cy="3231654"/>
          </a:xfrm>
          <a:prstGeom prst="rect">
            <a:avLst/>
          </a:prstGeom>
          <a:ln>
            <a:solidFill>
              <a:srgbClr val="EA6136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2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квартал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2023 года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Главном управлении рассмотрено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768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</a:t>
            </a:r>
            <a:r>
              <a:rPr lang="en-US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,  </a:t>
            </a:r>
            <a:r>
              <a:rPr lang="ru-RU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что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на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17,4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больше,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чем </a:t>
            </a:r>
            <a:r>
              <a:rPr lang="ru-RU" sz="120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2 квартал 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2022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634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них рассмотренных с нарушением срока 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0 (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АППГ: 0). В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электронном виде поступило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647</a:t>
            </a:r>
            <a:r>
              <a:rPr lang="ru-RU" sz="1200" b="1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(АППГ –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567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письменном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виде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121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АППГ-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67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).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З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аявители более активней пользуются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электронной формой обращения, размещенной на сайте Главного управления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еренаправлено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на рассмотрение по компетенции в другие органы государственной власти и местного самоуправления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 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(АППГ: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них с нарушением срока 0 (АППГ: 0).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        За  2 квартал 2023 года 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отношении Главного управления и его должностных лиц  отсутствуют судебные решения, связанные с нарушением порядка рассмотрения обращений, установленного федеральным законом от 02 мая 2006 года № 59-ФЗ «О порядке рассмотрения обращений граждан Российской Федерации» (далее – федеральный закон от 02.05.2006 № 59-ФЗ).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       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За </a:t>
            </a:r>
            <a:r>
              <a:rPr lang="ru-RU" sz="1200" dirty="0">
                <a:solidFill>
                  <a:schemeClr val="bg2"/>
                </a:solidFill>
                <a:ea typeface="Times New Roman" panose="02020603050405020304" pitchFamily="18" charset="0"/>
              </a:rPr>
              <a:t>2 квартал 2023 года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Прокуратурой по Ханты-Мансийскому автономному округу – Югре  в Главном управлении была проведена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1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проверка, п</a:t>
            </a:r>
            <a:r>
              <a:rPr lang="ru-RU" sz="1200" dirty="0" smtClean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12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результатам рассмотрения нарушений не выявлено</a:t>
            </a:r>
            <a:r>
              <a:rPr lang="ru-RU" sz="1200" dirty="0" smtClean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В </a:t>
            </a:r>
            <a:r>
              <a:rPr lang="ru-RU" sz="1200" dirty="0" err="1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ОНДиПР</a:t>
            </a:r>
            <a:r>
              <a:rPr lang="ru-RU" sz="12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(по Сургуту) </a:t>
            </a:r>
            <a:r>
              <a:rPr lang="ru-RU" sz="1200" dirty="0" err="1" smtClean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УНДиПР</a:t>
            </a:r>
            <a:r>
              <a:rPr lang="ru-RU" sz="1200" dirty="0" smtClean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Главного </a:t>
            </a:r>
            <a:r>
              <a:rPr lang="ru-RU" sz="12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управления прокуратурой г. Сургута было проведено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12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проверки по обращениям </a:t>
            </a:r>
            <a:r>
              <a:rPr lang="ru-RU" sz="1200" dirty="0" smtClean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граждан - </a:t>
            </a:r>
            <a:r>
              <a:rPr lang="ru-RU" sz="12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 результатам проверки </a:t>
            </a:r>
            <a:r>
              <a:rPr lang="ru-RU" sz="1200" dirty="0" smtClean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по одному обращению нарушений </a:t>
            </a:r>
            <a:r>
              <a:rPr lang="ru-RU" sz="12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выявлено не </a:t>
            </a:r>
            <a:r>
              <a:rPr lang="ru-RU" sz="1200" dirty="0" smtClean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было, а по второму обращению выявлены  нарушения 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chemeClr val="bg2"/>
                </a:solidFill>
                <a:ea typeface="Times New Roman" panose="02020603050405020304" pitchFamily="18" charset="0"/>
              </a:rPr>
              <a:t>п.п.1,3 ч.1 ст.10 Федерального закона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 от 02.05.2006 №</a:t>
            </a:r>
            <a:r>
              <a:rPr lang="ru-RU" sz="1200" dirty="0">
                <a:solidFill>
                  <a:schemeClr val="bg2"/>
                </a:solidFill>
                <a:ea typeface="Times New Roman" panose="02020603050405020304" pitchFamily="18" charset="0"/>
              </a:rPr>
              <a:t>59-ФЗ, а в частности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нарушение прав заявителя на </a:t>
            </a:r>
            <a:r>
              <a:rPr lang="ru-RU" sz="1200" dirty="0">
                <a:solidFill>
                  <a:schemeClr val="bg2"/>
                </a:solidFill>
                <a:ea typeface="Times New Roman" panose="02020603050405020304" pitchFamily="18" charset="0"/>
              </a:rPr>
              <a:t>всестороннее и объективное рассмотрение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2"/>
                </a:solidFill>
                <a:ea typeface="Times New Roman" panose="02020603050405020304" pitchFamily="18" charset="0"/>
              </a:rPr>
              <a:t>обращения, а также на восстановление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2"/>
                </a:solidFill>
                <a:ea typeface="Times New Roman" panose="02020603050405020304" pitchFamily="18" charset="0"/>
              </a:rPr>
              <a:t>нарушенных </a:t>
            </a:r>
            <a:r>
              <a:rPr lang="ru-RU" sz="1200" dirty="0" smtClean="0">
                <a:solidFill>
                  <a:schemeClr val="bg2"/>
                </a:solidFill>
                <a:ea typeface="Times New Roman" panose="02020603050405020304" pitchFamily="18" charset="0"/>
              </a:rPr>
              <a:t>прав заявителя. </a:t>
            </a:r>
            <a:endParaRPr lang="ru-RU" sz="1200" dirty="0">
              <a:solidFill>
                <a:schemeClr val="bg2"/>
              </a:solidFill>
              <a:ea typeface="Times New Roman" panose="02020603050405020304" pitchFamily="18" charset="0"/>
            </a:endParaRPr>
          </a:p>
          <a:p>
            <a:pPr marL="0" marR="0" lvl="0" indent="3215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15" y="37518"/>
            <a:ext cx="357886" cy="4707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0361" y="113288"/>
            <a:ext cx="6418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Основные показатели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17" y="572510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001887" y="1016871"/>
            <a:ext cx="452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ОБРАЩЕНИЙ</a:t>
            </a: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828800" y="1509425"/>
            <a:ext cx="105644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768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3341816" y="1750461"/>
            <a:ext cx="296738" cy="450790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890942" y="2032623"/>
            <a:ext cx="1580226" cy="43704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lvl="0" defTabSz="1235007">
              <a:defRPr/>
            </a:pP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634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/>
              <a:t>(АППГ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638554" y="1803501"/>
            <a:ext cx="1315185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(на </a:t>
            </a:r>
            <a:r>
              <a:rPr lang="ru-RU" sz="1400" noProof="0" dirty="0" smtClean="0">
                <a:solidFill>
                  <a:srgbClr val="1F497D"/>
                </a:solidFill>
                <a:latin typeface="Arial"/>
              </a:rPr>
              <a:t>17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,4 %)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5" name="Рисунок 244">
            <a:extLst>
              <a:ext uri="{FF2B5EF4-FFF2-40B4-BE49-F238E27FC236}">
                <a16:creationId xmlns:a16="http://schemas.microsoft.com/office/drawing/2014/main" id="{3FA8FC7F-4F4F-42DD-83CA-BE4A6B0B7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8" y="1049400"/>
            <a:ext cx="1642368" cy="13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6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7394277" y="2573310"/>
            <a:ext cx="891353" cy="900357"/>
          </a:xfrm>
          <a:prstGeom prst="rect">
            <a:avLst/>
          </a:prstGeom>
          <a:gradFill rotWithShape="0">
            <a:gsLst>
              <a:gs pos="2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dbl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47153" y="163315"/>
            <a:ext cx="649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Виды, формы,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типы обращений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16658" y="1093650"/>
            <a:ext cx="3892283" cy="40664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4852943" y="1131020"/>
            <a:ext cx="4514992" cy="22219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" y="825777"/>
            <a:ext cx="421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видам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52943" y="854147"/>
            <a:ext cx="437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формам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3" name="Диаграмма 102"/>
              <p:cNvGraphicFramePr/>
              <p:nvPr>
                <p:extLst/>
              </p:nvPr>
            </p:nvGraphicFramePr>
            <p:xfrm>
              <a:off x="-1333035" y="7866305"/>
              <a:ext cx="5332514" cy="34512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3" name="Диаграмма 10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33029" y="7866305"/>
                <a:ext cx="5332514" cy="3451212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/>
          <p:cNvGrpSpPr/>
          <p:nvPr/>
        </p:nvGrpSpPr>
        <p:grpSpPr>
          <a:xfrm>
            <a:off x="501748" y="1279142"/>
            <a:ext cx="3532309" cy="2746374"/>
            <a:chOff x="6725147" y="2189812"/>
            <a:chExt cx="3137832" cy="2467754"/>
          </a:xfrm>
          <a:solidFill>
            <a:schemeClr val="bg1"/>
          </a:solidFill>
        </p:grpSpPr>
        <p:grpSp>
          <p:nvGrpSpPr>
            <p:cNvPr id="19" name="Группа 18"/>
            <p:cNvGrpSpPr/>
            <p:nvPr/>
          </p:nvGrpSpPr>
          <p:grpSpPr>
            <a:xfrm>
              <a:off x="6725147" y="2189812"/>
              <a:ext cx="3137832" cy="2467754"/>
              <a:chOff x="6732811" y="2198876"/>
              <a:chExt cx="3137832" cy="2467754"/>
            </a:xfrm>
            <a:grpFill/>
          </p:grpSpPr>
          <p:graphicFrame>
            <p:nvGraphicFramePr>
              <p:cNvPr id="14" name="Схема 13"/>
              <p:cNvGraphicFramePr/>
              <p:nvPr>
                <p:extLst>
                  <p:ext uri="{D42A27DB-BD31-4B8C-83A1-F6EECF244321}">
                    <p14:modId xmlns:p14="http://schemas.microsoft.com/office/powerpoint/2010/main" val="805287564"/>
                  </p:ext>
                </p:extLst>
              </p:nvPr>
            </p:nvGraphicFramePr>
            <p:xfrm>
              <a:off x="6732811" y="2198876"/>
              <a:ext cx="3137832" cy="24677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5872" y="2751136"/>
                <a:ext cx="328380" cy="352787"/>
              </a:xfrm>
              <a:prstGeom prst="rect">
                <a:avLst/>
              </a:prstGeom>
              <a:grpFill/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CCDBE416-EF8C-4CE2-9A78-24DBF780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9" y="3696023"/>
                <a:ext cx="363165" cy="341938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392980" y="2750452"/>
              <a:ext cx="324714" cy="292435"/>
            </a:xfrm>
            <a:prstGeom prst="rect">
              <a:avLst/>
            </a:prstGeom>
            <a:grpFill/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970597" y="3709461"/>
              <a:ext cx="363140" cy="330376"/>
            </a:xfrm>
            <a:prstGeom prst="rect">
              <a:avLst/>
            </a:prstGeom>
            <a:grpFill/>
          </p:spPr>
        </p:pic>
      </p:grpSp>
      <p:sp>
        <p:nvSpPr>
          <p:cNvPr id="69" name="Стрелка вниз 68"/>
          <p:cNvSpPr/>
          <p:nvPr/>
        </p:nvSpPr>
        <p:spPr>
          <a:xfrm rot="10800000" flipH="1">
            <a:off x="3150994" y="7363980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Стрелка вниз 69"/>
          <p:cNvSpPr/>
          <p:nvPr/>
        </p:nvSpPr>
        <p:spPr>
          <a:xfrm rot="10800000" flipH="1">
            <a:off x="3303394" y="7516392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Стрелка вниз 70"/>
          <p:cNvSpPr/>
          <p:nvPr/>
        </p:nvSpPr>
        <p:spPr>
          <a:xfrm flipH="1">
            <a:off x="3632535" y="71197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Стрелка вниз 71"/>
          <p:cNvSpPr/>
          <p:nvPr/>
        </p:nvSpPr>
        <p:spPr>
          <a:xfrm flipH="1">
            <a:off x="3784935" y="72721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трелка вниз 72"/>
          <p:cNvSpPr/>
          <p:nvPr/>
        </p:nvSpPr>
        <p:spPr>
          <a:xfrm flipH="1">
            <a:off x="3937336" y="74245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Стрелка вниз 73"/>
          <p:cNvSpPr/>
          <p:nvPr/>
        </p:nvSpPr>
        <p:spPr>
          <a:xfrm flipH="1">
            <a:off x="4089736" y="75769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4632206" y="1538398"/>
            <a:ext cx="4918760" cy="2336233"/>
            <a:chOff x="4108941" y="1399594"/>
            <a:chExt cx="5501784" cy="1949687"/>
          </a:xfrm>
        </p:grpSpPr>
        <p:graphicFrame>
          <p:nvGraphicFramePr>
            <p:cNvPr id="25" name="Схема 24"/>
            <p:cNvGraphicFramePr/>
            <p:nvPr>
              <p:extLst>
                <p:ext uri="{D42A27DB-BD31-4B8C-83A1-F6EECF244321}">
                  <p14:modId xmlns:p14="http://schemas.microsoft.com/office/powerpoint/2010/main" val="586657268"/>
                </p:ext>
              </p:extLst>
            </p:nvPr>
          </p:nvGraphicFramePr>
          <p:xfrm>
            <a:off x="4108941" y="1399594"/>
            <a:ext cx="5501784" cy="1949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14" y="2557290"/>
              <a:ext cx="587694" cy="58769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465" y="1509260"/>
              <a:ext cx="653071" cy="643022"/>
            </a:xfrm>
            <a:prstGeom prst="rect">
              <a:avLst/>
            </a:prstGeom>
          </p:spPr>
        </p:pic>
        <p:sp>
          <p:nvSpPr>
            <p:cNvPr id="84" name="Freeform 8"/>
            <p:cNvSpPr>
              <a:spLocks noChangeAspect="1"/>
            </p:cNvSpPr>
            <p:nvPr/>
          </p:nvSpPr>
          <p:spPr bwMode="gray">
            <a:xfrm rot="10800000">
              <a:off x="6966180" y="2919287"/>
              <a:ext cx="296738" cy="328420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"/>
            <p:cNvSpPr>
              <a:spLocks noChangeAspect="1"/>
            </p:cNvSpPr>
            <p:nvPr/>
          </p:nvSpPr>
          <p:spPr bwMode="gray">
            <a:xfrm rot="10800000">
              <a:off x="7939259" y="1895880"/>
              <a:ext cx="296738" cy="354888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677151" y="1686361"/>
              <a:ext cx="57874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kern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latin typeface="Arial"/>
                </a:rPr>
                <a:t>12,3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800035" y="2703866"/>
              <a:ext cx="62903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kern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latin typeface="Arial"/>
                </a:rPr>
                <a:t>44</a:t>
              </a:r>
              <a:r>
                <a:rPr lang="ru-RU" sz="800" kern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latin typeface="Arial"/>
                </a:rPr>
                <a:t>,6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126508" y="2929666"/>
            <a:ext cx="434926" cy="5875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600636" y="2919745"/>
            <a:ext cx="612357" cy="246199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ru-RU" sz="800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79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,1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Freeform 8"/>
          <p:cNvSpPr>
            <a:spLocks noChangeAspect="1"/>
          </p:cNvSpPr>
          <p:nvPr/>
        </p:nvSpPr>
        <p:spPr bwMode="gray">
          <a:xfrm rot="10800000">
            <a:off x="1778756" y="2116369"/>
            <a:ext cx="284726" cy="33189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737752" y="1861863"/>
            <a:ext cx="780228" cy="27697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lvl="0"/>
            <a:endParaRPr lang="ru-RU" sz="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600" b="1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ru-RU" sz="600" b="1" dirty="0">
                <a:solidFill>
                  <a:schemeClr val="accent6">
                    <a:lumMod val="75000"/>
                  </a:schemeClr>
                </a:solidFill>
              </a:rPr>
              <a:t>кв. 2023 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687002" y="1825165"/>
            <a:ext cx="483957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15,4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5951" y="2279218"/>
            <a:ext cx="8320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rgbClr val="1F497D"/>
                </a:solidFill>
                <a:latin typeface="Arial"/>
              </a:rPr>
              <a:t>2</a:t>
            </a:r>
            <a:r>
              <a:rPr lang="ru-RU" sz="700" b="1" noProof="0" dirty="0" smtClean="0">
                <a:solidFill>
                  <a:srgbClr val="1F497D"/>
                </a:solidFill>
                <a:latin typeface="Arial"/>
              </a:rPr>
              <a:t> кв.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202</a:t>
            </a:r>
            <a:r>
              <a:rPr lang="ru-RU" sz="700" b="1" noProof="0" dirty="0">
                <a:solidFill>
                  <a:srgbClr val="1F497D"/>
                </a:solidFill>
                <a:latin typeface="Arial"/>
              </a:rPr>
              <a:t>2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21707" y="3347913"/>
            <a:ext cx="7636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rgbClr val="1F497D"/>
                </a:solidFill>
                <a:latin typeface="Arial"/>
              </a:rPr>
              <a:t>2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700" b="1" dirty="0" smtClean="0">
                <a:solidFill>
                  <a:srgbClr val="1F497D"/>
                </a:solidFill>
                <a:latin typeface="Arial"/>
              </a:rPr>
              <a:t>кв.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202</a:t>
            </a:r>
            <a:r>
              <a:rPr lang="ru-RU" sz="700" b="1" noProof="0" dirty="0">
                <a:solidFill>
                  <a:srgbClr val="1F497D"/>
                </a:solidFill>
                <a:latin typeface="Arial"/>
              </a:rPr>
              <a:t>2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159" y="3334945"/>
            <a:ext cx="10028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rgbClr val="1F497D"/>
                </a:solidFill>
                <a:latin typeface="Arial"/>
              </a:rPr>
              <a:t>2</a:t>
            </a:r>
            <a:r>
              <a:rPr lang="ru-RU" sz="700" b="1" noProof="0" dirty="0" smtClean="0">
                <a:solidFill>
                  <a:srgbClr val="1F497D"/>
                </a:solidFill>
                <a:latin typeface="Arial"/>
              </a:rPr>
              <a:t> кв.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202</a:t>
            </a:r>
            <a:r>
              <a:rPr lang="ru-RU" sz="700" b="1" noProof="0" dirty="0">
                <a:solidFill>
                  <a:srgbClr val="1F497D"/>
                </a:solidFill>
                <a:latin typeface="Arial"/>
              </a:rPr>
              <a:t>2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7" name="CustomShape 32"/>
          <p:cNvSpPr/>
          <p:nvPr/>
        </p:nvSpPr>
        <p:spPr>
          <a:xfrm>
            <a:off x="1256400" y="4092857"/>
            <a:ext cx="1727053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Признак повторяемости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CustomShape 21"/>
          <p:cNvSpPr/>
          <p:nvPr/>
        </p:nvSpPr>
        <p:spPr>
          <a:xfrm>
            <a:off x="6770108" y="4071076"/>
            <a:ext cx="1101881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авторства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9" name="Рисунок 56"/>
          <p:cNvPicPr/>
          <p:nvPr/>
        </p:nvPicPr>
        <p:blipFill>
          <a:blip r:embed="rId28"/>
          <a:stretch/>
        </p:blipFill>
        <p:spPr>
          <a:xfrm>
            <a:off x="4981708" y="4573168"/>
            <a:ext cx="523324" cy="508771"/>
          </a:xfrm>
          <a:prstGeom prst="rect">
            <a:avLst/>
          </a:prstGeom>
          <a:ln>
            <a:noFill/>
          </a:ln>
        </p:spPr>
      </p:pic>
      <p:graphicFrame>
        <p:nvGraphicFramePr>
          <p:cNvPr id="143" name="Диаграмма 142"/>
          <p:cNvGraphicFramePr/>
          <p:nvPr>
            <p:extLst>
              <p:ext uri="{D42A27DB-BD31-4B8C-83A1-F6EECF244321}">
                <p14:modId xmlns:p14="http://schemas.microsoft.com/office/powerpoint/2010/main" val="427168331"/>
              </p:ext>
            </p:extLst>
          </p:nvPr>
        </p:nvGraphicFramePr>
        <p:xfrm>
          <a:off x="603536" y="4351785"/>
          <a:ext cx="2737420" cy="96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325925" y="5311930"/>
            <a:ext cx="4372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     Увеличение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количества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повторных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обращений, обусловлено </a:t>
            </a:r>
            <a:r>
              <a:rPr lang="ru-RU" sz="1100" dirty="0" smtClean="0">
                <a:solidFill>
                  <a:srgbClr val="1F497D"/>
                </a:solidFill>
              </a:rPr>
              <a:t>желанием заявителя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ускорить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разрешение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своих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вопросов и направлением своего обращения одновременно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нескольким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адресатам (в Администрацию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Президента РФ, Аппарат Правительства РФ, МЧС России, Аппарат Губернатора по Ханты-Мансийскому автономному округу – Югре)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Также заявитель направляет обращение повторно</a:t>
            </a:r>
            <a:r>
              <a:rPr lang="ru-RU" sz="1100" dirty="0" smtClean="0">
                <a:solidFill>
                  <a:srgbClr val="1F497D"/>
                </a:solidFill>
              </a:rPr>
              <a:t> для получения дополнительных разъяснений полученного ответа.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932363" y="5478596"/>
            <a:ext cx="4435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Анонимные обращения направляются гражданами с целью проинформировать руководство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Главного управления о </a:t>
            </a:r>
            <a:r>
              <a:rPr lang="ru-RU" sz="1100" dirty="0">
                <a:solidFill>
                  <a:srgbClr val="1F497D"/>
                </a:solidFill>
                <a:latin typeface="Arial"/>
              </a:rPr>
              <a:t>недостатках в работе или нарушениях их прав. Все анонимные обращения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рассматриваются, принимаются исчерпывающие меры по устранению нарушений законодательства Российской Федерации, если нарушения подтверждаются.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932363" y="4327167"/>
            <a:ext cx="4435572" cy="0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187212" y="4328067"/>
            <a:ext cx="3913804" cy="11603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1872943440"/>
              </p:ext>
            </p:extLst>
          </p:nvPr>
        </p:nvGraphicFramePr>
        <p:xfrm>
          <a:off x="5485374" y="4327167"/>
          <a:ext cx="3740469" cy="11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pic>
        <p:nvPicPr>
          <p:cNvPr id="2050" name="Picture 2" descr="F:\attachment1.jpe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28" y="4838528"/>
            <a:ext cx="635415" cy="4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81017" y="2336595"/>
            <a:ext cx="95220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00" b="1" dirty="0" smtClean="0">
                <a:solidFill>
                  <a:srgbClr val="1F497D"/>
                </a:solidFill>
              </a:rPr>
              <a:t>   2 кв. </a:t>
            </a:r>
            <a:r>
              <a:rPr lang="en-US" sz="700" b="1" dirty="0" smtClean="0">
                <a:solidFill>
                  <a:srgbClr val="1F497D"/>
                </a:solidFill>
              </a:rPr>
              <a:t>202</a:t>
            </a:r>
            <a:r>
              <a:rPr lang="ru-RU" sz="700" b="1" dirty="0">
                <a:solidFill>
                  <a:srgbClr val="1F497D"/>
                </a:solidFill>
              </a:rPr>
              <a:t>2</a:t>
            </a:r>
            <a:r>
              <a:rPr lang="en-US" sz="700" b="1" dirty="0" smtClean="0">
                <a:solidFill>
                  <a:srgbClr val="1F497D"/>
                </a:solidFill>
              </a:rPr>
              <a:t> 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6072437" y="3560199"/>
            <a:ext cx="9656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00" b="1" dirty="0" smtClean="0">
                <a:solidFill>
                  <a:srgbClr val="1F497D"/>
                </a:solidFill>
              </a:rPr>
              <a:t>      2 кв. </a:t>
            </a:r>
            <a:r>
              <a:rPr lang="en-US" sz="700" b="1" dirty="0" smtClean="0">
                <a:solidFill>
                  <a:srgbClr val="1F497D"/>
                </a:solidFill>
              </a:rPr>
              <a:t>202</a:t>
            </a:r>
            <a:r>
              <a:rPr lang="ru-RU" sz="700" b="1" dirty="0">
                <a:solidFill>
                  <a:srgbClr val="1F497D"/>
                </a:solidFill>
              </a:rPr>
              <a:t>2</a:t>
            </a:r>
            <a:r>
              <a:rPr lang="en-US" sz="700" b="1" dirty="0" smtClean="0">
                <a:solidFill>
                  <a:srgbClr val="1F497D"/>
                </a:solidFill>
              </a:rPr>
              <a:t> </a:t>
            </a:r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57" name="Freeform 8"/>
          <p:cNvSpPr>
            <a:spLocks noChangeAspect="1"/>
          </p:cNvSpPr>
          <p:nvPr/>
        </p:nvSpPr>
        <p:spPr bwMode="gray">
          <a:xfrm>
            <a:off x="3335901" y="1994523"/>
            <a:ext cx="260516" cy="37174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Freeform 8"/>
          <p:cNvSpPr>
            <a:spLocks noChangeAspect="1"/>
          </p:cNvSpPr>
          <p:nvPr/>
        </p:nvSpPr>
        <p:spPr bwMode="gray">
          <a:xfrm flipV="1">
            <a:off x="1751503" y="3178059"/>
            <a:ext cx="284726" cy="35100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Freeform 8"/>
          <p:cNvSpPr>
            <a:spLocks noChangeAspect="1"/>
          </p:cNvSpPr>
          <p:nvPr/>
        </p:nvSpPr>
        <p:spPr bwMode="gray">
          <a:xfrm>
            <a:off x="3350180" y="3022317"/>
            <a:ext cx="260516" cy="39584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711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1054565" y="1298496"/>
            <a:ext cx="1811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ПИСЬМЕННОМ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cap="small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121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4135" y="2112090"/>
            <a:ext cx="6605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109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36748" y="126207"/>
            <a:ext cx="782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Способы</a:t>
            </a:r>
            <a:r>
              <a:rPr lang="ru-RU" sz="1600" b="1" noProof="0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результаты рассмотрения  обращений 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" y="1270348"/>
            <a:ext cx="404979" cy="40497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86864" y="1174936"/>
            <a:ext cx="2444823" cy="52370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838470" y="1970693"/>
            <a:ext cx="861646" cy="601644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91785" y="1211075"/>
            <a:ext cx="2142916" cy="56871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99536" y="1942323"/>
            <a:ext cx="1008863" cy="637332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73120" y="1187398"/>
            <a:ext cx="3413760" cy="540064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1307" y="1236699"/>
            <a:ext cx="2567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электронном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cap="sm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647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36577" y="1181158"/>
            <a:ext cx="2383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ТЕЛЕФОНУ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cap="sm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49124" y="2092393"/>
            <a:ext cx="6766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951114" y="2010346"/>
            <a:ext cx="1102224" cy="41893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13411" y="1995697"/>
            <a:ext cx="11563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ОФИЦИАЛЬНЫЙ САЙТ МЧС РОССИИ  </a:t>
            </a:r>
            <a:r>
              <a:rPr lang="ru-RU" sz="1100" b="1" noProof="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552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32972" y="2150190"/>
            <a:ext cx="6766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80000" y="2078845"/>
            <a:ext cx="10877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ПОЧТА МЧС РОССИИ </a:t>
            </a: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73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201579" y="2007642"/>
            <a:ext cx="763099" cy="45214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977918" y="2027320"/>
            <a:ext cx="889360" cy="44013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74168" y="2112485"/>
            <a:ext cx="9553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ТЕЛЕФОНУ ДОВЕРИЯ </a:t>
            </a:r>
            <a:r>
              <a:rPr lang="ru-RU" sz="11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83" y="1237737"/>
            <a:ext cx="460575" cy="37401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6372645" y="2170550"/>
            <a:ext cx="7118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ФГИС 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2788" y="3446032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0800000" flipV="1">
            <a:off x="221415" y="3937686"/>
            <a:ext cx="219014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Администрация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Президента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РФ, Аппарат Правительства РФ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49939" y="1067029"/>
            <a:ext cx="5817853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83307" y="820808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Способы подачи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85013" y="4002628"/>
            <a:ext cx="2662421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99658" y="4436124"/>
            <a:ext cx="264777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Запросы сенаторов РФ,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ГД ФС РФ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072814" y="3516017"/>
            <a:ext cx="2674620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Телефон доверия, досудебные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жалобы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420614" y="3516017"/>
            <a:ext cx="661252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671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510391" y="3937686"/>
            <a:ext cx="469781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29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5863915" y="4498282"/>
            <a:ext cx="27501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</a:t>
            </a:r>
            <a:endParaRPr lang="ru-RU" sz="1400" b="1" kern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2788" y="4451711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власти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2494607" y="4498282"/>
            <a:ext cx="578206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47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801460" y="4112970"/>
            <a:ext cx="479455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11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747434" y="3482631"/>
            <a:ext cx="52638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9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5189277" y="2023745"/>
            <a:ext cx="927357" cy="482109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V="1">
            <a:off x="349939" y="2914552"/>
            <a:ext cx="5817853" cy="11328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49939" y="2585487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поступления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6341663" y="2032375"/>
            <a:ext cx="763099" cy="44754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0" name="Picture 2" descr="F:\12.08.ЕДДС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67" b="80083" l="11823" r="36250">
                        <a14:foregroundMark x1="33750" y1="69917" x2="33750" y2="6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27545" r="63591" b="18647"/>
          <a:stretch/>
        </p:blipFill>
        <p:spPr bwMode="auto">
          <a:xfrm>
            <a:off x="7217551" y="1259205"/>
            <a:ext cx="233657" cy="3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50701" y="3486096"/>
            <a:ext cx="3414395" cy="2179958"/>
            <a:chOff x="6568817" y="3667799"/>
            <a:chExt cx="3363821" cy="2179958"/>
          </a:xfrm>
        </p:grpSpPr>
        <p:sp>
          <p:nvSpPr>
            <p:cNvPr id="3" name="Овал 2"/>
            <p:cNvSpPr/>
            <p:nvPr/>
          </p:nvSpPr>
          <p:spPr>
            <a:xfrm>
              <a:off x="7737919" y="4160275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7512357" y="3667799"/>
              <a:ext cx="1126498" cy="452772"/>
            </a:xfrm>
            <a:custGeom>
              <a:avLst/>
              <a:gdLst>
                <a:gd name="connsiteX0" fmla="*/ 0 w 1168588"/>
                <a:gd name="connsiteY0" fmla="*/ 0 h 452772"/>
                <a:gd name="connsiteX1" fmla="*/ 1168588 w 1168588"/>
                <a:gd name="connsiteY1" fmla="*/ 0 h 452772"/>
                <a:gd name="connsiteX2" fmla="*/ 1168588 w 1168588"/>
                <a:gd name="connsiteY2" fmla="*/ 452772 h 452772"/>
                <a:gd name="connsiteX3" fmla="*/ 0 w 1168588"/>
                <a:gd name="connsiteY3" fmla="*/ 452772 h 452772"/>
                <a:gd name="connsiteX4" fmla="*/ 0 w 1168588"/>
                <a:gd name="connsiteY4" fmla="*/ 0 h 4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588" h="452772">
                  <a:moveTo>
                    <a:pt x="0" y="0"/>
                  </a:moveTo>
                  <a:lnTo>
                    <a:pt x="1168588" y="0"/>
                  </a:lnTo>
                  <a:lnTo>
                    <a:pt x="1168588" y="452772"/>
                  </a:lnTo>
                  <a:lnTo>
                    <a:pt x="0" y="4527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          разъяснено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564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954510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>
              <a:schemeClr val="tx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53003" y="4014030"/>
              <a:ext cx="1261822" cy="498049"/>
            </a:xfrm>
            <a:custGeom>
              <a:avLst/>
              <a:gdLst>
                <a:gd name="connsiteX0" fmla="*/ 0 w 1261822"/>
                <a:gd name="connsiteY0" fmla="*/ 0 h 498049"/>
                <a:gd name="connsiteX1" fmla="*/ 1261822 w 1261822"/>
                <a:gd name="connsiteY1" fmla="*/ 0 h 498049"/>
                <a:gd name="connsiteX2" fmla="*/ 1261822 w 1261822"/>
                <a:gd name="connsiteY2" fmla="*/ 498049 h 498049"/>
                <a:gd name="connsiteX3" fmla="*/ 0 w 1261822"/>
                <a:gd name="connsiteY3" fmla="*/ 498049 h 498049"/>
                <a:gd name="connsiteX4" fmla="*/ 0 w 126182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22" h="498049">
                  <a:moveTo>
                    <a:pt x="0" y="0"/>
                  </a:moveTo>
                  <a:lnTo>
                    <a:pt x="1261822" y="0"/>
                  </a:lnTo>
                  <a:lnTo>
                    <a:pt x="126182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Дан ответ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39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8007735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fillRef>
            <a:effectRef idx="0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effectRef>
            <a:fontRef idx="minor">
              <a:schemeClr val="tx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8573637" y="4647911"/>
              <a:ext cx="1359001" cy="532007"/>
            </a:xfrm>
            <a:custGeom>
              <a:avLst/>
              <a:gdLst>
                <a:gd name="connsiteX0" fmla="*/ 0 w 1359001"/>
                <a:gd name="connsiteY0" fmla="*/ 0 h 532007"/>
                <a:gd name="connsiteX1" fmla="*/ 1359001 w 1359001"/>
                <a:gd name="connsiteY1" fmla="*/ 0 h 532007"/>
                <a:gd name="connsiteX2" fmla="*/ 1359001 w 1359001"/>
                <a:gd name="connsiteY2" fmla="*/ 532007 h 532007"/>
                <a:gd name="connsiteX3" fmla="*/ 0 w 1359001"/>
                <a:gd name="connsiteY3" fmla="*/ 532007 h 532007"/>
                <a:gd name="connsiteX4" fmla="*/ 0 w 1359001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001" h="532007">
                  <a:moveTo>
                    <a:pt x="0" y="0"/>
                  </a:moveTo>
                  <a:lnTo>
                    <a:pt x="1359001" y="0"/>
                  </a:lnTo>
                  <a:lnTo>
                    <a:pt x="1359001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поддержано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9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57905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fillRef>
            <a:effectRef idx="0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effectRef>
            <a:fontRef idx="minor">
              <a:schemeClr val="tx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522447" y="5361027"/>
              <a:ext cx="908812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Находятся на рассмотрении</a:t>
              </a:r>
              <a:endParaRPr lang="ru-RU" sz="9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132  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             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617932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fillRef>
            <a:effectRef idx="0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845708" y="5361027"/>
              <a:ext cx="846061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Направлено по компетенции 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dirty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6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7468102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fillRef>
            <a:effectRef idx="0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effectRef>
            <a:fontRef idx="minor">
              <a:schemeClr val="tx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568817" y="4647911"/>
              <a:ext cx="784529" cy="589282"/>
            </a:xfrm>
            <a:custGeom>
              <a:avLst/>
              <a:gdLst>
                <a:gd name="connsiteX0" fmla="*/ 0 w 784529"/>
                <a:gd name="connsiteY0" fmla="*/ 0 h 532007"/>
                <a:gd name="connsiteX1" fmla="*/ 784529 w 784529"/>
                <a:gd name="connsiteY1" fmla="*/ 0 h 532007"/>
                <a:gd name="connsiteX2" fmla="*/ 784529 w 784529"/>
                <a:gd name="connsiteY2" fmla="*/ 532007 h 532007"/>
                <a:gd name="connsiteX3" fmla="*/ 0 w 784529"/>
                <a:gd name="connsiteY3" fmla="*/ 532007 h 532007"/>
                <a:gd name="connsiteX4" fmla="*/ 0 w 784529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29" h="532007">
                  <a:moveTo>
                    <a:pt x="0" y="0"/>
                  </a:moveTo>
                  <a:lnTo>
                    <a:pt x="784529" y="0"/>
                  </a:lnTo>
                  <a:lnTo>
                    <a:pt x="784529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Оставлено без ответа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11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630348" y="4014030"/>
              <a:ext cx="799912" cy="570411"/>
            </a:xfrm>
            <a:custGeom>
              <a:avLst/>
              <a:gdLst>
                <a:gd name="connsiteX0" fmla="*/ 0 w 799912"/>
                <a:gd name="connsiteY0" fmla="*/ 0 h 498049"/>
                <a:gd name="connsiteX1" fmla="*/ 799912 w 799912"/>
                <a:gd name="connsiteY1" fmla="*/ 0 h 498049"/>
                <a:gd name="connsiteX2" fmla="*/ 799912 w 799912"/>
                <a:gd name="connsiteY2" fmla="*/ 498049 h 498049"/>
                <a:gd name="connsiteX3" fmla="*/ 0 w 799912"/>
                <a:gd name="connsiteY3" fmla="*/ 498049 h 498049"/>
                <a:gd name="connsiteX4" fmla="*/ 0 w 79991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12" h="498049">
                  <a:moveTo>
                    <a:pt x="0" y="0"/>
                  </a:moveTo>
                  <a:lnTo>
                    <a:pt x="799912" y="0"/>
                  </a:lnTo>
                  <a:lnTo>
                    <a:pt x="79991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не поддержано</a:t>
              </a:r>
              <a:endPara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  <a:r>
                <a:rPr lang="ru-RU" sz="900" b="1" dirty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7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21327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fillRef>
            <a:effectRef idx="0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effectRef>
            <a:fontRef idx="minor">
              <a:schemeClr val="tx1"/>
            </a:fontRef>
          </p:style>
        </p:sp>
      </p:grpSp>
      <p:sp>
        <p:nvSpPr>
          <p:cNvPr id="75" name="Полилиния 74"/>
          <p:cNvSpPr/>
          <p:nvPr/>
        </p:nvSpPr>
        <p:spPr>
          <a:xfrm>
            <a:off x="7565471" y="5540182"/>
            <a:ext cx="846062" cy="538494"/>
          </a:xfrm>
          <a:custGeom>
            <a:avLst/>
            <a:gdLst>
              <a:gd name="connsiteX0" fmla="*/ 0 w 846061"/>
              <a:gd name="connsiteY0" fmla="*/ 0 h 486730"/>
              <a:gd name="connsiteX1" fmla="*/ 846061 w 846061"/>
              <a:gd name="connsiteY1" fmla="*/ 0 h 486730"/>
              <a:gd name="connsiteX2" fmla="*/ 846061 w 846061"/>
              <a:gd name="connsiteY2" fmla="*/ 486730 h 486730"/>
              <a:gd name="connsiteX3" fmla="*/ 0 w 846061"/>
              <a:gd name="connsiteY3" fmla="*/ 486730 h 486730"/>
              <a:gd name="connsiteX4" fmla="*/ 0 w 846061"/>
              <a:gd name="connsiteY4" fmla="*/ 0 h 4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Рассмотрение продлено</a:t>
            </a: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37644" y="2661027"/>
            <a:ext cx="3423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 обращений граждан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263954" y="3392488"/>
            <a:ext cx="25644" cy="294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484118" y="2955385"/>
            <a:ext cx="3147562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158928" y="1772825"/>
            <a:ext cx="184080" cy="23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25018" y="1782025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3704107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4489582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525975" y="1764470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459674" y="1753237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8411533" y="1772297"/>
            <a:ext cx="40329" cy="235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36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Объект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4809621"/>
                  </p:ext>
                </p:extLst>
              </p:nvPr>
            </p:nvGraphicFramePr>
            <p:xfrm>
              <a:off x="257452" y="3834334"/>
              <a:ext cx="9260922" cy="25220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52" y="3834334"/>
                <a:ext cx="9260922" cy="2522077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20420" y="65768"/>
            <a:ext cx="8229599" cy="475346"/>
          </a:xfrm>
        </p:spPr>
        <p:txBody>
          <a:bodyPr/>
          <a:lstStyle/>
          <a:p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V.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</a:t>
            </a: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граждан, рассмотренных</a:t>
            </a:r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Главном управлении </a:t>
            </a:r>
            <a:endParaRPr lang="ru-RU" sz="1600" b="1" kern="1200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420" y="25131"/>
            <a:ext cx="400050" cy="5261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561515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1469170"/>
              </p:ext>
            </p:extLst>
          </p:nvPr>
        </p:nvGraphicFramePr>
        <p:xfrm>
          <a:off x="920470" y="1109709"/>
          <a:ext cx="8608052" cy="102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7452" y="634413"/>
            <a:ext cx="9126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2933" algn="just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Главное управление поступило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768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этом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621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обращений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было рассмотрено структурными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подразделениями Главного управления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141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обращение рассмотрены отделами надзорной деятельности и профилактических работ,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направлено по компетенции в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другие ведомства и организации 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рассмотрения и подготовки ответа.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584572"/>
              </p:ext>
            </p:extLst>
          </p:nvPr>
        </p:nvGraphicFramePr>
        <p:xfrm>
          <a:off x="452761" y="1198485"/>
          <a:ext cx="9001957" cy="176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957" y="3188003"/>
            <a:ext cx="926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/>
              <a:t>            Среди </a:t>
            </a:r>
            <a:r>
              <a:rPr lang="ru-RU" sz="1200" dirty="0"/>
              <a:t>структурных подразделений Главного управления наибольшее количество обращений рассмотрено в ЦГИМС </a:t>
            </a:r>
            <a:r>
              <a:rPr lang="ru-RU" sz="1200" dirty="0" smtClean="0"/>
              <a:t>(419), </a:t>
            </a:r>
            <a:r>
              <a:rPr lang="ru-RU" sz="1200" dirty="0"/>
              <a:t>УНД </a:t>
            </a:r>
            <a:r>
              <a:rPr lang="ru-RU" sz="1200" dirty="0" smtClean="0"/>
              <a:t>(261), </a:t>
            </a:r>
            <a:r>
              <a:rPr lang="ru-RU" sz="1200" dirty="0"/>
              <a:t>УК </a:t>
            </a:r>
            <a:r>
              <a:rPr lang="ru-RU" sz="1200" dirty="0" smtClean="0"/>
              <a:t>(29),  </a:t>
            </a:r>
            <a:r>
              <a:rPr lang="ru-RU" sz="1200" dirty="0" err="1" smtClean="0"/>
              <a:t>УОПиАСР</a:t>
            </a:r>
            <a:r>
              <a:rPr lang="ru-RU" sz="1200" dirty="0" smtClean="0"/>
              <a:t> (15),  ОАР (19), Жилищная комиссия (9) ЦУКС – (6),  ФЭУ  (4), УГЗ (</a:t>
            </a:r>
            <a:r>
              <a:rPr lang="ru-RU" sz="1200" dirty="0"/>
              <a:t>3</a:t>
            </a:r>
            <a:r>
              <a:rPr lang="ru-RU" sz="1200" dirty="0" smtClean="0"/>
              <a:t>), УМТО (2), анонимные - 1.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19757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671181"/>
              </p:ext>
            </p:extLst>
          </p:nvPr>
        </p:nvGraphicFramePr>
        <p:xfrm>
          <a:off x="267421" y="1631337"/>
          <a:ext cx="4840769" cy="1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25047" y="808369"/>
            <a:ext cx="940520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5567" y="783010"/>
            <a:ext cx="308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приняты на личном приеме должностными лицами в Главном управлении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0564" y="1498660"/>
            <a:ext cx="457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Должностными лицами Главного управления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7239" y="1153933"/>
            <a:ext cx="183250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96975" y="2070079"/>
            <a:ext cx="167542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(2 квартал 2022 г. –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1000" dirty="0" smtClean="0">
                <a:solidFill>
                  <a:srgbClr val="1F497D"/>
                </a:solidFill>
              </a:rPr>
              <a:t>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99325" y="2075786"/>
            <a:ext cx="182093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(на 28,5 % больше)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0" name="Freeform 8"/>
          <p:cNvSpPr>
            <a:spLocks noChangeAspect="1"/>
          </p:cNvSpPr>
          <p:nvPr/>
        </p:nvSpPr>
        <p:spPr bwMode="gray">
          <a:xfrm rot="10800000">
            <a:off x="7648387" y="2050968"/>
            <a:ext cx="248031" cy="285863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4617" y="697249"/>
            <a:ext cx="355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в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 по субъектам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организациях и учреждениях МЧС России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685487" y="1116183"/>
            <a:ext cx="3298351" cy="11997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5306006" y="2070063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365" y="36668"/>
            <a:ext cx="358676" cy="4717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673" y="22568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Личный прием граждан должностными лицами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Главного управления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ru-RU" sz="12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3553" y="595093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9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92738" y="2510339"/>
            <a:ext cx="940028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  7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975" y="2390340"/>
            <a:ext cx="337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КОНСУЛЬТАЦИЙ ГРАЖДАН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ПО ВОПРОСАМ  ПОЖАРНОЙ БЕЗОПАСНОСТИ ПРОВЕДЕНО ТЕРРИТОРИАЛЬНЫМИ ОТДЕЛАМИ НАДЗОРНОЙ ДЕЯТЕЛЬНОСТИ И ПРОФИЛАКТИЧЕСКОЙ РАБОТЫ 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43554" y="2562699"/>
            <a:ext cx="3921618" cy="707825"/>
            <a:chOff x="1385360" y="3937069"/>
            <a:chExt cx="3519066" cy="193879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385360" y="3937069"/>
              <a:ext cx="806008" cy="131019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   </a:t>
              </a:r>
              <a:endPara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7759" y="5350672"/>
              <a:ext cx="2866667" cy="5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350381" y="1514451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521208" y="3276246"/>
            <a:ext cx="4325999" cy="8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42227" y="4785106"/>
            <a:ext cx="4193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решением Коллегии МЧС России  </a:t>
            </a:r>
            <a:b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16.02.2022 №1/I (</a:t>
            </a:r>
            <a:r>
              <a:rPr lang="ru-RU" sz="1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п. 30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граждан в ежедневном режиме работниками отделения по работе с обращениями граждан,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приказа Главного управления от 01.06.2022 № 542 «Об организации личного приема граждан в ежедневном режиме в Главном управлении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 </a:t>
            </a:r>
            <a:endParaRPr lang="ru-RU" sz="14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48667" y="3368880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975" y="3371982"/>
            <a:ext cx="33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НАЧАЛЬНИКОМ </a:t>
            </a:r>
          </a:p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ГЛАВНОГО УПРАВЛЕНИЯ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86087" y="3942583"/>
            <a:ext cx="326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НАЧАЛЬНИКОМ ГЛАВНОГО УПРАВЛЕНИЯ В ПРИЕМНОЙ ПРЕЗИДЕНТА РОССИЙСКОЙ ФЕДЕРАЦИИ В УРАЛЬСКОМ  ФЕДЕРАЛЬНОМ ОКРУГЕ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20498" y="4794172"/>
            <a:ext cx="642254" cy="101564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105806" y="634838"/>
            <a:ext cx="4768" cy="622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9570" y="3274105"/>
            <a:ext cx="42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cap="all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</a:t>
            </a:r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соблюдения норм противопожарных требований 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75859" y="2917444"/>
            <a:ext cx="487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направлениям деятельности</a:t>
            </a:r>
            <a:r>
              <a:rPr lang="ru-RU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704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124442</TotalTime>
  <Words>3690</Words>
  <Application>Microsoft Office PowerPoint</Application>
  <PresentationFormat>Произвольный</PresentationFormat>
  <Paragraphs>437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Microsoft JhengHei UI</vt:lpstr>
      <vt:lpstr>Aharoni</vt:lpstr>
      <vt:lpstr>Arial</vt:lpstr>
      <vt:lpstr>Arial Black</vt:lpstr>
      <vt:lpstr>Calibri</vt:lpstr>
      <vt:lpstr>Calibri Light</vt:lpstr>
      <vt:lpstr>Myriad Pro Light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   V. Количество обращений граждан, рассмотренных в Главном управлении </vt:lpstr>
      <vt:lpstr>Презентация PowerPoint</vt:lpstr>
      <vt:lpstr>VII.  Тематика обращений граждан</vt:lpstr>
      <vt:lpstr>VIII. Обзор актуальных и часто задаваемых вопросов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gu122154</cp:lastModifiedBy>
  <cp:revision>2637</cp:revision>
  <cp:lastPrinted>2022-08-17T08:54:17Z</cp:lastPrinted>
  <dcterms:created xsi:type="dcterms:W3CDTF">2019-07-30T12:41:22Z</dcterms:created>
  <dcterms:modified xsi:type="dcterms:W3CDTF">2023-07-18T07:20:56Z</dcterms:modified>
</cp:coreProperties>
</file>