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2.jpg" ContentType="image/jpeg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media/image35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0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1"/>
    <p:sldMasterId id="2147483772" r:id="rId2"/>
    <p:sldMasterId id="2147483788" r:id="rId3"/>
    <p:sldMasterId id="2147483825" r:id="rId4"/>
  </p:sldMasterIdLst>
  <p:notesMasterIdLst>
    <p:notesMasterId r:id="rId19"/>
  </p:notesMasterIdLst>
  <p:handoutMasterIdLst>
    <p:handoutMasterId r:id="rId20"/>
  </p:handoutMasterIdLst>
  <p:sldIdLst>
    <p:sldId id="334" r:id="rId5"/>
    <p:sldId id="466" r:id="rId6"/>
    <p:sldId id="354" r:id="rId7"/>
    <p:sldId id="492" r:id="rId8"/>
    <p:sldId id="493" r:id="rId9"/>
    <p:sldId id="494" r:id="rId10"/>
    <p:sldId id="467" r:id="rId11"/>
    <p:sldId id="405" r:id="rId12"/>
    <p:sldId id="443" r:id="rId13"/>
    <p:sldId id="477" r:id="rId14"/>
    <p:sldId id="496" r:id="rId15"/>
    <p:sldId id="488" r:id="rId16"/>
    <p:sldId id="498" r:id="rId17"/>
    <p:sldId id="479" r:id="rId18"/>
  </p:sldIdLst>
  <p:sldSz cx="9720263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FAF839-1D74-45E8-AE81-0601E28EB65B}">
          <p14:sldIdLst>
            <p14:sldId id="334"/>
            <p14:sldId id="466"/>
            <p14:sldId id="354"/>
            <p14:sldId id="492"/>
            <p14:sldId id="493"/>
            <p14:sldId id="494"/>
            <p14:sldId id="467"/>
            <p14:sldId id="405"/>
            <p14:sldId id="443"/>
            <p14:sldId id="477"/>
            <p14:sldId id="496"/>
            <p14:sldId id="488"/>
            <p14:sldId id="498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6078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ветник - Ксенофонтова Е.В." initials="С-К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6136"/>
    <a:srgbClr val="EC8F12"/>
    <a:srgbClr val="003300"/>
    <a:srgbClr val="FF0000"/>
    <a:srgbClr val="DEA04E"/>
    <a:srgbClr val="FF99FF"/>
    <a:srgbClr val="995F2F"/>
    <a:srgbClr val="C4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535" autoAdjust="0"/>
  </p:normalViewPr>
  <p:slideViewPr>
    <p:cSldViewPr snapToGrid="0">
      <p:cViewPr varScale="1">
        <p:scale>
          <a:sx n="109" d="100"/>
          <a:sy n="109" d="100"/>
        </p:scale>
        <p:origin x="858" y="108"/>
      </p:cViewPr>
      <p:guideLst>
        <p:guide orient="horz" pos="4224"/>
        <p:guide pos="6078"/>
        <p:guide orient="horz" pos="2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_____Microsoft_Excel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033454858954781E-2"/>
          <c:y val="0.34703300022392453"/>
          <c:w val="0.89793309028209045"/>
          <c:h val="0.3555765014659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6.9591074807665828E-3"/>
                  <c:y val="0.168575579730144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</a:t>
                    </a:r>
                    <a:endParaRPr lang="en-US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06274521264548"/>
                      <c:h val="0.403693192174098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48C-4DF3-9463-055F02C66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Повторное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692-9D69-53EE664B0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4.6392223334380126E-3"/>
                  <c:y val="1.0408340855860843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01-4FF1-BDEC-965778317506}"/>
                </c:ext>
              </c:extLst>
            </c:dLbl>
            <c:dLbl>
              <c:idx val="1"/>
              <c:layout>
                <c:manualLayout>
                  <c:x val="0"/>
                  <c:y val="1.1932658464764861E-2"/>
                </c:manualLayout>
              </c:layout>
              <c:tx>
                <c:rich>
                  <a:bodyPr/>
                  <a:lstStyle/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8C-4DF3-9463-055F02C66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Повторное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</c15:f>
                <c15:dlblRangeCache>
                  <c:ptCount val="1"/>
                  <c:pt idx="0">
                    <c:v>47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2C57-4692-9D69-53EE664B0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axId val="46915072"/>
        <c:axId val="206970176"/>
      </c:barChart>
      <c:catAx>
        <c:axId val="46915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70176"/>
        <c:crosses val="autoZero"/>
        <c:auto val="1"/>
        <c:lblAlgn val="ctr"/>
        <c:lblOffset val="100"/>
        <c:noMultiLvlLbl val="0"/>
      </c:catAx>
      <c:valAx>
        <c:axId val="20697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1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30971426928813"/>
          <c:y val="0"/>
          <c:w val="0.65105299648457438"/>
          <c:h val="0.79002960668873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994091846436684E-2"/>
                  <c:y val="2.7755575615628914E-17"/>
                </c:manualLayout>
              </c:layout>
              <c:tx>
                <c:rich>
                  <a:bodyPr/>
                  <a:lstStyle/>
                  <a:p>
                    <a:endParaRPr lang="en-US" dirty="0" smtClean="0"/>
                  </a:p>
                  <a:p>
                    <a:r>
                      <a:rPr lang="en-US" dirty="0" smtClean="0"/>
                      <a:t>35</a:t>
                    </a:r>
                    <a:endParaRPr lang="en-US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78469349324565"/>
                      <c:h val="0.429627665044681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0B-4092-8C21-0180042A7D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7-4692-9D69-53EE664B0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22928007156292E-2"/>
                  <c:y val="1.1932724900827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894543170923206E-2"/>
                      <c:h val="0.140977902657311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FE9-4B69-822A-252BBDA71BD8}"/>
                </c:ext>
              </c:extLst>
            </c:dLbl>
            <c:dLbl>
              <c:idx val="1"/>
              <c:layout>
                <c:manualLayout>
                  <c:x val="0"/>
                  <c:y val="2.386531692952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E9-4B69-822A-252BBDA71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Коллективное</c:v>
                </c:pt>
                <c:pt idx="1">
                  <c:v>Анонимное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7-4692-9D69-53EE664B0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24096"/>
        <c:axId val="206966144"/>
      </c:barChart>
      <c:catAx>
        <c:axId val="4832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66144"/>
        <c:crosses val="autoZero"/>
        <c:auto val="1"/>
        <c:lblAlgn val="ctr"/>
        <c:lblOffset val="100"/>
        <c:noMultiLvlLbl val="0"/>
      </c:catAx>
      <c:valAx>
        <c:axId val="2069661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83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51847230706394"/>
          <c:y val="2.5568729280688544E-2"/>
          <c:w val="0.14001034004707139"/>
          <c:h val="0.47915250428514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60996999954913"/>
          <c:y val="0.21676116096571921"/>
          <c:w val="0.15985595083446058"/>
          <c:h val="0.78323883903428082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1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3691752309335314"/>
          <c:y val="0.55174821025779985"/>
          <c:w val="0.32283250468192914"/>
          <c:h val="0.34659255915526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2"/>
                </a:solidFill>
              </a:rPr>
              <a:t>Всего обращений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2761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46222355690396716"/>
          <c:y val="7.064696487844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156979764946279E-2"/>
          <c:y val="0.18223996573224469"/>
          <c:w val="0.87443841378047005"/>
          <c:h val="0.673073052237075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обращений 1613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4B-4201-A731-FD51606665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707-4646-AC45-BC06521F19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707-4646-AC45-BC06521F19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707-4646-AC45-BC06521F199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2116</a:t>
                    </a:r>
                  </a:p>
                  <a:p>
                    <a:endParaRPr lang="en-US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94B-4201-A731-FD5160666566}"/>
                </c:ext>
              </c:extLst>
            </c:dLbl>
            <c:dLbl>
              <c:idx val="1"/>
              <c:layout>
                <c:manualLayout>
                  <c:x val="3.9225353799481451E-2"/>
                  <c:y val="0.2093308508620320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605</a:t>
                    </a:r>
                  </a:p>
                  <a:p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07-4646-AC45-BC06521F1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Рассмотрены в ГУ</c:v>
                </c:pt>
                <c:pt idx="1">
                  <c:v>Рассмотрены в ОНДиПР </c:v>
                </c:pt>
                <c:pt idx="2">
                  <c:v>Направлены по компетенции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2116</c:v>
                </c:pt>
                <c:pt idx="1">
                  <c:v>605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4B-4201-A731-FD51606665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2761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3"/>
                <c:pt idx="0">
                  <c:v>Рассмотрены в ГУ</c:v>
                </c:pt>
                <c:pt idx="1">
                  <c:v>Рассмотрены в ОНДиПР </c:v>
                </c:pt>
                <c:pt idx="2">
                  <c:v>Направлены по компетенции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116D-41EA-9B04-692A1D63B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009114707615397E-2"/>
          <c:y val="5.4945607398583937E-2"/>
          <c:w val="0.97158499872555304"/>
          <c:h val="0.70408395106959676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54720"/>
        <c:axId val="39474240"/>
        <c:axId val="0"/>
      </c:bar3DChart>
      <c:catAx>
        <c:axId val="265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9474240"/>
        <c:crosses val="autoZero"/>
        <c:auto val="1"/>
        <c:lblAlgn val="ctr"/>
        <c:lblOffset val="100"/>
        <c:noMultiLvlLbl val="0"/>
      </c:catAx>
      <c:valAx>
        <c:axId val="39474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5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Лист1!$A$2:$A$9</cx:f>
        <cx:lvl ptCount="8">
          <cx:pt idx="0">Рассмотрено, разъяснено</cx:pt>
          <cx:pt idx="1">Дан ответ автору</cx:pt>
          <cx:pt idx="2">Находятся на рассмотрении</cx:pt>
          <cx:pt idx="3">Рассмотрено, поддержано</cx:pt>
          <cx:pt idx="4">Направлено по компетенции </cx:pt>
          <cx:pt idx="5">Оставлено без ответа автору</cx:pt>
          <cx:pt idx="6">Рассмотрено, не поддержано</cx:pt>
          <cx:pt idx="7">Рассмотрение продлено</cx:pt>
        </cx:lvl>
      </cx:strDim>
      <cx:numDim type="size">
        <cx:f>Лист1!$B$2:$B$9</cx:f>
        <cx:lvl ptCount="8" formatCode="Основной">
          <cx:pt idx="0">13257</cx:pt>
          <cx:pt idx="1">7100</cx:pt>
          <cx:pt idx="2">4725</cx:pt>
          <cx:pt idx="3">2048</cx:pt>
          <cx:pt idx="4">1541</cx:pt>
          <cx:pt idx="5">1309</cx:pt>
          <cx:pt idx="6">852</cx:pt>
          <cx:pt idx="7">549</cx:pt>
        </cx:lvl>
      </cx:numDim>
    </cx:data>
  </cx:chartData>
  <cx:chart>
    <cx:plotArea>
      <cx:plotAreaRegion>
        <cx:series layoutId="sunburst" uniqueId="{A531FCC7-636B-4C64-B435-C23263782AAF}">
          <cx:tx>
            <cx:txData>
              <cx:f>Лист1!$B$1</cx:f>
              <cx:v>Ряд 1</cx:v>
            </cx:txData>
          </cx:tx>
          <cx:dataId val="0"/>
        </cx:series>
      </cx:plotAreaRegion>
    </cx:plotArea>
    <cx:legend pos="l" align="ctr" overlay="0">
      <cx:txPr>
        <a:bodyPr spcFirstLastPara="1" vertOverflow="ellipsis" wrap="square" lIns="0" tIns="0" rIns="0" bIns="0" anchor="ctr" anchorCtr="1"/>
        <a:lstStyle/>
        <a:p>
          <a:pPr>
            <a:defRPr sz="9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endParaRPr lang="ru-RU" sz="900" baseline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x:txPr>
    </cx:legend>
  </cx:chart>
  <cx:clrMapOvr bg1="lt1" tx1="dk1" bg2="dk2" tx2="lt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Лист1!$A$2:$A$27</cx:f>
        <cx:lvl ptCount="25">
          <cx:pt idx="0">ЦГИМС</cx:pt>
          <cx:pt idx="1">УНД</cx:pt>
          <cx:pt idx="2">УК</cx:pt>
          <cx:pt idx="3">УОПиАСР</cx:pt>
          <cx:pt idx="4">УГЗ</cx:pt>
          <cx:pt idx="5">ОАР</cx:pt>
          <cx:pt idx="6">ФЭУ</cx:pt>
          <cx:pt idx="7">Жилищная комиссия</cx:pt>
          <cx:pt idx="8">ЦУКС</cx:pt>
          <cx:pt idx="9">АНОНИМ</cx:pt>
          <cx:pt idx="10"/>
          <cx:pt idx="11"/>
          <cx:pt idx="12"/>
          <cx:pt idx="13"/>
          <cx:pt idx="14"/>
          <cx:pt idx="15"/>
          <cx:pt idx="16"/>
          <cx:pt idx="17"/>
          <cx:pt idx="18"/>
          <cx:pt idx="19"/>
          <cx:pt idx="20"/>
          <cx:pt idx="21"/>
          <cx:pt idx="22"/>
          <cx:pt idx="23"/>
          <cx:pt idx="24"/>
        </cx:lvl>
      </cx:strDim>
      <cx:numDim type="size">
        <cx:f>Лист1!$B$2:$B$27</cx:f>
        <cx:lvl ptCount="25" formatCode="Основной">
          <cx:pt idx="0">1509</cx:pt>
          <cx:pt idx="1">985</cx:pt>
          <cx:pt idx="2">120</cx:pt>
          <cx:pt idx="3">29</cx:pt>
          <cx:pt idx="4">14</cx:pt>
          <cx:pt idx="5">54</cx:pt>
          <cx:pt idx="6">9</cx:pt>
          <cx:pt idx="7">29</cx:pt>
          <cx:pt idx="8">9</cx:pt>
          <cx:pt idx="9">6</cx:pt>
        </cx:lvl>
      </cx:numDim>
    </cx:data>
  </cx:chartData>
  <cx:chart>
    <cx:plotArea>
      <cx:plotAreaRegion>
        <cx:series layoutId="treemap" uniqueId="{2E1D4F5A-91DE-4C87-9FFD-3700AFF127F7}" formatIdx="0">
          <cx:tx>
            <cx:txData>
              <cx:f>Лист1!$B$1</cx:f>
              <cx:v>2023</cx:v>
            </cx:txData>
          </cx:tx>
          <cx:spPr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cx:spPr>
          <cx:dataLabels pos="ctr">
            <cx:visibility seriesName="0" categoryName="0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  <cx:legend pos="r" align="ctr" overlay="0">
      <cx:txPr>
        <a:bodyPr spcFirstLastPara="1" vertOverflow="ellipsis" wrap="square" lIns="0" tIns="0" rIns="0" bIns="0" anchor="ctr" anchorCtr="1"/>
        <a:lstStyle/>
        <a:p>
          <a:pPr>
            <a:defRPr/>
          </a:pPr>
          <a:endParaRPr lang="ru-RU"/>
        </a:p>
      </cx:txPr>
    </cx:legend>
  </cx:chart>
  <cx:clrMapOvr bg1="lt1" tx1="dk1" bg2="dk2" tx2="lt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11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330" b="1" i="0" u="none" strike="noStrike" kern="1200" baseline="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6ECAD-959B-4372-A09F-BACBED948B1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BC7DA1-B8E0-45BE-8EC4-FE2D128211A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722</a:t>
          </a:r>
        </a:p>
        <a:p>
          <a:pPr rtl="0"/>
          <a:r>
            <a:rPr lang="ru-RU" sz="600" b="1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en-US" sz="6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582</a:t>
          </a:r>
          <a:endParaRPr lang="en-US" sz="1200" b="1" dirty="0" smtClean="0">
            <a:solidFill>
              <a:schemeClr val="bg2"/>
            </a:solidFill>
          </a:endParaRPr>
        </a:p>
        <a:p>
          <a:pPr rtl="0"/>
          <a:r>
            <a:rPr lang="en-US" sz="600" b="0" i="1" dirty="0" smtClean="0">
              <a:solidFill>
                <a:schemeClr val="bg2"/>
              </a:solidFill>
            </a:rPr>
            <a:t>202</a:t>
          </a:r>
          <a:r>
            <a:rPr lang="ru-RU" sz="600" b="0" i="1" dirty="0" smtClean="0">
              <a:solidFill>
                <a:schemeClr val="bg2"/>
              </a:solidFill>
            </a:rPr>
            <a:t>2</a:t>
          </a:r>
          <a:r>
            <a:rPr lang="en-US" sz="600" b="0" i="1" dirty="0" smtClean="0">
              <a:solidFill>
                <a:schemeClr val="bg2"/>
              </a:solidFill>
            </a:rPr>
            <a:t> </a:t>
          </a:r>
          <a:endParaRPr lang="ru-RU" sz="600" b="0" i="1" dirty="0">
            <a:solidFill>
              <a:schemeClr val="bg2"/>
            </a:solidFill>
          </a:endParaRPr>
        </a:p>
      </dgm:t>
    </dgm:pt>
    <dgm:pt modelId="{519BC8EE-90C9-4CA9-8834-FDA6201CC647}" type="parTrans" cxnId="{80F8754A-F024-4DB0-A662-E2A366F4915A}">
      <dgm:prSet/>
      <dgm:spPr/>
      <dgm:t>
        <a:bodyPr/>
        <a:lstStyle/>
        <a:p>
          <a:endParaRPr lang="ru-RU" sz="1400"/>
        </a:p>
      </dgm:t>
    </dgm:pt>
    <dgm:pt modelId="{C804BFE8-C462-4E4E-A81F-869BCC7ECBCF}" type="sibTrans" cxnId="{80F8754A-F024-4DB0-A662-E2A366F4915A}">
      <dgm:prSet/>
      <dgm:spPr/>
      <dgm:t>
        <a:bodyPr/>
        <a:lstStyle/>
        <a:p>
          <a:endParaRPr lang="ru-RU" sz="1400"/>
        </a:p>
      </dgm:t>
    </dgm:pt>
    <dgm:pt modelId="{DD52722B-C1F6-45AB-A0C3-CDF97F400DAD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1</a:t>
          </a:r>
        </a:p>
        <a:p>
          <a:pPr rtl="0"/>
          <a:r>
            <a:rPr lang="ru-RU" sz="600" b="1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en-US" sz="6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 3</a:t>
          </a:r>
          <a:endParaRPr lang="ru-RU" sz="1200" b="1" dirty="0">
            <a:solidFill>
              <a:schemeClr val="bg2"/>
            </a:solidFill>
          </a:endParaRPr>
        </a:p>
      </dgm:t>
    </dgm:pt>
    <dgm:pt modelId="{0E52DFD5-1E89-438C-AC5E-40C319209ACB}" type="parTrans" cxnId="{367CDDA2-3E86-49B5-B055-B190B6B958A1}">
      <dgm:prSet/>
      <dgm:spPr/>
      <dgm:t>
        <a:bodyPr/>
        <a:lstStyle/>
        <a:p>
          <a:endParaRPr lang="ru-RU" sz="1400"/>
        </a:p>
      </dgm:t>
    </dgm:pt>
    <dgm:pt modelId="{02B5A056-C04B-41AB-BF44-4EB947D7AC16}" type="sibTrans" cxnId="{367CDDA2-3E86-49B5-B055-B190B6B958A1}">
      <dgm:prSet/>
      <dgm:spPr/>
      <dgm:t>
        <a:bodyPr/>
        <a:lstStyle/>
        <a:p>
          <a:endParaRPr lang="ru-RU" sz="1400"/>
        </a:p>
      </dgm:t>
    </dgm:pt>
    <dgm:pt modelId="{E14A3671-4A6B-409A-9941-F0D3551D394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82</a:t>
          </a:r>
        </a:p>
        <a:p>
          <a:pPr rtl="0"/>
          <a:r>
            <a:rPr lang="ru-RU" sz="600" b="1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ru-RU" sz="6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29</a:t>
          </a:r>
          <a:endParaRPr lang="ru-RU" sz="1200" b="1" dirty="0">
            <a:solidFill>
              <a:schemeClr val="bg2"/>
            </a:solidFill>
          </a:endParaRPr>
        </a:p>
      </dgm:t>
    </dgm:pt>
    <dgm:pt modelId="{8651F524-3C95-4F6B-BDC2-C1585F093E72}" type="parTrans" cxnId="{2E911034-234C-4AD5-9E60-C9E66EC1B9D2}">
      <dgm:prSet/>
      <dgm:spPr/>
      <dgm:t>
        <a:bodyPr/>
        <a:lstStyle/>
        <a:p>
          <a:endParaRPr lang="ru-RU" sz="1400"/>
        </a:p>
      </dgm:t>
    </dgm:pt>
    <dgm:pt modelId="{27C71234-CF5D-4EAC-B550-353F29B08DDF}" type="sibTrans" cxnId="{2E911034-234C-4AD5-9E60-C9E66EC1B9D2}">
      <dgm:prSet/>
      <dgm:spPr/>
      <dgm:t>
        <a:bodyPr/>
        <a:lstStyle/>
        <a:p>
          <a:endParaRPr lang="ru-RU" sz="1400"/>
        </a:p>
      </dgm:t>
    </dgm:pt>
    <dgm:pt modelId="{09A2E5B9-F8A5-4514-8934-0AE7225F6B6A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accent6">
                  <a:lumMod val="75000"/>
                </a:schemeClr>
              </a:solidFill>
            </a:rPr>
            <a:t>1</a:t>
          </a:r>
        </a:p>
        <a:p>
          <a:pPr rtl="0"/>
          <a:r>
            <a:rPr lang="ru-RU" sz="600" b="1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ru-RU" sz="600" b="1" dirty="0" smtClean="0">
            <a:solidFill>
              <a:schemeClr val="accent6">
                <a:lumMod val="75000"/>
              </a:schemeClr>
            </a:solidFill>
          </a:endParaRPr>
        </a:p>
        <a:p>
          <a:pPr rtl="0"/>
          <a:r>
            <a:rPr lang="ru-RU" sz="1200" b="1" dirty="0" smtClean="0">
              <a:solidFill>
                <a:schemeClr val="bg2"/>
              </a:solidFill>
            </a:rPr>
            <a:t>3</a:t>
          </a:r>
          <a:endParaRPr lang="ru-RU" sz="1200" b="1" dirty="0">
            <a:solidFill>
              <a:schemeClr val="bg2"/>
            </a:solidFill>
          </a:endParaRPr>
        </a:p>
      </dgm:t>
    </dgm:pt>
    <dgm:pt modelId="{05FC34F0-7395-4F33-A560-61AF6D453BCD}" type="sibTrans" cxnId="{DC994AF0-73CA-4AE2-9A8D-F38BEFF6F53A}">
      <dgm:prSet/>
      <dgm:spPr/>
      <dgm:t>
        <a:bodyPr/>
        <a:lstStyle/>
        <a:p>
          <a:endParaRPr lang="ru-RU" sz="1400"/>
        </a:p>
      </dgm:t>
    </dgm:pt>
    <dgm:pt modelId="{50C68111-4071-41F1-AEA4-64ED4A97441F}" type="parTrans" cxnId="{DC994AF0-73CA-4AE2-9A8D-F38BEFF6F53A}">
      <dgm:prSet/>
      <dgm:spPr/>
      <dgm:t>
        <a:bodyPr/>
        <a:lstStyle/>
        <a:p>
          <a:endParaRPr lang="ru-RU" sz="1400"/>
        </a:p>
      </dgm:t>
    </dgm:pt>
    <dgm:pt modelId="{1B0224EA-5D00-4B7E-B738-32500EED8B96}" type="pres">
      <dgm:prSet presAssocID="{DF56ECAD-959B-4372-A09F-BACBED948B1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F3C512-C53B-48E5-BDDE-44718E043E7C}" type="pres">
      <dgm:prSet presAssocID="{DF56ECAD-959B-4372-A09F-BACBED948B18}" presName="diamond" presStyleLbl="bgShp" presStyleIdx="0" presStyleCnt="1" custLinFactNeighborX="1388"/>
      <dgm:spPr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</dgm:spPr>
    </dgm:pt>
    <dgm:pt modelId="{5D2489B8-BB5F-43BD-B6D3-04B2FA9EBB99}" type="pres">
      <dgm:prSet presAssocID="{DF56ECAD-959B-4372-A09F-BACBED948B18}" presName="quad1" presStyleLbl="node1" presStyleIdx="0" presStyleCnt="4" custScaleX="125054" custScaleY="90391" custLinFactNeighborX="-14688" custLinFactNeighborY="44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73FCC-5A58-4365-BAC0-9D250C6A14BF}" type="pres">
      <dgm:prSet presAssocID="{DF56ECAD-959B-4372-A09F-BACBED948B18}" presName="quad2" presStyleLbl="node1" presStyleIdx="1" presStyleCnt="4" custScaleX="137347" custScaleY="91500" custLinFactNeighborX="14730" custLinFactNeighborY="3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5F79A-AFEB-4AFE-BC29-2DCA039AB2DC}" type="pres">
      <dgm:prSet presAssocID="{DF56ECAD-959B-4372-A09F-BACBED948B18}" presName="quad3" presStyleLbl="node1" presStyleIdx="2" presStyleCnt="4" custScaleX="131273" custScaleY="90200" custLinFactNeighborX="-17525" custLinFactNeighborY="-20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CBDA8-B883-4EAF-90AD-B67B958845F1}" type="pres">
      <dgm:prSet presAssocID="{DF56ECAD-959B-4372-A09F-BACBED948B18}" presName="quad4" presStyleLbl="node1" presStyleIdx="3" presStyleCnt="4" custScaleX="137765" custScaleY="90091" custLinFactNeighborX="16076" custLinFactNeighborY="-2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0DA1F3-A67F-4B3A-BEF6-32637A7DF9FD}" type="presOf" srcId="{E14A3671-4A6B-409A-9941-F0D3551D394E}" destId="{0C75F79A-AFEB-4AFE-BC29-2DCA039AB2DC}" srcOrd="0" destOrd="0" presId="urn:microsoft.com/office/officeart/2005/8/layout/matrix3"/>
    <dgm:cxn modelId="{DC994AF0-73CA-4AE2-9A8D-F38BEFF6F53A}" srcId="{DF56ECAD-959B-4372-A09F-BACBED948B18}" destId="{09A2E5B9-F8A5-4514-8934-0AE7225F6B6A}" srcOrd="3" destOrd="0" parTransId="{50C68111-4071-41F1-AEA4-64ED4A97441F}" sibTransId="{05FC34F0-7395-4F33-A560-61AF6D453BCD}"/>
    <dgm:cxn modelId="{778D993C-B0F2-4219-B032-88736C37FD60}" type="presOf" srcId="{09A2E5B9-F8A5-4514-8934-0AE7225F6B6A}" destId="{474CBDA8-B883-4EAF-90AD-B67B958845F1}" srcOrd="0" destOrd="0" presId="urn:microsoft.com/office/officeart/2005/8/layout/matrix3"/>
    <dgm:cxn modelId="{80F8754A-F024-4DB0-A662-E2A366F4915A}" srcId="{DF56ECAD-959B-4372-A09F-BACBED948B18}" destId="{28BC7DA1-B8E0-45BE-8EC4-FE2D128211A7}" srcOrd="0" destOrd="0" parTransId="{519BC8EE-90C9-4CA9-8834-FDA6201CC647}" sibTransId="{C804BFE8-C462-4E4E-A81F-869BCC7ECBCF}"/>
    <dgm:cxn modelId="{F86639BB-DDB4-448F-BDBD-2FA42A2CB8B4}" type="presOf" srcId="{DF56ECAD-959B-4372-A09F-BACBED948B18}" destId="{1B0224EA-5D00-4B7E-B738-32500EED8B96}" srcOrd="0" destOrd="0" presId="urn:microsoft.com/office/officeart/2005/8/layout/matrix3"/>
    <dgm:cxn modelId="{367CDDA2-3E86-49B5-B055-B190B6B958A1}" srcId="{DF56ECAD-959B-4372-A09F-BACBED948B18}" destId="{DD52722B-C1F6-45AB-A0C3-CDF97F400DAD}" srcOrd="1" destOrd="0" parTransId="{0E52DFD5-1E89-438C-AC5E-40C319209ACB}" sibTransId="{02B5A056-C04B-41AB-BF44-4EB947D7AC16}"/>
    <dgm:cxn modelId="{2E911034-234C-4AD5-9E60-C9E66EC1B9D2}" srcId="{DF56ECAD-959B-4372-A09F-BACBED948B18}" destId="{E14A3671-4A6B-409A-9941-F0D3551D394E}" srcOrd="2" destOrd="0" parTransId="{8651F524-3C95-4F6B-BDC2-C1585F093E72}" sibTransId="{27C71234-CF5D-4EAC-B550-353F29B08DDF}"/>
    <dgm:cxn modelId="{C57322C0-BEC2-4121-8A64-9AF74D9F1901}" type="presOf" srcId="{DD52722B-C1F6-45AB-A0C3-CDF97F400DAD}" destId="{E2C73FCC-5A58-4365-BAC0-9D250C6A14BF}" srcOrd="0" destOrd="0" presId="urn:microsoft.com/office/officeart/2005/8/layout/matrix3"/>
    <dgm:cxn modelId="{648FA573-F809-43C3-BAD0-9E812BDCF82C}" type="presOf" srcId="{28BC7DA1-B8E0-45BE-8EC4-FE2D128211A7}" destId="{5D2489B8-BB5F-43BD-B6D3-04B2FA9EBB99}" srcOrd="0" destOrd="0" presId="urn:microsoft.com/office/officeart/2005/8/layout/matrix3"/>
    <dgm:cxn modelId="{7B43CCE1-C091-48F9-97CB-3EF4E32C7CDD}" type="presParOf" srcId="{1B0224EA-5D00-4B7E-B738-32500EED8B96}" destId="{2EF3C512-C53B-48E5-BDDE-44718E043E7C}" srcOrd="0" destOrd="0" presId="urn:microsoft.com/office/officeart/2005/8/layout/matrix3"/>
    <dgm:cxn modelId="{0233A230-5C13-4245-84BA-71171351E1AF}" type="presParOf" srcId="{1B0224EA-5D00-4B7E-B738-32500EED8B96}" destId="{5D2489B8-BB5F-43BD-B6D3-04B2FA9EBB99}" srcOrd="1" destOrd="0" presId="urn:microsoft.com/office/officeart/2005/8/layout/matrix3"/>
    <dgm:cxn modelId="{63D1F70C-664B-4B75-B0BA-F86D6A4C583C}" type="presParOf" srcId="{1B0224EA-5D00-4B7E-B738-32500EED8B96}" destId="{E2C73FCC-5A58-4365-BAC0-9D250C6A14BF}" srcOrd="2" destOrd="0" presId="urn:microsoft.com/office/officeart/2005/8/layout/matrix3"/>
    <dgm:cxn modelId="{F68FB7F3-A4A8-435D-AE55-C252B5F5FE76}" type="presParOf" srcId="{1B0224EA-5D00-4B7E-B738-32500EED8B96}" destId="{0C75F79A-AFEB-4AFE-BC29-2DCA039AB2DC}" srcOrd="3" destOrd="0" presId="urn:microsoft.com/office/officeart/2005/8/layout/matrix3"/>
    <dgm:cxn modelId="{65441187-2BB8-4ECE-A927-0CD509C34D97}" type="presParOf" srcId="{1B0224EA-5D00-4B7E-B738-32500EED8B96}" destId="{474CBDA8-B883-4EAF-90AD-B67B958845F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35401-17DC-4813-8E89-F246DBBDF7E5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F345DE-C28D-46E5-804F-BD351E34C137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rtl="0"/>
          <a:r>
            <a:rPr lang="ru-RU" sz="1200" b="1" cap="all" baseline="0" dirty="0" smtClean="0">
              <a:solidFill>
                <a:srgbClr val="EC8F12"/>
              </a:solidFill>
            </a:rPr>
            <a:t>2340</a:t>
          </a:r>
        </a:p>
        <a:p>
          <a:pPr rtl="0"/>
          <a:r>
            <a:rPr lang="ru-RU" sz="600" b="1" cap="all" baseline="0" dirty="0" smtClean="0">
              <a:solidFill>
                <a:srgbClr val="EC8F12"/>
              </a:solidFill>
            </a:rPr>
            <a:t>2023  </a:t>
          </a:r>
          <a:endParaRPr lang="en-US" sz="600" b="1" cap="all" baseline="0" dirty="0" smtClean="0">
            <a:solidFill>
              <a:srgbClr val="EC8F12"/>
            </a:solidFill>
          </a:endParaRPr>
        </a:p>
        <a:p>
          <a:pPr rtl="0"/>
          <a:r>
            <a:rPr lang="ru-RU" sz="1200" b="1" cap="all" baseline="0" dirty="0" smtClean="0">
              <a:solidFill>
                <a:schemeClr val="bg2"/>
              </a:solidFill>
            </a:rPr>
            <a:t>1666</a:t>
          </a:r>
          <a:endParaRPr lang="en-US" sz="1200" b="1" cap="all" baseline="0" dirty="0" smtClean="0">
            <a:solidFill>
              <a:schemeClr val="bg2"/>
            </a:solidFill>
          </a:endParaRPr>
        </a:p>
      </dgm:t>
    </dgm:pt>
    <dgm:pt modelId="{BB4F8A35-A77F-45C5-990F-84EA1251BC6A}" type="parTrans" cxnId="{DBE9E8EB-F724-481E-9CE8-2CADD4E9D171}">
      <dgm:prSet/>
      <dgm:spPr/>
      <dgm:t>
        <a:bodyPr/>
        <a:lstStyle/>
        <a:p>
          <a:endParaRPr lang="ru-RU"/>
        </a:p>
      </dgm:t>
    </dgm:pt>
    <dgm:pt modelId="{71775382-2EDA-4785-B0EF-4C56D0D0A5E4}" type="sibTrans" cxnId="{DBE9E8EB-F724-481E-9CE8-2CADD4E9D171}">
      <dgm:prSet/>
      <dgm:spPr/>
      <dgm:t>
        <a:bodyPr/>
        <a:lstStyle/>
        <a:p>
          <a:endParaRPr lang="ru-RU"/>
        </a:p>
      </dgm:t>
    </dgm:pt>
    <dgm:pt modelId="{086FA510-C2D7-4D50-9763-3F92297089DE}">
      <dgm:prSet custT="1"/>
      <dgm:spPr>
        <a:solidFill>
          <a:schemeClr val="bg1"/>
        </a:solidFill>
        <a:ln cmpd="dbl">
          <a:solidFill>
            <a:schemeClr val="accent1"/>
          </a:solidFill>
        </a:ln>
      </dgm:spPr>
      <dgm:t>
        <a:bodyPr anchor="t" anchorCtr="0"/>
        <a:lstStyle/>
        <a:p>
          <a:pPr rtl="0"/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rtl="0"/>
          <a:r>
            <a:rPr lang="ru-RU" sz="1200" b="1" cap="all" baseline="0" dirty="0" smtClean="0">
              <a:solidFill>
                <a:srgbClr val="EC8F12"/>
              </a:solidFill>
            </a:rPr>
            <a:t>421</a:t>
          </a:r>
          <a:endParaRPr lang="en-US" sz="1200" b="1" cap="all" baseline="0" dirty="0" smtClean="0">
            <a:solidFill>
              <a:srgbClr val="EC8F12"/>
            </a:solidFill>
          </a:endParaRPr>
        </a:p>
        <a:p>
          <a:pPr rtl="0"/>
          <a:r>
            <a:rPr lang="ru-RU" sz="1200" b="1" cap="all" baseline="0" dirty="0" smtClean="0">
              <a:solidFill>
                <a:schemeClr val="bg2"/>
              </a:solidFill>
            </a:rPr>
            <a:t>190</a:t>
          </a:r>
          <a:endParaRPr lang="en-US" sz="1200" b="1" cap="all" baseline="0" dirty="0" smtClean="0">
            <a:solidFill>
              <a:schemeClr val="bg2"/>
            </a:solidFill>
          </a:endParaRPr>
        </a:p>
      </dgm:t>
    </dgm:pt>
    <dgm:pt modelId="{6E5F7226-A8F0-421E-8875-4DA1BCB227D6}" type="parTrans" cxnId="{29634A17-090F-4D27-B0DA-8C6F21B57629}">
      <dgm:prSet/>
      <dgm:spPr/>
      <dgm:t>
        <a:bodyPr/>
        <a:lstStyle/>
        <a:p>
          <a:endParaRPr lang="ru-RU"/>
        </a:p>
      </dgm:t>
    </dgm:pt>
    <dgm:pt modelId="{F52F0A94-8D16-4DE1-B778-1832BB511459}" type="sibTrans" cxnId="{29634A17-090F-4D27-B0DA-8C6F21B57629}">
      <dgm:prSet/>
      <dgm:spPr/>
      <dgm:t>
        <a:bodyPr/>
        <a:lstStyle/>
        <a:p>
          <a:endParaRPr lang="ru-RU"/>
        </a:p>
      </dgm:t>
    </dgm:pt>
    <dgm:pt modelId="{08BBCF1E-276B-44B4-B496-B1C44B0918D1}" type="pres">
      <dgm:prSet presAssocID="{DDE35401-17DC-4813-8E89-F246DBBDF7E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3CA7C-357F-4C04-A63A-8EC45DB59B6C}" type="pres">
      <dgm:prSet presAssocID="{22F345DE-C28D-46E5-804F-BD351E34C137}" presName="comp" presStyleCnt="0"/>
      <dgm:spPr/>
    </dgm:pt>
    <dgm:pt modelId="{F3762B7B-3EEB-4E63-9A09-007436EA7CD7}" type="pres">
      <dgm:prSet presAssocID="{22F345DE-C28D-46E5-804F-BD351E34C137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E6F06-7B2B-481A-A97F-1D6E0B54B402}" type="pres">
      <dgm:prSet presAssocID="{22F345DE-C28D-46E5-804F-BD351E34C137}" presName="rect1" presStyleLbl="lnNode1" presStyleIdx="0" presStyleCnt="2"/>
      <dgm:spPr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cmpd="dbl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40BF0E9-D80A-4B46-802D-BE19CE573334}" type="pres">
      <dgm:prSet presAssocID="{71775382-2EDA-4785-B0EF-4C56D0D0A5E4}" presName="sibTrans" presStyleCnt="0"/>
      <dgm:spPr/>
    </dgm:pt>
    <dgm:pt modelId="{E99ECF2F-0064-4BA2-94A6-DE4F0683D051}" type="pres">
      <dgm:prSet presAssocID="{086FA510-C2D7-4D50-9763-3F92297089DE}" presName="comp" presStyleCnt="0"/>
      <dgm:spPr/>
    </dgm:pt>
    <dgm:pt modelId="{B88AFF1A-243D-445A-BB6B-F8BAB51C3857}" type="pres">
      <dgm:prSet presAssocID="{086FA510-C2D7-4D50-9763-3F92297089DE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4D385-6D31-493A-AA01-4F2CAE103944}" type="pres">
      <dgm:prSet presAssocID="{086FA510-C2D7-4D50-9763-3F92297089DE}" presName="rect1" presStyleLbl="lnNode1" presStyleIdx="1" presStyleCnt="2" custScaleX="90265" custScaleY="88875" custLinFactX="-159769" custLinFactNeighborX="-200000" custLinFactNeighborY="-27548"/>
      <dgm:spPr>
        <a:noFill/>
      </dgm:spPr>
      <dgm:t>
        <a:bodyPr/>
        <a:lstStyle/>
        <a:p>
          <a:endParaRPr lang="ru-RU"/>
        </a:p>
      </dgm:t>
    </dgm:pt>
  </dgm:ptLst>
  <dgm:cxnLst>
    <dgm:cxn modelId="{DBE9E8EB-F724-481E-9CE8-2CADD4E9D171}" srcId="{DDE35401-17DC-4813-8E89-F246DBBDF7E5}" destId="{22F345DE-C28D-46E5-804F-BD351E34C137}" srcOrd="0" destOrd="0" parTransId="{BB4F8A35-A77F-45C5-990F-84EA1251BC6A}" sibTransId="{71775382-2EDA-4785-B0EF-4C56D0D0A5E4}"/>
    <dgm:cxn modelId="{E5298283-C589-4E75-AA2E-6ADB5481BBDF}" type="presOf" srcId="{086FA510-C2D7-4D50-9763-3F92297089DE}" destId="{B88AFF1A-243D-445A-BB6B-F8BAB51C3857}" srcOrd="0" destOrd="0" presId="urn:microsoft.com/office/officeart/2008/layout/AlternatingPictureBlocks"/>
    <dgm:cxn modelId="{DC862A0F-42E2-4ED5-A4DB-8F3EDD10FB65}" type="presOf" srcId="{22F345DE-C28D-46E5-804F-BD351E34C137}" destId="{F3762B7B-3EEB-4E63-9A09-007436EA7CD7}" srcOrd="0" destOrd="0" presId="urn:microsoft.com/office/officeart/2008/layout/AlternatingPictureBlocks"/>
    <dgm:cxn modelId="{29634A17-090F-4D27-B0DA-8C6F21B57629}" srcId="{DDE35401-17DC-4813-8E89-F246DBBDF7E5}" destId="{086FA510-C2D7-4D50-9763-3F92297089DE}" srcOrd="1" destOrd="0" parTransId="{6E5F7226-A8F0-421E-8875-4DA1BCB227D6}" sibTransId="{F52F0A94-8D16-4DE1-B778-1832BB511459}"/>
    <dgm:cxn modelId="{75F6C9A9-E322-4ACD-9C8F-A9F972A053F5}" type="presOf" srcId="{DDE35401-17DC-4813-8E89-F246DBBDF7E5}" destId="{08BBCF1E-276B-44B4-B496-B1C44B0918D1}" srcOrd="0" destOrd="0" presId="urn:microsoft.com/office/officeart/2008/layout/AlternatingPictureBlocks"/>
    <dgm:cxn modelId="{69286B0A-8B29-42E0-9CBF-B7A8EDFB99C0}" type="presParOf" srcId="{08BBCF1E-276B-44B4-B496-B1C44B0918D1}" destId="{A0E3CA7C-357F-4C04-A63A-8EC45DB59B6C}" srcOrd="0" destOrd="0" presId="urn:microsoft.com/office/officeart/2008/layout/AlternatingPictureBlocks"/>
    <dgm:cxn modelId="{B4AEDC0D-5948-4E88-A2C8-EA148EB672A5}" type="presParOf" srcId="{A0E3CA7C-357F-4C04-A63A-8EC45DB59B6C}" destId="{F3762B7B-3EEB-4E63-9A09-007436EA7CD7}" srcOrd="0" destOrd="0" presId="urn:microsoft.com/office/officeart/2008/layout/AlternatingPictureBlocks"/>
    <dgm:cxn modelId="{68260EF0-716C-44F2-AD70-5E964EE39AF5}" type="presParOf" srcId="{A0E3CA7C-357F-4C04-A63A-8EC45DB59B6C}" destId="{B64E6F06-7B2B-481A-A97F-1D6E0B54B402}" srcOrd="1" destOrd="0" presId="urn:microsoft.com/office/officeart/2008/layout/AlternatingPictureBlocks"/>
    <dgm:cxn modelId="{ED3F7EA4-ECDD-4FEA-832C-8A1698DDA240}" type="presParOf" srcId="{08BBCF1E-276B-44B4-B496-B1C44B0918D1}" destId="{240BF0E9-D80A-4B46-802D-BE19CE573334}" srcOrd="1" destOrd="0" presId="urn:microsoft.com/office/officeart/2008/layout/AlternatingPictureBlocks"/>
    <dgm:cxn modelId="{20E80FCE-3C95-413A-B997-4196D4839302}" type="presParOf" srcId="{08BBCF1E-276B-44B4-B496-B1C44B0918D1}" destId="{E99ECF2F-0064-4BA2-94A6-DE4F0683D051}" srcOrd="2" destOrd="0" presId="urn:microsoft.com/office/officeart/2008/layout/AlternatingPictureBlocks"/>
    <dgm:cxn modelId="{50F9D74D-E8D9-417F-8AC3-8F0E034B78CD}" type="presParOf" srcId="{E99ECF2F-0064-4BA2-94A6-DE4F0683D051}" destId="{B88AFF1A-243D-445A-BB6B-F8BAB51C3857}" srcOrd="0" destOrd="0" presId="urn:microsoft.com/office/officeart/2008/layout/AlternatingPictureBlocks"/>
    <dgm:cxn modelId="{C3E8FC07-7DEB-4756-AAE9-4D7227170BA9}" type="presParOf" srcId="{E99ECF2F-0064-4BA2-94A6-DE4F0683D051}" destId="{0B04D385-6D31-493A-AA01-4F2CAE10394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9609C-8F00-4E03-9C75-CE70441F5E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2E04EA-01CA-43BF-8D3C-849EDD58F91E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24–  </a:t>
          </a:r>
          <a:r>
            <a:rPr lang="ru-RU" sz="1200" b="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 вопросам ГИМС</a:t>
          </a:r>
          <a:endParaRPr lang="ru-RU" sz="1200" b="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B805DC-4998-4E55-9112-B0AF3E9D6318}" type="parTrans" cxnId="{FC1F9EBE-9DFD-4D4E-BF47-78C89FAFCEDB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822E4-5201-4725-AB7B-BEB36BD9C8F8}" type="sibTrans" cxnId="{FC1F9EBE-9DFD-4D4E-BF47-78C89FAFCEDB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F2CEF-8F96-40C9-8E80-B9883DFC75F5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 противопожарная 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305DDA-E98D-4C6A-907B-CF88E25C15A6}" type="parTrans" cxnId="{B9E0712F-D115-4CD6-9D99-D267B56E5903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F7B29-A100-487A-B3FE-D848A418845C}" type="sibTrans" cxnId="{B9E0712F-D115-4CD6-9D99-D267B56E5903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9453E-30F8-4555-AF4E-7A4A2DB5F313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в учебные заведения МЧС России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E4ECE-A5C0-44BA-8051-B46208A37C9E}" type="parTrans" cxnId="{8A21E150-D7E3-44F4-B8D2-770116BBDACA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F07F3-E71B-4E4D-8383-0E08AD487F55}" type="sibTrans" cxnId="{8A21E150-D7E3-44F4-B8D2-770116BBDACA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6F3878-5C08-41B6-B9AA-ECE69F5D8891}">
      <dgm:prSet custT="1"/>
      <dgm:spPr>
        <a:solidFill>
          <a:schemeClr val="accent1">
            <a:lumMod val="60000"/>
            <a:lumOff val="40000"/>
            <a:alpha val="32000"/>
          </a:schemeClr>
        </a:solidFill>
      </dgm:spPr>
      <dgm:t>
        <a:bodyPr/>
        <a:lstStyle/>
        <a:p>
          <a:pPr algn="l" rtl="0"/>
          <a:r>
            <a:rPr lang="ru-RU" sz="10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 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на службу в МЧС России</a:t>
          </a:r>
          <a:endParaRPr lang="ru-RU" sz="1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682C05-1EC9-4239-9A89-54235EE9C35F}" type="sibTrans" cxnId="{FA6DF584-CBC2-484F-8F47-F0BB1BCA4256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EAC6E-0CC7-4DC6-B972-0EE2855209EA}" type="parTrans" cxnId="{FA6DF584-CBC2-484F-8F47-F0BB1BCA4256}">
      <dgm:prSet/>
      <dgm:spPr/>
      <dgm:t>
        <a:bodyPr/>
        <a:lstStyle/>
        <a:p>
          <a:pPr algn="l"/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14A985-BDAD-4EDA-82C3-58892D9BC9C0}" type="pres">
      <dgm:prSet presAssocID="{A889609C-8F00-4E03-9C75-CE70441F5E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34243B-9EBA-485E-9C0B-B6593F82CBA8}" type="pres">
      <dgm:prSet presAssocID="{B12E04EA-01CA-43BF-8D3C-849EDD58F91E}" presName="parentText" presStyleLbl="node1" presStyleIdx="0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FF20C-8598-4C96-B0A0-DD65B591BCF4}" type="pres">
      <dgm:prSet presAssocID="{F85822E4-5201-4725-AB7B-BEB36BD9C8F8}" presName="spacer" presStyleCnt="0"/>
      <dgm:spPr/>
    </dgm:pt>
    <dgm:pt modelId="{CC0DA1C9-8A72-49E6-A5DB-1DC1E72824FF}" type="pres">
      <dgm:prSet presAssocID="{DA6F3878-5C08-41B6-B9AA-ECE69F5D8891}" presName="parentText" presStyleLbl="node1" presStyleIdx="1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81C30-2AEF-439C-8042-A1386D8F86B5}" type="pres">
      <dgm:prSet presAssocID="{0A682C05-1EC9-4239-9A89-54235EE9C35F}" presName="spacer" presStyleCnt="0"/>
      <dgm:spPr/>
    </dgm:pt>
    <dgm:pt modelId="{A5BBC79F-0B8D-4AA0-891A-51412489FB6F}" type="pres">
      <dgm:prSet presAssocID="{A07F2CEF-8F96-40C9-8E80-B9883DFC75F5}" presName="parentText" presStyleLbl="node1" presStyleIdx="2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5AD50-0DCD-4DE0-9EE1-11F56577FD53}" type="pres">
      <dgm:prSet presAssocID="{AAFF7B29-A100-487A-B3FE-D848A418845C}" presName="spacer" presStyleCnt="0"/>
      <dgm:spPr/>
    </dgm:pt>
    <dgm:pt modelId="{FFB05263-FE5B-411A-80B0-85CFD81E312C}" type="pres">
      <dgm:prSet presAssocID="{B9A9453E-30F8-4555-AF4E-7A4A2DB5F313}" presName="parentText" presStyleLbl="node1" presStyleIdx="3" presStyleCnt="4" custLinFactNeighborX="8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21E150-D7E3-44F4-B8D2-770116BBDACA}" srcId="{A889609C-8F00-4E03-9C75-CE70441F5E4F}" destId="{B9A9453E-30F8-4555-AF4E-7A4A2DB5F313}" srcOrd="3" destOrd="0" parTransId="{E09E4ECE-A5C0-44BA-8051-B46208A37C9E}" sibTransId="{B90F07F3-E71B-4E4D-8383-0E08AD487F55}"/>
    <dgm:cxn modelId="{FC1F9EBE-9DFD-4D4E-BF47-78C89FAFCEDB}" srcId="{A889609C-8F00-4E03-9C75-CE70441F5E4F}" destId="{B12E04EA-01CA-43BF-8D3C-849EDD58F91E}" srcOrd="0" destOrd="0" parTransId="{CCB805DC-4998-4E55-9112-B0AF3E9D6318}" sibTransId="{F85822E4-5201-4725-AB7B-BEB36BD9C8F8}"/>
    <dgm:cxn modelId="{43A8D1DD-2CFC-4EF4-A242-D17C308B16EA}" type="presOf" srcId="{B12E04EA-01CA-43BF-8D3C-849EDD58F91E}" destId="{5434243B-9EBA-485E-9C0B-B6593F82CBA8}" srcOrd="0" destOrd="0" presId="urn:microsoft.com/office/officeart/2005/8/layout/vList2"/>
    <dgm:cxn modelId="{FA6DF584-CBC2-484F-8F47-F0BB1BCA4256}" srcId="{A889609C-8F00-4E03-9C75-CE70441F5E4F}" destId="{DA6F3878-5C08-41B6-B9AA-ECE69F5D8891}" srcOrd="1" destOrd="0" parTransId="{D1CEAC6E-0CC7-4DC6-B972-0EE2855209EA}" sibTransId="{0A682C05-1EC9-4239-9A89-54235EE9C35F}"/>
    <dgm:cxn modelId="{B9E0712F-D115-4CD6-9D99-D267B56E5903}" srcId="{A889609C-8F00-4E03-9C75-CE70441F5E4F}" destId="{A07F2CEF-8F96-40C9-8E80-B9883DFC75F5}" srcOrd="2" destOrd="0" parTransId="{1F305DDA-E98D-4C6A-907B-CF88E25C15A6}" sibTransId="{AAFF7B29-A100-487A-B3FE-D848A418845C}"/>
    <dgm:cxn modelId="{C5DC6FC2-B707-4AEE-AA5E-50C625DF7D54}" type="presOf" srcId="{B9A9453E-30F8-4555-AF4E-7A4A2DB5F313}" destId="{FFB05263-FE5B-411A-80B0-85CFD81E312C}" srcOrd="0" destOrd="0" presId="urn:microsoft.com/office/officeart/2005/8/layout/vList2"/>
    <dgm:cxn modelId="{8754CCC7-47E2-4F60-A83F-22FA2A710654}" type="presOf" srcId="{DA6F3878-5C08-41B6-B9AA-ECE69F5D8891}" destId="{CC0DA1C9-8A72-49E6-A5DB-1DC1E72824FF}" srcOrd="0" destOrd="0" presId="urn:microsoft.com/office/officeart/2005/8/layout/vList2"/>
    <dgm:cxn modelId="{52B01EDC-6383-416E-8E50-A0005F368C63}" type="presOf" srcId="{A889609C-8F00-4E03-9C75-CE70441F5E4F}" destId="{AC14A985-BDAD-4EDA-82C3-58892D9BC9C0}" srcOrd="0" destOrd="0" presId="urn:microsoft.com/office/officeart/2005/8/layout/vList2"/>
    <dgm:cxn modelId="{B6EF51A0-DAF1-4907-8BD3-311418BCD681}" type="presOf" srcId="{A07F2CEF-8F96-40C9-8E80-B9883DFC75F5}" destId="{A5BBC79F-0B8D-4AA0-891A-51412489FB6F}" srcOrd="0" destOrd="0" presId="urn:microsoft.com/office/officeart/2005/8/layout/vList2"/>
    <dgm:cxn modelId="{306ECF07-826D-48D7-B2EF-47F6C0AFA5B2}" type="presParOf" srcId="{AC14A985-BDAD-4EDA-82C3-58892D9BC9C0}" destId="{5434243B-9EBA-485E-9C0B-B6593F82CBA8}" srcOrd="0" destOrd="0" presId="urn:microsoft.com/office/officeart/2005/8/layout/vList2"/>
    <dgm:cxn modelId="{A2EA2009-DE9E-455E-AA97-15FD8873249B}" type="presParOf" srcId="{AC14A985-BDAD-4EDA-82C3-58892D9BC9C0}" destId="{F57FF20C-8598-4C96-B0A0-DD65B591BCF4}" srcOrd="1" destOrd="0" presId="urn:microsoft.com/office/officeart/2005/8/layout/vList2"/>
    <dgm:cxn modelId="{60849191-774D-444F-8E69-B8542BA5CC9D}" type="presParOf" srcId="{AC14A985-BDAD-4EDA-82C3-58892D9BC9C0}" destId="{CC0DA1C9-8A72-49E6-A5DB-1DC1E72824FF}" srcOrd="2" destOrd="0" presId="urn:microsoft.com/office/officeart/2005/8/layout/vList2"/>
    <dgm:cxn modelId="{209959C8-7B87-42CA-9C21-968687F032D8}" type="presParOf" srcId="{AC14A985-BDAD-4EDA-82C3-58892D9BC9C0}" destId="{BF581C30-2AEF-439C-8042-A1386D8F86B5}" srcOrd="3" destOrd="0" presId="urn:microsoft.com/office/officeart/2005/8/layout/vList2"/>
    <dgm:cxn modelId="{0502EC6F-D385-49F8-A621-375DE79D975E}" type="presParOf" srcId="{AC14A985-BDAD-4EDA-82C3-58892D9BC9C0}" destId="{A5BBC79F-0B8D-4AA0-891A-51412489FB6F}" srcOrd="4" destOrd="0" presId="urn:microsoft.com/office/officeart/2005/8/layout/vList2"/>
    <dgm:cxn modelId="{951F5D4C-C670-475C-9B92-B9DAB2B99382}" type="presParOf" srcId="{AC14A985-BDAD-4EDA-82C3-58892D9BC9C0}" destId="{B215AD50-0DCD-4DE0-9EE1-11F56577FD53}" srcOrd="5" destOrd="0" presId="urn:microsoft.com/office/officeart/2005/8/layout/vList2"/>
    <dgm:cxn modelId="{90516F07-81B6-4461-8AF9-7A84A1D681D8}" type="presParOf" srcId="{AC14A985-BDAD-4EDA-82C3-58892D9BC9C0}" destId="{FFB05263-FE5B-411A-80B0-85CFD81E312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3C512-C53B-48E5-BDDE-44718E043E7C}">
      <dsp:nvSpPr>
        <dsp:cNvPr id="0" name=""/>
        <dsp:cNvSpPr/>
      </dsp:nvSpPr>
      <dsp:spPr>
        <a:xfrm>
          <a:off x="431087" y="0"/>
          <a:ext cx="2746374" cy="2746374"/>
        </a:xfrm>
        <a:prstGeom prst="diamond">
          <a:avLst/>
        </a:prstGeom>
        <a:gradFill rotWithShape="0">
          <a:gsLst>
            <a:gs pos="3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38100" cmpd="dbl">
          <a:solidFill>
            <a:schemeClr val="accent6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489B8-BB5F-43BD-B6D3-04B2FA9EBB99}">
      <dsp:nvSpPr>
        <dsp:cNvPr id="0" name=""/>
        <dsp:cNvSpPr/>
      </dsp:nvSpPr>
      <dsp:spPr>
        <a:xfrm>
          <a:off x="362377" y="308343"/>
          <a:ext cx="1339435" cy="968165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Заявления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722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en-US" sz="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582</a:t>
          </a:r>
          <a:endParaRPr lang="en-US" sz="1200" b="1" kern="1200" dirty="0" smtClean="0">
            <a:solidFill>
              <a:schemeClr val="bg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0" i="1" kern="1200" dirty="0" smtClean="0">
              <a:solidFill>
                <a:schemeClr val="bg2"/>
              </a:solidFill>
            </a:rPr>
            <a:t>202</a:t>
          </a:r>
          <a:r>
            <a:rPr lang="ru-RU" sz="600" b="0" i="1" kern="1200" dirty="0" smtClean="0">
              <a:solidFill>
                <a:schemeClr val="bg2"/>
              </a:solidFill>
            </a:rPr>
            <a:t>2</a:t>
          </a:r>
          <a:r>
            <a:rPr lang="en-US" sz="600" b="0" i="1" kern="1200" dirty="0" smtClean="0">
              <a:solidFill>
                <a:schemeClr val="bg2"/>
              </a:solidFill>
            </a:rPr>
            <a:t> </a:t>
          </a:r>
          <a:endParaRPr lang="ru-RU" sz="600" b="0" i="1" kern="1200" dirty="0">
            <a:solidFill>
              <a:schemeClr val="bg2"/>
            </a:solidFill>
          </a:endParaRPr>
        </a:p>
      </dsp:txBody>
      <dsp:txXfrm>
        <a:off x="409639" y="355605"/>
        <a:ext cx="1244911" cy="873641"/>
      </dsp:txXfrm>
    </dsp:sp>
    <dsp:sp modelId="{E2C73FCC-5A58-4365-BAC0-9D250C6A14BF}">
      <dsp:nvSpPr>
        <dsp:cNvPr id="0" name=""/>
        <dsp:cNvSpPr/>
      </dsp:nvSpPr>
      <dsp:spPr>
        <a:xfrm>
          <a:off x="1765111" y="297097"/>
          <a:ext cx="1471104" cy="980043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Предложения</a:t>
          </a:r>
          <a:r>
            <a:rPr lang="ru-RU" sz="12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  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1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en-US" sz="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 3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1812953" y="344939"/>
        <a:ext cx="1375420" cy="884359"/>
      </dsp:txXfrm>
    </dsp:sp>
    <dsp:sp modelId="{0C75F79A-AFEB-4AFE-BC29-2DCA039AB2DC}">
      <dsp:nvSpPr>
        <dsp:cNvPr id="0" name=""/>
        <dsp:cNvSpPr/>
      </dsp:nvSpPr>
      <dsp:spPr>
        <a:xfrm>
          <a:off x="298684" y="1392500"/>
          <a:ext cx="1406046" cy="966119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Жалобы</a:t>
          </a:r>
          <a:endParaRPr lang="en-US" sz="900" b="1" kern="1200" cap="all" baseline="0" dirty="0" smtClean="0">
            <a:solidFill>
              <a:schemeClr val="accent1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82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ru-RU" sz="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29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345846" y="1439662"/>
        <a:ext cx="1311722" cy="871795"/>
      </dsp:txXfrm>
    </dsp:sp>
    <dsp:sp modelId="{474CBDA8-B883-4EAF-90AD-B67B958845F1}">
      <dsp:nvSpPr>
        <dsp:cNvPr id="0" name=""/>
        <dsp:cNvSpPr/>
      </dsp:nvSpPr>
      <dsp:spPr>
        <a:xfrm>
          <a:off x="1777290" y="1388066"/>
          <a:ext cx="1475581" cy="964951"/>
        </a:xfrm>
        <a:prstGeom prst="round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Не обращения</a:t>
          </a:r>
          <a:r>
            <a:rPr lang="ru-RU" sz="900" b="1" kern="1200" cap="all" baseline="0" dirty="0" smtClean="0">
              <a:solidFill>
                <a:schemeClr val="accent6">
                  <a:lumMod val="75000"/>
                </a:schemeClr>
              </a:solidFill>
            </a:rPr>
            <a:t>    </a:t>
          </a:r>
          <a:endParaRPr lang="en-US" sz="900" b="1" kern="1200" cap="all" baseline="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6">
                  <a:lumMod val="75000"/>
                </a:schemeClr>
              </a:solidFill>
            </a:rPr>
            <a:t>1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solidFill>
                <a:schemeClr val="accent6">
                  <a:lumMod val="75000"/>
                </a:schemeClr>
              </a:solidFill>
            </a:rPr>
            <a:t>2023</a:t>
          </a:r>
          <a:endParaRPr lang="ru-RU" sz="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/>
              </a:solidFill>
            </a:rPr>
            <a:t>3</a:t>
          </a:r>
          <a:endParaRPr lang="ru-RU" sz="1200" b="1" kern="1200" dirty="0">
            <a:solidFill>
              <a:schemeClr val="bg2"/>
            </a:solidFill>
          </a:endParaRPr>
        </a:p>
      </dsp:txBody>
      <dsp:txXfrm>
        <a:off x="1824395" y="1435171"/>
        <a:ext cx="1381371" cy="870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62B7B-3EEB-4E63-9A09-007436EA7CD7}">
      <dsp:nvSpPr>
        <dsp:cNvPr id="0" name=""/>
        <dsp:cNvSpPr/>
      </dsp:nvSpPr>
      <dsp:spPr>
        <a:xfrm>
          <a:off x="1935945" y="64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 поступившие в электронном виде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rgbClr val="EC8F12"/>
              </a:solidFill>
            </a:rPr>
            <a:t>2340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cap="all" baseline="0" dirty="0" smtClean="0">
              <a:solidFill>
                <a:srgbClr val="EC8F12"/>
              </a:solidFill>
            </a:rPr>
            <a:t>2023  </a:t>
          </a:r>
          <a:endParaRPr lang="en-US" sz="600" b="1" kern="1200" cap="all" baseline="0" dirty="0" smtClean="0">
            <a:solidFill>
              <a:srgbClr val="EC8F1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chemeClr val="bg2"/>
              </a:solidFill>
            </a:rPr>
            <a:t>1666</a:t>
          </a:r>
          <a:endParaRPr lang="en-US" sz="1200" b="1" kern="1200" cap="all" baseline="0" dirty="0" smtClean="0">
            <a:solidFill>
              <a:schemeClr val="bg2"/>
            </a:solidFill>
          </a:endParaRPr>
        </a:p>
      </dsp:txBody>
      <dsp:txXfrm>
        <a:off x="1935945" y="644"/>
        <a:ext cx="2062949" cy="933038"/>
      </dsp:txXfrm>
    </dsp:sp>
    <dsp:sp modelId="{B64E6F06-7B2B-481A-A97F-1D6E0B54B402}">
      <dsp:nvSpPr>
        <dsp:cNvPr id="0" name=""/>
        <dsp:cNvSpPr/>
      </dsp:nvSpPr>
      <dsp:spPr>
        <a:xfrm>
          <a:off x="919865" y="644"/>
          <a:ext cx="923708" cy="933038"/>
        </a:xfrm>
        <a:prstGeom prst="rect">
          <a:avLst/>
        </a:prstGeom>
        <a:gradFill rotWithShape="0">
          <a:gsLst>
            <a:gs pos="2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dbl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AFF1A-243D-445A-BB6B-F8BAB51C3857}">
      <dsp:nvSpPr>
        <dsp:cNvPr id="0" name=""/>
        <dsp:cNvSpPr/>
      </dsp:nvSpPr>
      <dsp:spPr>
        <a:xfrm>
          <a:off x="942346" y="1087634"/>
          <a:ext cx="2062949" cy="933038"/>
        </a:xfrm>
        <a:prstGeom prst="rect">
          <a:avLst/>
        </a:prstGeom>
        <a:solidFill>
          <a:schemeClr val="bg1"/>
        </a:solidFill>
        <a:ln w="254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Обращения,</a:t>
          </a:r>
          <a:r>
            <a:rPr lang="en-US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ru-RU" sz="900" b="1" kern="1200" cap="all" baseline="0" dirty="0" smtClean="0">
              <a:solidFill>
                <a:schemeClr val="accent1">
                  <a:lumMod val="75000"/>
                </a:schemeClr>
              </a:solidFill>
            </a:rPr>
            <a:t>поступившие в письменном виде 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rgbClr val="EC8F12"/>
              </a:solidFill>
            </a:rPr>
            <a:t>421</a:t>
          </a:r>
          <a:endParaRPr lang="en-US" sz="1200" b="1" kern="1200" cap="all" baseline="0" dirty="0" smtClean="0">
            <a:solidFill>
              <a:srgbClr val="EC8F12"/>
            </a:solidFill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baseline="0" dirty="0" smtClean="0">
              <a:solidFill>
                <a:schemeClr val="bg2"/>
              </a:solidFill>
            </a:rPr>
            <a:t>190</a:t>
          </a:r>
          <a:endParaRPr lang="en-US" sz="1200" b="1" kern="1200" cap="all" baseline="0" dirty="0" smtClean="0">
            <a:solidFill>
              <a:schemeClr val="bg2"/>
            </a:solidFill>
          </a:endParaRPr>
        </a:p>
      </dsp:txBody>
      <dsp:txXfrm>
        <a:off x="942346" y="1087634"/>
        <a:ext cx="2062949" cy="933038"/>
      </dsp:txXfrm>
    </dsp:sp>
    <dsp:sp modelId="{0B04D385-6D31-493A-AA01-4F2CAE103944}">
      <dsp:nvSpPr>
        <dsp:cNvPr id="0" name=""/>
        <dsp:cNvSpPr/>
      </dsp:nvSpPr>
      <dsp:spPr>
        <a:xfrm>
          <a:off x="0" y="882501"/>
          <a:ext cx="833785" cy="82923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4243B-9EBA-485E-9C0B-B6593F82CBA8}">
      <dsp:nvSpPr>
        <dsp:cNvPr id="0" name=""/>
        <dsp:cNvSpPr/>
      </dsp:nvSpPr>
      <dsp:spPr>
        <a:xfrm>
          <a:off x="0" y="31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24–  </a:t>
          </a:r>
          <a:r>
            <a:rPr lang="ru-RU" sz="1200" b="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 вопросам ГИМС</a:t>
          </a:r>
          <a:endParaRPr lang="ru-RU" sz="1200" b="0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58929"/>
        <a:ext cx="4453824" cy="506770"/>
      </dsp:txXfrm>
    </dsp:sp>
    <dsp:sp modelId="{CC0DA1C9-8A72-49E6-A5DB-1DC1E72824FF}">
      <dsp:nvSpPr>
        <dsp:cNvPr id="0" name=""/>
        <dsp:cNvSpPr/>
      </dsp:nvSpPr>
      <dsp:spPr>
        <a:xfrm>
          <a:off x="0" y="679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 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на службу в МЧС России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706929"/>
        <a:ext cx="4453824" cy="506770"/>
      </dsp:txXfrm>
    </dsp:sp>
    <dsp:sp modelId="{A5BBC79F-0B8D-4AA0-891A-51412489FB6F}">
      <dsp:nvSpPr>
        <dsp:cNvPr id="0" name=""/>
        <dsp:cNvSpPr/>
      </dsp:nvSpPr>
      <dsp:spPr>
        <a:xfrm>
          <a:off x="0" y="1327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 противопожарная 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1354929"/>
        <a:ext cx="4453824" cy="506770"/>
      </dsp:txXfrm>
    </dsp:sp>
    <dsp:sp modelId="{FFB05263-FE5B-411A-80B0-85CFD81E312C}">
      <dsp:nvSpPr>
        <dsp:cNvPr id="0" name=""/>
        <dsp:cNvSpPr/>
      </dsp:nvSpPr>
      <dsp:spPr>
        <a:xfrm>
          <a:off x="0" y="1975514"/>
          <a:ext cx="4508654" cy="561600"/>
        </a:xfrm>
        <a:prstGeom prst="roundRect">
          <a:avLst/>
        </a:prstGeom>
        <a:solidFill>
          <a:schemeClr val="accent1">
            <a:lumMod val="60000"/>
            <a:lumOff val="40000"/>
            <a:alpha val="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– поступление в учебные заведения МЧС России</a:t>
          </a:r>
          <a:endParaRPr lang="ru-RU" sz="1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002929"/>
        <a:ext cx="4453824" cy="506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</cdr:x>
      <cdr:y>0.18834</cdr:y>
    </cdr:from>
    <cdr:to>
      <cdr:x>0.94716</cdr:x>
      <cdr:y>0.7371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60422" y="1101422"/>
          <a:ext cx="1670538" cy="32091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0"/>
          <a:ext cx="4840769" cy="2159022"/>
        </a:xfrm>
        <a:prstGeom xmlns:a="http://schemas.openxmlformats.org/drawingml/2006/main" prst="rect">
          <a:avLst/>
        </a:prstGeom>
        <a:ln xmlns:a="http://schemas.openxmlformats.org/drawingml/2006/main" w="28575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indent="457200" algn="just"/>
          <a:r>
            <a:rPr lang="ru-RU" sz="1200" kern="12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Отделением по работе с обращениями граждан Главного управления организован личный прием граждан начальником Главного управления  генерал-майором внутренней  службы П.А. </a:t>
          </a:r>
          <a:r>
            <a:rPr lang="ru-RU" sz="1200" kern="1200" dirty="0" err="1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Кугуй</a:t>
          </a:r>
          <a:r>
            <a:rPr lang="ru-RU" sz="12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200" b="1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4" y="1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207" y="1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r">
              <a:defRPr sz="1200"/>
            </a:lvl1pPr>
          </a:lstStyle>
          <a:p>
            <a:fld id="{A39358AF-A23B-4914-AFF2-A0CC80A39971}" type="datetime1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4" y="9722309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l">
              <a:defRPr sz="1200"/>
            </a:lvl1pPr>
          </a:lstStyle>
          <a:p>
            <a:r>
              <a:rPr lang="ru-RU"/>
              <a:t>кузьменко р.в.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207" y="9722309"/>
            <a:ext cx="3079202" cy="512304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r">
              <a:defRPr sz="1200"/>
            </a:lvl1pPr>
          </a:lstStyle>
          <a:p>
            <a:fld id="{B1F43F12-CEA0-4E3A-AFBF-A110B2F641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410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7" y="32"/>
            <a:ext cx="3078427" cy="513509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031" y="32"/>
            <a:ext cx="3078427" cy="513509"/>
          </a:xfrm>
          <a:prstGeom prst="rect">
            <a:avLst/>
          </a:prstGeom>
        </p:spPr>
        <p:txBody>
          <a:bodyPr vert="horz" lIns="94462" tIns="47243" rIns="94462" bIns="47243" rtlCol="0"/>
          <a:lstStyle>
            <a:lvl1pPr algn="r">
              <a:defRPr sz="1200"/>
            </a:lvl1pPr>
          </a:lstStyle>
          <a:p>
            <a:fld id="{7FC5EB5F-4EFB-4245-9D81-7DD1B392E0A1}" type="datetime1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3313" y="1279525"/>
            <a:ext cx="48974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62" tIns="47243" rIns="94462" bIns="4724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24"/>
            <a:ext cx="5683250" cy="4029882"/>
          </a:xfrm>
          <a:prstGeom prst="rect">
            <a:avLst/>
          </a:prstGeom>
        </p:spPr>
        <p:txBody>
          <a:bodyPr vert="horz" lIns="94462" tIns="47243" rIns="94462" bIns="4724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7" y="9721117"/>
            <a:ext cx="3078427" cy="513507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l">
              <a:defRPr sz="1200"/>
            </a:lvl1pPr>
          </a:lstStyle>
          <a:p>
            <a:r>
              <a:rPr lang="ru-RU"/>
              <a:t>кузьменко р.в.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031" y="9721117"/>
            <a:ext cx="3078427" cy="513507"/>
          </a:xfrm>
          <a:prstGeom prst="rect">
            <a:avLst/>
          </a:prstGeom>
        </p:spPr>
        <p:txBody>
          <a:bodyPr vert="horz" lIns="94462" tIns="47243" rIns="94462" bIns="47243" rtlCol="0" anchor="b"/>
          <a:lstStyle>
            <a:lvl1pPr algn="r">
              <a:defRPr sz="1200"/>
            </a:lvl1pPr>
          </a:lstStyle>
          <a:p>
            <a:fld id="{7058A4AA-5C16-4AD0-A117-CB8A6D320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458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7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6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4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3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1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0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8" algn="l" defTabSz="9142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63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88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3313" y="1279525"/>
            <a:ext cx="4897437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668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25525" y="1244600"/>
            <a:ext cx="4762500" cy="3359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64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033" y="1122363"/>
            <a:ext cx="7290197" cy="2387600"/>
          </a:xfrm>
        </p:spPr>
        <p:txBody>
          <a:bodyPr anchor="b"/>
          <a:lstStyle>
            <a:lvl1pPr algn="ctr">
              <a:defRPr sz="478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5033" y="3602038"/>
            <a:ext cx="7290197" cy="1655762"/>
          </a:xfrm>
        </p:spPr>
        <p:txBody>
          <a:bodyPr/>
          <a:lstStyle>
            <a:lvl1pPr marL="0" indent="0" algn="ctr">
              <a:buNone/>
              <a:defRPr sz="1914"/>
            </a:lvl1pPr>
            <a:lvl2pPr marL="364526" indent="0" algn="ctr">
              <a:buNone/>
              <a:defRPr sz="1595"/>
            </a:lvl2pPr>
            <a:lvl3pPr marL="729051" indent="0" algn="ctr">
              <a:buNone/>
              <a:defRPr sz="1435"/>
            </a:lvl3pPr>
            <a:lvl4pPr marL="1093577" indent="0" algn="ctr">
              <a:buNone/>
              <a:defRPr sz="1276"/>
            </a:lvl4pPr>
            <a:lvl5pPr marL="1458102" indent="0" algn="ctr">
              <a:buNone/>
              <a:defRPr sz="1276"/>
            </a:lvl5pPr>
            <a:lvl6pPr marL="1822628" indent="0" algn="ctr">
              <a:buNone/>
              <a:defRPr sz="1276"/>
            </a:lvl6pPr>
            <a:lvl7pPr marL="2187153" indent="0" algn="ctr">
              <a:buNone/>
              <a:defRPr sz="1276"/>
            </a:lvl7pPr>
            <a:lvl8pPr marL="2551679" indent="0" algn="ctr">
              <a:buNone/>
              <a:defRPr sz="1276"/>
            </a:lvl8pPr>
            <a:lvl9pPr marL="2916204" indent="0" algn="ctr">
              <a:buNone/>
              <a:defRPr sz="1276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83C13-FED9-4C83-BC60-486E91BA2297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2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082-1C0C-4D97-BD56-BA576506C117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2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6071" y="365125"/>
            <a:ext cx="2095932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8277" y="365125"/>
            <a:ext cx="6166292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7B3F-1C2B-4A32-9637-892EBCDDD6B3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96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Титу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729023" y="2130471"/>
            <a:ext cx="826222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458058" y="3886202"/>
            <a:ext cx="680418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lvl="0" algn="ctr">
              <a:spcBef>
                <a:spcPts val="618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41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64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AD83C13-FED9-4C83-BC60-486E91BA2297}" type="datetime1">
              <a:rPr lang="ru-RU" smtClean="0"/>
              <a:t>12.01.2024</a:t>
            </a:fld>
            <a:endParaRPr lang="ru-RU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313377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67837" y="4406948"/>
            <a:ext cx="8262224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857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67837" y="2906722"/>
            <a:ext cx="826222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marL="441305" lvl="0" indent="-220652" algn="l">
              <a:spcBef>
                <a:spcPts val="386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29">
                <a:solidFill>
                  <a:srgbClr val="888888"/>
                </a:solidFill>
              </a:defRPr>
            </a:lvl1pPr>
            <a:lvl2pPr marL="882610" lvl="1" indent="-220652" algn="l">
              <a:spcBef>
                <a:spcPts val="34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14">
                <a:solidFill>
                  <a:srgbClr val="888888"/>
                </a:solidFill>
              </a:defRPr>
            </a:lvl2pPr>
            <a:lvl3pPr marL="1323914" lvl="2" indent="-220652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71">
                <a:solidFill>
                  <a:srgbClr val="888888"/>
                </a:solidFill>
              </a:defRPr>
            </a:lvl3pPr>
            <a:lvl4pPr marL="1765219" lvl="3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4pPr>
            <a:lvl5pPr marL="2206524" lvl="4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5pPr>
            <a:lvl6pPr marL="2647829" lvl="5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6pPr>
            <a:lvl7pPr marL="3089134" lvl="6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7pPr>
            <a:lvl8pPr marL="3530438" lvl="7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8pPr>
            <a:lvl9pPr marL="3971743" lvl="8" indent="-220652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5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B47CE85-0221-45E8-A7EB-F63C72DE2B3C}" type="datetime1">
              <a:rPr lang="ru-RU" smtClean="0"/>
              <a:t>12.01.2024</a:t>
            </a:fld>
            <a:endParaRPr lang="ru-RU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55068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86034" y="1600206"/>
            <a:ext cx="42931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14"/>
            </a:lvl1pPr>
            <a:lvl2pPr marL="882610" lvl="1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286"/>
            </a:lvl2pPr>
            <a:lvl3pPr marL="1323914" lvl="2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714"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714"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941151" y="1600206"/>
            <a:ext cx="42931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14"/>
            </a:lvl1pPr>
            <a:lvl2pPr marL="882610" lvl="1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286"/>
            </a:lvl2pPr>
            <a:lvl3pPr marL="1323914" lvl="2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714"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714"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714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1267A42-6A36-48DA-825D-47FBB5718B33}" type="datetime1">
              <a:rPr lang="ru-RU" smtClean="0"/>
              <a:t>12.01.2024</a:t>
            </a:fld>
            <a:endParaRPr lang="ru-RU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74292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F00A5CD-D0AA-41E5-92AD-52E37032FDDE}" type="datetime1">
              <a:rPr lang="ru-RU" smtClean="0"/>
              <a:t>12.01.2024</a:t>
            </a:fld>
            <a:endParaRPr lang="ru-RU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89456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4DFB350-0FEF-4C27-8B54-BAA001998D3F}" type="datetime1">
              <a:rPr lang="ru-RU" smtClean="0"/>
              <a:t>12.01.2024</a:t>
            </a:fld>
            <a:endParaRPr lang="ru-RU"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115364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86023" y="273050"/>
            <a:ext cx="31979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2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800357" y="273098"/>
            <a:ext cx="543389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416788" algn="l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071"/>
            </a:lvl1pPr>
            <a:lvl2pPr marL="882610" lvl="1" indent="-392271" algn="l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714"/>
            </a:lvl2pPr>
            <a:lvl3pPr marL="1323914" lvl="2" indent="-367692" algn="l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286"/>
            </a:lvl3pPr>
            <a:lvl4pPr marL="1765219" lvl="3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29"/>
            </a:lvl4pPr>
            <a:lvl5pPr marL="2206524" lvl="4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29"/>
            </a:lvl5pPr>
            <a:lvl6pPr marL="2647829" lvl="5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6pPr>
            <a:lvl7pPr marL="3089134" lvl="6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7pPr>
            <a:lvl8pPr marL="3530438" lvl="7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8pPr>
            <a:lvl9pPr marL="3971743" lvl="8" indent="-343237" algn="l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29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86023" y="1435104"/>
            <a:ext cx="3197900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220652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57"/>
            </a:lvl1pPr>
            <a:lvl2pPr marL="882610" lvl="1" indent="-220652" algn="l">
              <a:spcBef>
                <a:spcPts val="23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43"/>
            </a:lvl2pPr>
            <a:lvl3pPr marL="1323914" lvl="2" indent="-220652" algn="l">
              <a:spcBef>
                <a:spcPts val="19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765219" lvl="3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4pPr>
            <a:lvl5pPr marL="2206524" lvl="4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5pPr>
            <a:lvl6pPr marL="2647829" lvl="5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6pPr>
            <a:lvl7pPr marL="3089134" lvl="6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7pPr>
            <a:lvl8pPr marL="3530438" lvl="7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8pPr>
            <a:lvl9pPr marL="3971743" lvl="8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ED4CE99-1A98-46CC-9AB2-C70F8AD71C3B}" type="datetime1">
              <a:rPr lang="ru-RU" smtClean="0"/>
              <a:t>12.01.2024</a:t>
            </a:fld>
            <a:endParaRPr lang="ru-RU"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2666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905239" y="4800600"/>
            <a:ext cx="5832158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2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1905239" y="612775"/>
            <a:ext cx="583215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rmAutofit/>
          </a:bodyPr>
          <a:lstStyle>
            <a:lvl1pPr marR="0" lvl="0" algn="l" rtl="0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4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905239" y="5367338"/>
            <a:ext cx="5832158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220652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57"/>
            </a:lvl1pPr>
            <a:lvl2pPr marL="882610" lvl="1" indent="-220652" algn="l">
              <a:spcBef>
                <a:spcPts val="23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43"/>
            </a:lvl2pPr>
            <a:lvl3pPr marL="1323914" lvl="2" indent="-220652" algn="l">
              <a:spcBef>
                <a:spcPts val="19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765219" lvl="3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4pPr>
            <a:lvl5pPr marL="2206524" lvl="4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5pPr>
            <a:lvl6pPr marL="2647829" lvl="5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6pPr>
            <a:lvl7pPr marL="3089134" lvl="6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7pPr>
            <a:lvl8pPr marL="3530438" lvl="7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8pPr>
            <a:lvl9pPr marL="3971743" lvl="8" indent="-220652" algn="l"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57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3424D5-612A-4DE6-AEFD-0053EF126A32}" type="datetime1">
              <a:rPr lang="ru-RU" smtClean="0"/>
              <a:t>12.01.2024</a:t>
            </a:fld>
            <a:endParaRPr lang="ru-RU"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56883"/>
      </p:ext>
    </p:extLst>
  </p:cSld>
  <p:clrMapOvr>
    <a:masterClrMapping/>
  </p:clrMapOvr>
  <p:transition spd="slow">
    <p:wipe dir="r"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597171" y="-510929"/>
            <a:ext cx="4525963" cy="874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82610" lvl="1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23914" lvl="2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DDCC082-1C0C-4D97-BD56-BA576506C117}" type="datetime1">
              <a:rPr lang="ru-RU" smtClean="0"/>
              <a:t>12.01.2024</a:t>
            </a:fld>
            <a:endParaRPr lang="ru-RU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3204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E170-E9A5-49AE-A992-075BE99D9F7C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26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5214976" y="2106902"/>
            <a:ext cx="5851525" cy="218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759858" y="845"/>
            <a:ext cx="5851525" cy="6399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41305" lvl="0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82610" lvl="1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23914" lvl="2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65219" lvl="3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06524" lvl="4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647829" lvl="5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89134" lvl="6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30438" lvl="7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71743" lvl="8" indent="-330979" algn="l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2B37B3F-1C2B-4A32-9637-892EBCDDD6B3}" type="datetime1">
              <a:rPr lang="ru-RU" smtClean="0"/>
              <a:t>12.01.2024</a:t>
            </a:fld>
            <a:endParaRPr lang="ru-RU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ru-RU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43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9207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23274" y="6480681"/>
            <a:ext cx="486897" cy="365125"/>
          </a:xfrm>
          <a:prstGeom prst="rect">
            <a:avLst/>
          </a:prstGeom>
          <a:solidFill>
            <a:schemeClr val="bg1"/>
          </a:solidFill>
        </p:spPr>
        <p:txBody>
          <a:bodyPr tIns="72466" bIns="72466"/>
          <a:lstStyle>
            <a:lvl1pPr algn="ctr" defTabSz="764532">
              <a:defRPr sz="1357" b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15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" y="20"/>
            <a:ext cx="9730717" cy="836712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95" tIns="42097" rIns="84195" bIns="42097" rtlCol="0" anchor="ctr"/>
          <a:lstStyle/>
          <a:p>
            <a:pPr algn="ctr" defTabSz="841962" fontAlgn="base">
              <a:spcBef>
                <a:spcPct val="0"/>
              </a:spcBef>
              <a:spcAft>
                <a:spcPct val="0"/>
              </a:spcAft>
            </a:pPr>
            <a:endParaRPr lang="ru-RU" sz="1571" dirty="0">
              <a:solidFill>
                <a:prstClr val="white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5607" y="6468625"/>
            <a:ext cx="9003351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lIns="48633" tIns="48633" rIns="48633" bIns="48633" anchor="ctr" anchorCtr="0"/>
          <a:lstStyle>
            <a:lvl1pPr algn="ctr">
              <a:defRPr sz="1714">
                <a:solidFill>
                  <a:srgbClr val="004D84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298949" y="6468625"/>
            <a:ext cx="406128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vert="horz" wrap="square" lIns="48633" tIns="48633" rIns="48633" bIns="48633" numCol="1" anchor="ctr" anchorCtr="0" compatLnSpc="1">
            <a:prstTxWarp prst="textNoShape">
              <a:avLst/>
            </a:prstTxWarp>
          </a:bodyPr>
          <a:lstStyle>
            <a:lvl1pPr>
              <a:defRPr lang="ru-RU" sz="1714" smtClean="0">
                <a:solidFill>
                  <a:srgbClr val="004D84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591195" y="51274"/>
            <a:ext cx="8497318" cy="715230"/>
          </a:xfrm>
          <a:noFill/>
          <a:ln w="9525">
            <a:noFill/>
            <a:miter lim="800000"/>
            <a:headEnd/>
            <a:tailEnd/>
          </a:ln>
        </p:spPr>
        <p:txBody>
          <a:bodyPr lIns="62957" tIns="31477" rIns="62957" bIns="31477" anchor="ctr"/>
          <a:lstStyle>
            <a:lvl1pPr>
              <a:defRPr lang="ru-RU" sz="157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882351" eaLnBrk="1" latinLnBrk="0" hangingPunct="1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4" y="167518"/>
            <a:ext cx="1096892" cy="536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91" y="133638"/>
            <a:ext cx="790888" cy="6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0"/>
            <a:ext cx="9730719" cy="836712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784" tIns="30392" rIns="60784" bIns="30392" rtlCol="0" anchor="ctr"/>
          <a:lstStyle/>
          <a:p>
            <a:pPr algn="ctr" defTabSz="607854" fontAlgn="base">
              <a:spcBef>
                <a:spcPct val="0"/>
              </a:spcBef>
              <a:spcAft>
                <a:spcPct val="0"/>
              </a:spcAft>
            </a:pPr>
            <a:endParaRPr lang="ru-RU" sz="1143" dirty="0">
              <a:solidFill>
                <a:prstClr val="white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1" y="6468625"/>
            <a:ext cx="9298950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lIns="48107" tIns="48107" rIns="48107" bIns="48107" anchor="ctr" anchorCtr="0"/>
          <a:lstStyle>
            <a:lvl1pPr algn="ctr">
              <a:defRPr sz="1286">
                <a:solidFill>
                  <a:srgbClr val="004D84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298949" y="6468625"/>
            <a:ext cx="406128" cy="371278"/>
          </a:xfrm>
          <a:solidFill>
            <a:schemeClr val="bg1"/>
          </a:solidFill>
          <a:ln w="28575">
            <a:solidFill>
              <a:srgbClr val="004D84"/>
            </a:solidFill>
          </a:ln>
        </p:spPr>
        <p:txBody>
          <a:bodyPr vert="horz" wrap="square" lIns="48107" tIns="48107" rIns="48107" bIns="48107" numCol="1" anchor="ctr" anchorCtr="0" compatLnSpc="1">
            <a:prstTxWarp prst="textNoShape">
              <a:avLst/>
            </a:prstTxWarp>
          </a:bodyPr>
          <a:lstStyle>
            <a:lvl1pPr algn="ctr">
              <a:defRPr lang="ru-RU" sz="929" b="0" smtClean="0">
                <a:solidFill>
                  <a:srgbClr val="004D84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994809" y="51274"/>
            <a:ext cx="7870683" cy="715230"/>
          </a:xfrm>
          <a:noFill/>
          <a:ln w="9525">
            <a:noFill/>
            <a:miter lim="800000"/>
            <a:headEnd/>
            <a:tailEnd/>
          </a:ln>
        </p:spPr>
        <p:txBody>
          <a:bodyPr lIns="62276" tIns="31138" rIns="62276" bIns="31138" anchor="ctr">
            <a:normAutofit/>
          </a:bodyPr>
          <a:lstStyle>
            <a:lvl1pPr algn="ctr">
              <a:defRPr lang="ru-RU" sz="857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637013" eaLnBrk="1" latinLnBrk="0" hangingPunct="1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0" y="167518"/>
            <a:ext cx="1096893" cy="536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91" y="133638"/>
            <a:ext cx="790888" cy="6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9"/>
            <a:ext cx="9730718" cy="836712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91" tIns="36646" rIns="73291" bIns="36646" rtlCol="0" anchor="ctr"/>
          <a:lstStyle/>
          <a:p>
            <a:pPr algn="ctr" defTabSz="732969"/>
            <a:endParaRPr lang="ru-RU" sz="1071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27" y="35817"/>
            <a:ext cx="449291" cy="760084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43093" y="6674976"/>
            <a:ext cx="186238" cy="18305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lIns="0" tIns="0" rIns="0" bIns="0" anchor="ctr" anchorCtr="0"/>
          <a:lstStyle>
            <a:lvl1pPr algn="ctr">
              <a:defRPr sz="857" b="0" i="1">
                <a:solidFill>
                  <a:srgbClr val="0070C0"/>
                </a:solidFill>
                <a:latin typeface="+mn-lt"/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7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1" y="30050"/>
            <a:ext cx="626701" cy="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6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86013" y="274676"/>
            <a:ext cx="8748237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86013" y="6245225"/>
            <a:ext cx="2268061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3424D5-612A-4DE6-AEFD-0053EF126A32}" type="datetime1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21090" y="6245225"/>
            <a:ext cx="3078083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34251" y="6378575"/>
            <a:ext cx="486013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9483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020" y="2130458"/>
            <a:ext cx="826222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040" y="3886200"/>
            <a:ext cx="680418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51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1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34" y="4406933"/>
            <a:ext cx="82622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834" y="2906713"/>
            <a:ext cx="82622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40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6013" y="1600206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1134" y="1600206"/>
            <a:ext cx="42931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08" y="1709771"/>
            <a:ext cx="8383727" cy="2852737"/>
          </a:xfrm>
        </p:spPr>
        <p:txBody>
          <a:bodyPr anchor="b"/>
          <a:lstStyle>
            <a:lvl1pPr>
              <a:defRPr sz="478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208" y="4589496"/>
            <a:ext cx="8383727" cy="1500187"/>
          </a:xfrm>
        </p:spPr>
        <p:txBody>
          <a:bodyPr/>
          <a:lstStyle>
            <a:lvl1pPr marL="0" indent="0">
              <a:buNone/>
              <a:defRPr sz="1914">
                <a:solidFill>
                  <a:schemeClr val="tx1">
                    <a:tint val="75000"/>
                  </a:schemeClr>
                </a:solidFill>
              </a:defRPr>
            </a:lvl1pPr>
            <a:lvl2pPr marL="364526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2pPr>
            <a:lvl3pPr marL="729051" indent="0">
              <a:buNone/>
              <a:defRPr sz="1435">
                <a:solidFill>
                  <a:schemeClr val="tx1">
                    <a:tint val="75000"/>
                  </a:schemeClr>
                </a:solidFill>
              </a:defRPr>
            </a:lvl3pPr>
            <a:lvl4pPr marL="1093577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4pPr>
            <a:lvl5pPr marL="1458102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5pPr>
            <a:lvl6pPr marL="182262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6pPr>
            <a:lvl7pPr marL="2187153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7pPr>
            <a:lvl8pPr marL="2551679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8pPr>
            <a:lvl9pPr marL="2916204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CE85-0221-45E8-A7EB-F63C72DE2B3C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62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535113"/>
            <a:ext cx="42948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13" y="2174875"/>
            <a:ext cx="42948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776" y="1535113"/>
            <a:ext cx="42964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776" y="2174875"/>
            <a:ext cx="42964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3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17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64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73050"/>
            <a:ext cx="3197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356" y="273083"/>
            <a:ext cx="543389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13" y="1435103"/>
            <a:ext cx="3197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50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239" y="4800600"/>
            <a:ext cx="58321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239" y="612775"/>
            <a:ext cx="58321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239" y="5367338"/>
            <a:ext cx="58321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93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2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7195" y="274671"/>
            <a:ext cx="218705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13" y="274671"/>
            <a:ext cx="639917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2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033" y="1122363"/>
            <a:ext cx="7290197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5033" y="3602039"/>
            <a:ext cx="7290197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7" indent="0" algn="ctr">
              <a:buNone/>
              <a:defRPr sz="1500"/>
            </a:lvl2pPr>
            <a:lvl3pPr marL="685795" indent="0" algn="ctr">
              <a:buNone/>
              <a:defRPr sz="1350"/>
            </a:lvl3pPr>
            <a:lvl4pPr marL="1028691" indent="0" algn="ctr">
              <a:buNone/>
              <a:defRPr sz="1200"/>
            </a:lvl4pPr>
            <a:lvl5pPr marL="1371589" indent="0" algn="ctr">
              <a:buNone/>
              <a:defRPr sz="1200"/>
            </a:lvl5pPr>
            <a:lvl6pPr marL="1714486" indent="0" algn="ctr">
              <a:buNone/>
              <a:defRPr sz="1200"/>
            </a:lvl6pPr>
            <a:lvl7pPr marL="2057383" indent="0" algn="ctr">
              <a:buNone/>
              <a:defRPr sz="1200"/>
            </a:lvl7pPr>
            <a:lvl8pPr marL="2400281" indent="0" algn="ctr">
              <a:buNone/>
              <a:defRPr sz="1200"/>
            </a:lvl8pPr>
            <a:lvl9pPr marL="274317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08" y="1709771"/>
            <a:ext cx="8383727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208" y="4589496"/>
            <a:ext cx="83837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2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8268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7A42-6A36-48DA-825D-47FBB5718B33}" type="datetime1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2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8269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18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365129"/>
            <a:ext cx="838372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535" y="1681164"/>
            <a:ext cx="411212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5" indent="0">
              <a:buNone/>
              <a:defRPr sz="1350" b="1"/>
            </a:lvl3pPr>
            <a:lvl4pPr marL="1028691" indent="0">
              <a:buNone/>
              <a:defRPr sz="1200" b="1"/>
            </a:lvl4pPr>
            <a:lvl5pPr marL="1371589" indent="0">
              <a:buNone/>
              <a:defRPr sz="1200" b="1"/>
            </a:lvl5pPr>
            <a:lvl6pPr marL="1714486" indent="0">
              <a:buNone/>
              <a:defRPr sz="1200" b="1"/>
            </a:lvl6pPr>
            <a:lvl7pPr marL="2057383" indent="0">
              <a:buNone/>
              <a:defRPr sz="1200" b="1"/>
            </a:lvl7pPr>
            <a:lvl8pPr marL="2400281" indent="0">
              <a:buNone/>
              <a:defRPr sz="1200" b="1"/>
            </a:lvl8pPr>
            <a:lvl9pPr marL="274317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0884" y="1681164"/>
            <a:ext cx="413237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5" indent="0">
              <a:buNone/>
              <a:defRPr sz="1350" b="1"/>
            </a:lvl3pPr>
            <a:lvl4pPr marL="1028691" indent="0">
              <a:buNone/>
              <a:defRPr sz="1200" b="1"/>
            </a:lvl4pPr>
            <a:lvl5pPr marL="1371589" indent="0">
              <a:buNone/>
              <a:defRPr sz="1200" b="1"/>
            </a:lvl5pPr>
            <a:lvl6pPr marL="1714486" indent="0">
              <a:buNone/>
              <a:defRPr sz="1200" b="1"/>
            </a:lvl6pPr>
            <a:lvl7pPr marL="2057383" indent="0">
              <a:buNone/>
              <a:defRPr sz="1200" b="1"/>
            </a:lvl7pPr>
            <a:lvl8pPr marL="2400281" indent="0">
              <a:buNone/>
              <a:defRPr sz="1200" b="1"/>
            </a:lvl8pPr>
            <a:lvl9pPr marL="274317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20884" y="2505075"/>
            <a:ext cx="413237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86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78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1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5" y="457200"/>
            <a:ext cx="31350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5" y="2057400"/>
            <a:ext cx="31350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5" indent="0">
              <a:buNone/>
              <a:defRPr sz="900"/>
            </a:lvl3pPr>
            <a:lvl4pPr marL="1028691" indent="0">
              <a:buNone/>
              <a:defRPr sz="750"/>
            </a:lvl4pPr>
            <a:lvl5pPr marL="1371589" indent="0">
              <a:buNone/>
              <a:defRPr sz="750"/>
            </a:lvl5pPr>
            <a:lvl6pPr marL="1714486" indent="0">
              <a:buNone/>
              <a:defRPr sz="750"/>
            </a:lvl6pPr>
            <a:lvl7pPr marL="2057383" indent="0">
              <a:buNone/>
              <a:defRPr sz="750"/>
            </a:lvl7pPr>
            <a:lvl8pPr marL="2400281" indent="0">
              <a:buNone/>
              <a:defRPr sz="750"/>
            </a:lvl8pPr>
            <a:lvl9pPr marL="27431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5" y="457200"/>
            <a:ext cx="31350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7" indent="0">
              <a:buNone/>
              <a:defRPr sz="2100"/>
            </a:lvl2pPr>
            <a:lvl3pPr marL="685795" indent="0">
              <a:buNone/>
              <a:defRPr sz="1800"/>
            </a:lvl3pPr>
            <a:lvl4pPr marL="1028691" indent="0">
              <a:buNone/>
              <a:defRPr sz="1500"/>
            </a:lvl4pPr>
            <a:lvl5pPr marL="1371589" indent="0">
              <a:buNone/>
              <a:defRPr sz="1500"/>
            </a:lvl5pPr>
            <a:lvl6pPr marL="1714486" indent="0">
              <a:buNone/>
              <a:defRPr sz="1500"/>
            </a:lvl6pPr>
            <a:lvl7pPr marL="2057383" indent="0">
              <a:buNone/>
              <a:defRPr sz="1500"/>
            </a:lvl7pPr>
            <a:lvl8pPr marL="2400281" indent="0">
              <a:buNone/>
              <a:defRPr sz="1500"/>
            </a:lvl8pPr>
            <a:lvl9pPr marL="27431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5" y="2057400"/>
            <a:ext cx="31350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5" indent="0">
              <a:buNone/>
              <a:defRPr sz="900"/>
            </a:lvl3pPr>
            <a:lvl4pPr marL="1028691" indent="0">
              <a:buNone/>
              <a:defRPr sz="750"/>
            </a:lvl4pPr>
            <a:lvl5pPr marL="1371589" indent="0">
              <a:buNone/>
              <a:defRPr sz="750"/>
            </a:lvl5pPr>
            <a:lvl6pPr marL="1714486" indent="0">
              <a:buNone/>
              <a:defRPr sz="750"/>
            </a:lvl6pPr>
            <a:lvl7pPr marL="2057383" indent="0">
              <a:buNone/>
              <a:defRPr sz="750"/>
            </a:lvl7pPr>
            <a:lvl8pPr marL="2400281" indent="0">
              <a:buNone/>
              <a:defRPr sz="750"/>
            </a:lvl8pPr>
            <a:lvl9pPr marL="27431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04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72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6064" y="365125"/>
            <a:ext cx="209593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8277" y="365125"/>
            <a:ext cx="6166292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3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365129"/>
            <a:ext cx="838372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535" y="1681163"/>
            <a:ext cx="4112126" cy="82391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526" indent="0">
              <a:buNone/>
              <a:defRPr sz="1595" b="1"/>
            </a:lvl2pPr>
            <a:lvl3pPr marL="729051" indent="0">
              <a:buNone/>
              <a:defRPr sz="1435" b="1"/>
            </a:lvl3pPr>
            <a:lvl4pPr marL="1093577" indent="0">
              <a:buNone/>
              <a:defRPr sz="1276" b="1"/>
            </a:lvl4pPr>
            <a:lvl5pPr marL="1458102" indent="0">
              <a:buNone/>
              <a:defRPr sz="1276" b="1"/>
            </a:lvl5pPr>
            <a:lvl6pPr marL="1822628" indent="0">
              <a:buNone/>
              <a:defRPr sz="1276" b="1"/>
            </a:lvl6pPr>
            <a:lvl7pPr marL="2187153" indent="0">
              <a:buNone/>
              <a:defRPr sz="1276" b="1"/>
            </a:lvl7pPr>
            <a:lvl8pPr marL="2551679" indent="0">
              <a:buNone/>
              <a:defRPr sz="1276" b="1"/>
            </a:lvl8pPr>
            <a:lvl9pPr marL="2916204" indent="0">
              <a:buNone/>
              <a:defRPr sz="1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0891" y="1681163"/>
            <a:ext cx="4132378" cy="82391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526" indent="0">
              <a:buNone/>
              <a:defRPr sz="1595" b="1"/>
            </a:lvl2pPr>
            <a:lvl3pPr marL="729051" indent="0">
              <a:buNone/>
              <a:defRPr sz="1435" b="1"/>
            </a:lvl3pPr>
            <a:lvl4pPr marL="1093577" indent="0">
              <a:buNone/>
              <a:defRPr sz="1276" b="1"/>
            </a:lvl4pPr>
            <a:lvl5pPr marL="1458102" indent="0">
              <a:buNone/>
              <a:defRPr sz="1276" b="1"/>
            </a:lvl5pPr>
            <a:lvl6pPr marL="1822628" indent="0">
              <a:buNone/>
              <a:defRPr sz="1276" b="1"/>
            </a:lvl6pPr>
            <a:lvl7pPr marL="2187153" indent="0">
              <a:buNone/>
              <a:defRPr sz="1276" b="1"/>
            </a:lvl7pPr>
            <a:lvl8pPr marL="2551679" indent="0">
              <a:buNone/>
              <a:defRPr sz="1276" b="1"/>
            </a:lvl8pPr>
            <a:lvl9pPr marL="2916204" indent="0">
              <a:buNone/>
              <a:defRPr sz="1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20891" y="2505075"/>
            <a:ext cx="413237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3DF4-78D3-4CF2-813D-073F60500479}" type="datetime1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6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0A5CD-D0AA-41E5-92AD-52E37032FDDE}" type="datetime1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8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FB350-0FEF-4C27-8B54-BAA001998D3F}" type="datetime1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3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255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>
              <a:defRPr sz="2551"/>
            </a:lvl1pPr>
            <a:lvl2pPr>
              <a:defRPr sz="2232"/>
            </a:lvl2pPr>
            <a:lvl3pPr>
              <a:defRPr sz="1914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276"/>
            </a:lvl1pPr>
            <a:lvl2pPr marL="364526" indent="0">
              <a:buNone/>
              <a:defRPr sz="1116"/>
            </a:lvl2pPr>
            <a:lvl3pPr marL="729051" indent="0">
              <a:buNone/>
              <a:defRPr sz="957"/>
            </a:lvl3pPr>
            <a:lvl4pPr marL="1093577" indent="0">
              <a:buNone/>
              <a:defRPr sz="797"/>
            </a:lvl4pPr>
            <a:lvl5pPr marL="1458102" indent="0">
              <a:buNone/>
              <a:defRPr sz="797"/>
            </a:lvl5pPr>
            <a:lvl6pPr marL="1822628" indent="0">
              <a:buNone/>
              <a:defRPr sz="797"/>
            </a:lvl6pPr>
            <a:lvl7pPr marL="2187153" indent="0">
              <a:buNone/>
              <a:defRPr sz="797"/>
            </a:lvl7pPr>
            <a:lvl8pPr marL="2551679" indent="0">
              <a:buNone/>
              <a:defRPr sz="797"/>
            </a:lvl8pPr>
            <a:lvl9pPr marL="2916204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CE99-1A98-46CC-9AB2-C70F8AD71C3B}" type="datetime1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8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255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32380" y="987458"/>
            <a:ext cx="4920883" cy="4873625"/>
          </a:xfrm>
        </p:spPr>
        <p:txBody>
          <a:bodyPr/>
          <a:lstStyle>
            <a:lvl1pPr marL="0" indent="0">
              <a:buNone/>
              <a:defRPr sz="2551"/>
            </a:lvl1pPr>
            <a:lvl2pPr marL="364526" indent="0">
              <a:buNone/>
              <a:defRPr sz="2232"/>
            </a:lvl2pPr>
            <a:lvl3pPr marL="729051" indent="0">
              <a:buNone/>
              <a:defRPr sz="1914"/>
            </a:lvl3pPr>
            <a:lvl4pPr marL="1093577" indent="0">
              <a:buNone/>
              <a:defRPr sz="1595"/>
            </a:lvl4pPr>
            <a:lvl5pPr marL="1458102" indent="0">
              <a:buNone/>
              <a:defRPr sz="1595"/>
            </a:lvl5pPr>
            <a:lvl6pPr marL="1822628" indent="0">
              <a:buNone/>
              <a:defRPr sz="1595"/>
            </a:lvl6pPr>
            <a:lvl7pPr marL="2187153" indent="0">
              <a:buNone/>
              <a:defRPr sz="1595"/>
            </a:lvl7pPr>
            <a:lvl8pPr marL="2551679" indent="0">
              <a:buNone/>
              <a:defRPr sz="1595"/>
            </a:lvl8pPr>
            <a:lvl9pPr marL="2916204" indent="0">
              <a:buNone/>
              <a:defRPr sz="159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276"/>
            </a:lvl1pPr>
            <a:lvl2pPr marL="364526" indent="0">
              <a:buNone/>
              <a:defRPr sz="1116"/>
            </a:lvl2pPr>
            <a:lvl3pPr marL="729051" indent="0">
              <a:buNone/>
              <a:defRPr sz="957"/>
            </a:lvl3pPr>
            <a:lvl4pPr marL="1093577" indent="0">
              <a:buNone/>
              <a:defRPr sz="797"/>
            </a:lvl4pPr>
            <a:lvl5pPr marL="1458102" indent="0">
              <a:buNone/>
              <a:defRPr sz="797"/>
            </a:lvl5pPr>
            <a:lvl6pPr marL="1822628" indent="0">
              <a:buNone/>
              <a:defRPr sz="797"/>
            </a:lvl6pPr>
            <a:lvl7pPr marL="2187153" indent="0">
              <a:buNone/>
              <a:defRPr sz="797"/>
            </a:lvl7pPr>
            <a:lvl8pPr marL="2551679" indent="0">
              <a:buNone/>
              <a:defRPr sz="797"/>
            </a:lvl8pPr>
            <a:lvl9pPr marL="2916204" indent="0">
              <a:buNone/>
              <a:defRPr sz="79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8EC3-9CE9-471A-8D8C-3C945F5E96D5}" type="datetime1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4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365129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8268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24D5-612A-4DE6-AEFD-0053EF126A32}" type="datetime1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19837" y="6356383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64939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7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l" defTabSz="729051" rtl="0" eaLnBrk="1" latinLnBrk="0" hangingPunct="1">
        <a:lnSpc>
          <a:spcPct val="90000"/>
        </a:lnSpc>
        <a:spcBef>
          <a:spcPct val="0"/>
        </a:spcBef>
        <a:buNone/>
        <a:defRPr sz="35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263" indent="-182263" algn="l" defTabSz="729051" rtl="0" eaLnBrk="1" latinLnBrk="0" hangingPunct="1">
        <a:lnSpc>
          <a:spcPct val="90000"/>
        </a:lnSpc>
        <a:spcBef>
          <a:spcPts val="797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46788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2pPr>
      <a:lvl3pPr marL="911314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75839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4pPr>
      <a:lvl5pPr marL="1640365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5pPr>
      <a:lvl6pPr marL="2004891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6pPr>
      <a:lvl7pPr marL="2369416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7pPr>
      <a:lvl8pPr marL="2733942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8pPr>
      <a:lvl9pPr marL="3098467" indent="-182263" algn="l" defTabSz="729051" rtl="0" eaLnBrk="1" latinLnBrk="0" hangingPunct="1">
        <a:lnSpc>
          <a:spcPct val="90000"/>
        </a:lnSpc>
        <a:spcBef>
          <a:spcPts val="399"/>
        </a:spcBef>
        <a:buFont typeface="Arial" panose="020B0604020202020204" pitchFamily="34" charset="0"/>
        <a:buChar char="•"/>
        <a:defRPr sz="14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1pPr>
      <a:lvl2pPr marL="364526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2pPr>
      <a:lvl3pPr marL="729051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3pPr>
      <a:lvl4pPr marL="1093577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4pPr>
      <a:lvl5pPr marL="1458102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5pPr>
      <a:lvl6pPr marL="1822628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6pPr>
      <a:lvl7pPr marL="2187153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7pPr>
      <a:lvl8pPr marL="2551679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algn="l" defTabSz="729051" rtl="0" eaLnBrk="1" latinLnBrk="0" hangingPunct="1">
        <a:defRPr sz="14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86022" y="274638"/>
            <a:ext cx="87482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86022" y="1600206"/>
            <a:ext cx="87482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86016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D3424D5-612A-4DE6-AEFD-0053EF126A32}" type="datetime1">
              <a:rPr lang="ru-RU" smtClean="0"/>
              <a:t>12.01.2024</a:t>
            </a:fld>
            <a:endParaRPr lang="ru-RU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321092" y="6356398"/>
            <a:ext cx="3078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966190" y="6356398"/>
            <a:ext cx="22680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543" tIns="61754" rIns="123543" bIns="6175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43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4CE7F41-E2A5-4AB3-BEAD-AD12E2E31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79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ransition spd="slow">
    <p:wipe dir="r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13" y="274638"/>
            <a:ext cx="87482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13" y="1600206"/>
            <a:ext cx="87482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13" y="6356383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090" y="6356383"/>
            <a:ext cx="307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6194" y="6356383"/>
            <a:ext cx="2268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3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365129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8268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fld id="{3E901E00-7A5E-4E02-9746-78E5E877599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95"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19837" y="6356383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64939" y="6356383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95"/>
            <a:fld id="{50972702-C4FF-4B61-9F2F-DBC9E5B79F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9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7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8" indent="-171448" algn="l" defTabSz="6857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6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3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0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8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35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32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9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6" indent="-171448" algn="l" defTabSz="6857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7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5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1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9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6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83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81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8" algn="l" defTabSz="6857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6.wmf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5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.xml"/><Relationship Id="rId18" Type="http://schemas.openxmlformats.org/officeDocument/2006/relationships/image" Target="../media/image18.png"/><Relationship Id="rId26" Type="http://schemas.openxmlformats.org/officeDocument/2006/relationships/image" Target="../media/image21.jpg"/><Relationship Id="rId3" Type="http://schemas.openxmlformats.org/officeDocument/2006/relationships/image" Target="../media/image6.wmf"/><Relationship Id="rId21" Type="http://schemas.openxmlformats.org/officeDocument/2006/relationships/diagramData" Target="../diagrams/data2.xml"/><Relationship Id="rId12" Type="http://schemas.openxmlformats.org/officeDocument/2006/relationships/diagramData" Target="../diagrams/data1.xml"/><Relationship Id="rId17" Type="http://schemas.openxmlformats.org/officeDocument/2006/relationships/image" Target="../media/image17.png"/><Relationship Id="rId25" Type="http://schemas.microsoft.com/office/2007/relationships/diagramDrawing" Target="../diagrams/drawing2.xml"/><Relationship Id="rId2" Type="http://schemas.openxmlformats.org/officeDocument/2006/relationships/slideLayout" Target="../slideLayouts/slideLayout15.xml"/><Relationship Id="rId16" Type="http://schemas.microsoft.com/office/2007/relationships/diagramDrawing" Target="../diagrams/drawing1.xml"/><Relationship Id="rId20" Type="http://schemas.openxmlformats.org/officeDocument/2006/relationships/image" Target="../media/image20.png"/><Relationship Id="rId29" Type="http://schemas.openxmlformats.org/officeDocument/2006/relationships/chart" Target="../charts/chart1.xml"/><Relationship Id="rId1" Type="http://schemas.openxmlformats.org/officeDocument/2006/relationships/themeOverride" Target="../theme/themeOverride3.xml"/><Relationship Id="rId11" Type="http://schemas.openxmlformats.org/officeDocument/2006/relationships/image" Target="../media/image87.png"/><Relationship Id="rId24" Type="http://schemas.openxmlformats.org/officeDocument/2006/relationships/diagramColors" Target="../diagrams/colors2.xml"/><Relationship Id="rId32" Type="http://schemas.openxmlformats.org/officeDocument/2006/relationships/image" Target="../media/image25.png"/><Relationship Id="rId5" Type="http://schemas.microsoft.com/office/2014/relationships/chartEx" Target="../charts/chartEx1.xml"/><Relationship Id="rId15" Type="http://schemas.openxmlformats.org/officeDocument/2006/relationships/diagramColors" Target="../diagrams/colors1.xml"/><Relationship Id="rId23" Type="http://schemas.openxmlformats.org/officeDocument/2006/relationships/diagramQuickStyle" Target="../diagrams/quickStyle2.xml"/><Relationship Id="rId28" Type="http://schemas.openxmlformats.org/officeDocument/2006/relationships/image" Target="../media/image23.png"/><Relationship Id="rId19" Type="http://schemas.openxmlformats.org/officeDocument/2006/relationships/image" Target="../media/image19.png"/><Relationship Id="rId31" Type="http://schemas.openxmlformats.org/officeDocument/2006/relationships/image" Target="../media/image24.jpeg"/><Relationship Id="rId4" Type="http://schemas.openxmlformats.org/officeDocument/2006/relationships/image" Target="../media/image16.jpeg"/><Relationship Id="rId14" Type="http://schemas.openxmlformats.org/officeDocument/2006/relationships/diagramQuickStyle" Target="../diagrams/quickStyle1.xml"/><Relationship Id="rId22" Type="http://schemas.openxmlformats.org/officeDocument/2006/relationships/diagramLayout" Target="../diagrams/layout2.xml"/><Relationship Id="rId27" Type="http://schemas.openxmlformats.org/officeDocument/2006/relationships/image" Target="../media/image22.jpg"/><Relationship Id="rId30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5.wdp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chart" Target="../charts/chart3.xml"/><Relationship Id="rId5" Type="http://schemas.openxmlformats.org/officeDocument/2006/relationships/image" Target="../media/image6.wmf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.wmf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323" y="1633142"/>
            <a:ext cx="1384388" cy="182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57836" y="3927349"/>
            <a:ext cx="7375096" cy="1200329"/>
          </a:xfrm>
          <a:prstGeom prst="rect">
            <a:avLst/>
          </a:prstGeom>
          <a:solidFill>
            <a:srgbClr val="DEA04E"/>
          </a:solidFill>
        </p:spPr>
        <p:txBody>
          <a:bodyPr wrap="square" rtlCol="0">
            <a:spAutoFit/>
          </a:bodyPr>
          <a:lstStyle/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 обращениями граждан и организаций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Главном управлении МЧС России по Ханты-Мансийскому автономному округу – Югре  за 2023 год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1431897" y="22471"/>
            <a:ext cx="7226974" cy="98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3539" tIns="61767" rIns="123539" bIns="61767">
            <a:spAutoFit/>
          </a:bodyPr>
          <a:lstStyle/>
          <a:p>
            <a:pPr algn="ctr" defTabSz="123337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8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Министерство Российской Федерации</a:t>
            </a:r>
            <a:b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по делам гражданской обороны, чрезвычайным ситуациям </a:t>
            </a:r>
            <a:b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и ликвидации последствий стихийных бедствий</a:t>
            </a:r>
          </a:p>
        </p:txBody>
      </p:sp>
      <p:pic>
        <p:nvPicPr>
          <p:cNvPr id="26" name="Рисунок 25" descr="http://kcbux.ru/Statyy/ZA_zizny/image/016_karta/karta-00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00" y="-96009"/>
            <a:ext cx="3086100" cy="13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73416" y="6333646"/>
            <a:ext cx="3622202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Ханты-Мансийск </a:t>
            </a:r>
            <a:endParaRPr lang="ru-RU" sz="1400" b="1" dirty="0">
              <a:solidFill>
                <a:srgbClr val="002060"/>
              </a:solidFill>
              <a:latin typeface="Myriad Pro Light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Myriad Pro Light" pitchFamily="34" charset="0"/>
                <a:cs typeface="Arial" panose="020B0604020202020204" pitchFamily="34" charset="0"/>
              </a:rPr>
              <a:t>2023 г.</a:t>
            </a:r>
            <a:endParaRPr lang="ru-RU" sz="1400" b="1" dirty="0">
              <a:solidFill>
                <a:srgbClr val="002060"/>
              </a:solidFill>
              <a:latin typeface="Myriad Pro Light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985" y="1078866"/>
            <a:ext cx="9719064" cy="8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14221" y="1926503"/>
            <a:ext cx="30539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8913" y="2090870"/>
            <a:ext cx="7101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Граждане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обращаются за помощью при возникновении сбоев в водо-, газо-,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электроснабжении, чаще всего такие  обращения поступают на Телефон доверия.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тематике 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поступило –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обращение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аналогичный период в   2022 году   поступило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обращений.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334" y="3567253"/>
            <a:ext cx="3154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Запросы архивных данных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3795444"/>
            <a:ext cx="70716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Всего поступило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обращений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данной теме, что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ольше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,6%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поступивших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основном это запросы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архивных данных для оформления пенсий, стажа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работы, устройства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работу, подтверждения награждений государственными и ведомственными наградами и другая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информация.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722" y="592586"/>
            <a:ext cx="2188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Предупреждение ЧС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238" y="756952"/>
            <a:ext cx="68224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отчетном периоде наблюдается уменьшение вопросов по предупреждению и ликвидации чрезвычайных ситуаций природного и техногенного характера –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сравнению с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годом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стало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 на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79,3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основном это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вопросы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связанные с  предупреждением лесных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пожаров,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системы обеспечения вызова экстренных оперативных служб по единому номеру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ликвидация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последствий,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экологическая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безопасность.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числа обращений по данной теме обусловлено проводимой  разъяснительной работой на местах по вопросам предупреждения и ликвидации ЧС и пожаров и слаженной работой всех оперативных служб.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7740" y="114154"/>
            <a:ext cx="7741710" cy="353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VIII.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актуальных и часто задаваемых вопросов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52" y="8941"/>
            <a:ext cx="372584" cy="490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54468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24" name="Прямоугольник 23"/>
          <p:cNvSpPr/>
          <p:nvPr/>
        </p:nvSpPr>
        <p:spPr>
          <a:xfrm>
            <a:off x="3309023" y="4771877"/>
            <a:ext cx="6411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1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Количество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в сфере трудовых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отношений, поступивших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- 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 на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35,5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поступивших в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(59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Остаются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актуальными вопросы прохождения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службы,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связанные с увольнением, продлением контракта, переводам по службе, проведением служебных проверок, неудовлетворительными условиями работы, а также присвоением государственных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наград, по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трудоустройства. 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5814" y="4608410"/>
            <a:ext cx="2136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70" y="3106532"/>
            <a:ext cx="2557459" cy="166534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CE7BDC5-794C-42EF-A85E-4681014AC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-1" b="7776"/>
          <a:stretch/>
        </p:blipFill>
        <p:spPr>
          <a:xfrm>
            <a:off x="7073661" y="660000"/>
            <a:ext cx="2454862" cy="15127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8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34" y="1856719"/>
            <a:ext cx="2546320" cy="1671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34" y="4577632"/>
            <a:ext cx="3154688" cy="2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3165" y="2318257"/>
            <a:ext cx="2406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2815" y="2576373"/>
            <a:ext cx="6857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вопросами, имеющими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социальную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тематику,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году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обращений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выплате компенсаций  на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ежемесячной денежной  выплате, что 11,1%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меньше, чем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год  (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5575" y="875755"/>
            <a:ext cx="6832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поступил один вопрос,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касающийся с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одержания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защитных сооружений гражданской обороны и противорадиационных укрытий (ЗCГО и ПРУ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1744" y="707428"/>
            <a:ext cx="3217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Гражданская оборона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0753" y="3355554"/>
            <a:ext cx="3311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вопросы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6466" y="3842451"/>
            <a:ext cx="6732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поступивших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связана  с  обеспечением  жильем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  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больше, чем в 2022 году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всего личный состав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обеспокоен медленным движением очереди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получение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ЕСВ, вопросами выделения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военнослужащим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предоставлением жилья в собственность, выселением из служебного жилья.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7" y="770867"/>
            <a:ext cx="2311282" cy="15000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2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" y="8941"/>
            <a:ext cx="391053" cy="5143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618517"/>
            <a:ext cx="9720263" cy="20533"/>
          </a:xfrm>
          <a:prstGeom prst="line">
            <a:avLst/>
          </a:prstGeom>
          <a:ln w="73025" cmpd="thickThin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820" y="5098790"/>
            <a:ext cx="5131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связанные с рассмотрением обращений граждан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818" y="5345010"/>
            <a:ext cx="6599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Уменьшилось количество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в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году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35,3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 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 (АППГ – 65)  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</a:t>
            </a:r>
            <a:r>
              <a:rPr lang="ru-RU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обращения, личный прием граждан).  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77740" y="114154"/>
            <a:ext cx="7741710" cy="353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актуальных и часто задаваемых вопросов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4943015"/>
            <a:ext cx="2606253" cy="16886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b="14022"/>
          <a:stretch/>
        </p:blipFill>
        <p:spPr>
          <a:xfrm>
            <a:off x="7019925" y="1975449"/>
            <a:ext cx="2508598" cy="16926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6" y="3075956"/>
            <a:ext cx="2760781" cy="19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730" y="-3910"/>
            <a:ext cx="8055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Х.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</a:t>
            </a:r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225" y="4423877"/>
            <a:ext cx="48575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пожарный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</a:p>
          <a:p>
            <a:pPr algn="just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надзор в области защиты населения и территорий от чрезвычайных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ситуаций</a:t>
            </a:r>
          </a:p>
          <a:p>
            <a:pPr algn="just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надзор в области гражданской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обороны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контроль (надзор) за безопасностью людей на водных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объектах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F:\attachm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84" y="1771697"/>
            <a:ext cx="2276648" cy="1585234"/>
          </a:xfrm>
          <a:prstGeom prst="rect">
            <a:avLst/>
          </a:prstGeom>
          <a:noFill/>
          <a:ln w="12700">
            <a:solidFill>
              <a:srgbClr val="EC8F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56462" y="3788034"/>
            <a:ext cx="4024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Нарушений сроков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рассмотрения досудебных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 не допущено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649" y="3393173"/>
            <a:ext cx="304093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перенаправлено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963" y="58789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77226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12" name="Номер слайда 3"/>
          <p:cNvSpPr txBox="1">
            <a:spLocks/>
          </p:cNvSpPr>
          <p:nvPr/>
        </p:nvSpPr>
        <p:spPr>
          <a:xfrm>
            <a:off x="9213062" y="23995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12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0662" y="1122805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7302" y="2067348"/>
            <a:ext cx="34606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90656" y="1645987"/>
            <a:ext cx="4789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82518" y="2569946"/>
            <a:ext cx="1331406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kern="0" dirty="0" err="1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УНДиПР</a:t>
            </a:r>
            <a:endParaRPr lang="ru-RU" sz="20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1181" y="1793139"/>
            <a:ext cx="1288306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ГИМС</a:t>
            </a:r>
            <a:endParaRPr lang="ru-RU" sz="20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0699" y="2659362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0662" y="1739008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5586329" y="1346168"/>
            <a:ext cx="3626723" cy="13561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21" name="Прямоугольник 20"/>
          <p:cNvSpPr/>
          <p:nvPr/>
        </p:nvSpPr>
        <p:spPr>
          <a:xfrm>
            <a:off x="5586338" y="1073528"/>
            <a:ext cx="491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рассмотрения жалоб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45095" y="1473571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32827" y="1929621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32827" y="2451980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kern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09958" y="3284990"/>
            <a:ext cx="811484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8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56579" y="1570988"/>
            <a:ext cx="17260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отказано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2369" y="1222848"/>
            <a:ext cx="440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досудебная жалоба поступила посредством ФГИС ДО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0649" y="2376224"/>
            <a:ext cx="35799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соответствует Федеральному закону от 27.07.2010 №210-ФЗ «Об организации предоставления государственных и муниципальных услуг»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52963" y="4217889"/>
            <a:ext cx="4570114" cy="33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5618043" y="4217889"/>
            <a:ext cx="3595019" cy="0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38" name="Стрелка вправо 37"/>
          <p:cNvSpPr/>
          <p:nvPr/>
        </p:nvSpPr>
        <p:spPr>
          <a:xfrm>
            <a:off x="1272476" y="2847835"/>
            <a:ext cx="3392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1271786" y="1982313"/>
            <a:ext cx="3392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8124" y="3393173"/>
            <a:ext cx="4732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федерального государственного контроля (надзора) в отношении которых применяется  обязательный досудебный порядок рассмотрения жалоб </a:t>
            </a:r>
          </a:p>
        </p:txBody>
      </p:sp>
    </p:spTree>
    <p:extLst>
      <p:ext uri="{BB962C8B-B14F-4D97-AF65-F5344CB8AC3E}">
        <p14:creationId xmlns:p14="http://schemas.microsoft.com/office/powerpoint/2010/main" val="776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7241" y="917831"/>
            <a:ext cx="8477948" cy="6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5320"/>
            <a:endParaRPr lang="ru-RU" sz="2694" b="1" baseline="-25000" dirty="0">
              <a:solidFill>
                <a:prstClr val="black"/>
              </a:solidFill>
              <a:latin typeface="Calibri"/>
            </a:endParaRPr>
          </a:p>
          <a:p>
            <a:pPr defTabSz="885320"/>
            <a:endParaRPr lang="ru-RU" sz="2694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507" y="4206785"/>
            <a:ext cx="4754299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5320"/>
            <a:endParaRPr lang="ru-RU" sz="898" b="1" dirty="0">
              <a:solidFill>
                <a:srgbClr val="44546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195" algn="just" defTabSz="885320"/>
            <a:endParaRPr lang="ru-RU" sz="898" dirty="0">
              <a:solidFill>
                <a:srgbClr val="44546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1" name="Схема 60"/>
          <p:cNvGraphicFramePr/>
          <p:nvPr>
            <p:extLst>
              <p:ext uri="{D42A27DB-BD31-4B8C-83A1-F6EECF244321}">
                <p14:modId xmlns:p14="http://schemas.microsoft.com/office/powerpoint/2010/main" val="4236902347"/>
              </p:ext>
            </p:extLst>
          </p:nvPr>
        </p:nvGraphicFramePr>
        <p:xfrm>
          <a:off x="5140171" y="1149290"/>
          <a:ext cx="4508654" cy="2568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13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51322" y="223134"/>
            <a:ext cx="796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320"/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граждан  в Приемной Президента по Уральскому-Федеральному округу</a:t>
            </a:r>
          </a:p>
          <a:p>
            <a:pPr algn="ctr" defTabSz="885320"/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6376" y="781500"/>
            <a:ext cx="9686860" cy="24401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0" name="Прямая соединительная линия 59"/>
          <p:cNvCxnSpPr/>
          <p:nvPr/>
        </p:nvCxnSpPr>
        <p:spPr>
          <a:xfrm>
            <a:off x="4849806" y="1025971"/>
            <a:ext cx="4527897" cy="15179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9246" y="750161"/>
            <a:ext cx="3434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216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5140171" y="3777466"/>
            <a:ext cx="4508654" cy="0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sp>
        <p:nvSpPr>
          <p:cNvPr id="3" name="Прямоугольник 2"/>
          <p:cNvSpPr/>
          <p:nvPr/>
        </p:nvSpPr>
        <p:spPr>
          <a:xfrm>
            <a:off x="2854029" y="1422406"/>
            <a:ext cx="2195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на все обращения направлены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ответы в письменной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форме.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36" y="-17686"/>
            <a:ext cx="514086" cy="676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049273" y="755944"/>
            <a:ext cx="3919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5216"/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Тематика 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обращений, поступивших в ходе приема 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191926" y="4048979"/>
            <a:ext cx="4456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1"/>
                </a:solidFill>
              </a:rPr>
              <a:t>        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237387" y="4570436"/>
            <a:ext cx="46124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85216"/>
            <a:endParaRPr lang="ru-RU" sz="9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5216"/>
            <a:endParaRPr lang="ru-RU" sz="9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5216"/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За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было принято  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Приемной Президента по Уральскому федеральному округу  начальником 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</a:t>
            </a:r>
            <a:r>
              <a:rPr lang="ru-RU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r>
              <a:rPr 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2" y="844311"/>
            <a:ext cx="2705157" cy="2605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9666" y="4048979"/>
            <a:ext cx="4599157" cy="27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2" y="218820"/>
            <a:ext cx="2443150" cy="6066046"/>
          </a:xfrm>
          <a:prstGeom prst="rect">
            <a:avLst/>
          </a:prstGeom>
          <a:effectLst>
            <a:glow rad="1803400">
              <a:schemeClr val="accent5">
                <a:lumMod val="75000"/>
                <a:alpha val="6000"/>
              </a:schemeClr>
            </a:glow>
            <a:reflection endPos="0" dist="508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7926" y="771595"/>
            <a:ext cx="906887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Обеспечить</a:t>
            </a:r>
            <a:r>
              <a:rPr lang="ru-RU" sz="1000" i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безусловное выполнение требований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законодательства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Российской Федерации при организации работы с обращениями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граждан, 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уделяя особое внимание соблюдению сроков ответов на обращения граждан и полноте этих ответов, в строгом соответствии с требованиями Федерального закона от 02.05.2006    № 59-ФЗ,  приказов МЧС России от 29.12.2021 № 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933,  </a:t>
            </a:r>
            <a:r>
              <a:rPr lang="ru-RU" sz="1000" dirty="0">
                <a:solidFill>
                  <a:srgbClr val="0070C0"/>
                </a:solidFill>
              </a:rPr>
              <a:t>а также исключить случаи необоснованного продления </a:t>
            </a:r>
            <a:r>
              <a:rPr lang="ru-RU" sz="1000" dirty="0" smtClean="0">
                <a:solidFill>
                  <a:srgbClr val="0070C0"/>
                </a:solidFill>
              </a:rPr>
              <a:t>сроков</a:t>
            </a:r>
            <a:r>
              <a:rPr lang="ru-RU" sz="1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Обеспечить</a:t>
            </a: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эффективную систему контроля за порядком  и  сроками рассмотрения обращений граждан, в том числе поступающих </a:t>
            </a:r>
            <a:b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 территориальные подразделения надзорной деятельности и профилактической работы  Главного управления, в случаях нарушения сроков исполнения поручений  инициировать служебные проверки в отношении должностных лиц, допустивших нарушение сроков направления ответов гражданам;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Установить</a:t>
            </a:r>
            <a:r>
              <a:rPr lang="ru-RU" sz="10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особый контроль за рассмотрением обращений граждан, поднимающих общественно значимые проблемы, в первую очередь содержащих факты нарушения действующего законодательства, коррупции, злоупотребления должностными лицами служебным положением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граждан,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выявлять проблемные вопросы и вырабатывать предложения по их решению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Усилить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работу по информированию граждан о порядке рассмотрения обращений и проведения личного приема должностными лицами</a:t>
            </a:r>
            <a:b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 МЧС России по субъектам РФ;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Продолжить</a:t>
            </a:r>
            <a:r>
              <a:rPr lang="ru-RU" sz="1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разъяснительную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 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личным составом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разъяснения их прав, гарантий, а так же решения проблемных вопросов возникающих в процессе прохождения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касающуюся вопросов предоставления отпусков (отгулов), выплаты денежной компенсации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вещевое имущество, размещать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актуальную информацию о социальных гарантиях сотрудников и работников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информационных стендах территориальных органов МЧС России; 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Совмещать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плановые командировки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начальника Главного управления с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приемом граждан и личного состава на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местах; </a:t>
            </a:r>
          </a:p>
          <a:p>
            <a:pPr marL="171450" indent="-171450" algn="just">
              <a:lnSpc>
                <a:spcPct val="115000"/>
              </a:lnSpc>
              <a:buFont typeface="Wingdings" panose="05000000000000000000" pitchFamily="2" charset="2"/>
              <a:buChar char="v"/>
              <a:tabLst>
                <a:tab pos="442595" algn="l"/>
                <a:tab pos="630555" algn="l"/>
                <a:tab pos="990600" algn="l"/>
              </a:tabLst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Размещать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официальном сайте Главного управления информацию, нормативно-правовые акты по актуальным и наиболее часто задаваемым вопросам, при подготовке ответа заявителю подробно указывать, где с этой информацией можно ознакомиться; 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Принимать</a:t>
            </a:r>
            <a:r>
              <a:rPr lang="ru-RU" sz="1000" b="1" dirty="0" smtClean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своевременно  решение о переадресации в другую организацию для рассмотрения в пределах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компетенции;</a:t>
            </a:r>
            <a:endParaRPr lang="ru-RU" sz="1000" dirty="0">
              <a:solidFill>
                <a:srgbClr val="4F81BD">
                  <a:lumMod val="75000"/>
                </a:srgbClr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>
                <a:solidFill>
                  <a:srgbClr val="F79646">
                    <a:lumMod val="75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Рассматривать</a:t>
            </a:r>
            <a:r>
              <a:rPr lang="ru-RU" sz="1000" dirty="0">
                <a:solidFill>
                  <a:srgbClr val="000000"/>
                </a:solidFill>
              </a:rPr>
              <a:t>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заявления и жалобы граждан о злоупотреблении должностных лиц, наиболее важных и значимых социальных проблемах,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а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также повторные и коллективные обращения, как правило, в составе комиссий и с выездом на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место;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>
                <a:solidFill>
                  <a:schemeClr val="accent6">
                    <a:lumMod val="75000"/>
                  </a:schemeClr>
                </a:solidFill>
              </a:rPr>
              <a:t>В ходе рассмотрения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обращений исполнителям не допускать случаи волокиты и формализма, некорректных ответов </a:t>
            </a:r>
            <a:r>
              <a:rPr lang="ru-RU" sz="1000" dirty="0" smtClean="0">
                <a:solidFill>
                  <a:srgbClr val="4F81BD">
                    <a:lumMod val="75000"/>
                  </a:srgbClr>
                </a:solidFill>
              </a:rPr>
              <a:t>заявителям, а также не </a:t>
            </a:r>
            <a:r>
              <a:rPr lang="ru-RU" sz="1000" dirty="0">
                <a:solidFill>
                  <a:srgbClr val="4F81BD">
                    <a:lumMod val="75000"/>
                  </a:srgbClr>
                </a:solidFill>
              </a:rPr>
              <a:t>откладывать подготовку ответов заявителям на крайние даты. </a:t>
            </a: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Принять</a:t>
            </a:r>
            <a:r>
              <a:rPr lang="ru-RU" sz="1000" dirty="0" smtClean="0">
                <a:solidFill>
                  <a:schemeClr val="bg2"/>
                </a:solidFill>
              </a:rPr>
              <a:t> </a:t>
            </a:r>
            <a:r>
              <a:rPr lang="ru-RU" sz="1000" dirty="0">
                <a:solidFill>
                  <a:schemeClr val="bg2"/>
                </a:solidFill>
              </a:rPr>
              <a:t>участие </a:t>
            </a:r>
            <a:r>
              <a:rPr lang="ru-RU" sz="1000" dirty="0" smtClean="0">
                <a:solidFill>
                  <a:schemeClr val="bg2"/>
                </a:solidFill>
              </a:rPr>
              <a:t>в </a:t>
            </a:r>
            <a:r>
              <a:rPr lang="ru-RU" sz="1000" dirty="0" smtClean="0">
                <a:solidFill>
                  <a:schemeClr val="bg2"/>
                </a:solidFill>
              </a:rPr>
              <a:t>коллегии по итогам работы  </a:t>
            </a:r>
            <a:r>
              <a:rPr lang="ru-RU" sz="1000" dirty="0" smtClean="0">
                <a:solidFill>
                  <a:schemeClr val="bg2"/>
                </a:solidFill>
              </a:rPr>
              <a:t>Главного </a:t>
            </a:r>
            <a:r>
              <a:rPr lang="ru-RU" sz="1000" dirty="0" smtClean="0">
                <a:solidFill>
                  <a:schemeClr val="bg2"/>
                </a:solidFill>
              </a:rPr>
              <a:t>управления за 2024.</a:t>
            </a:r>
            <a:endParaRPr lang="ru-RU" sz="1000" dirty="0" smtClean="0">
              <a:solidFill>
                <a:schemeClr val="bg2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Принять</a:t>
            </a:r>
            <a:r>
              <a:rPr lang="ru-RU" sz="1000" b="1" dirty="0" smtClean="0">
                <a:solidFill>
                  <a:schemeClr val="bg2"/>
                </a:solidFill>
              </a:rPr>
              <a:t> </a:t>
            </a:r>
            <a:r>
              <a:rPr lang="ru-RU" sz="1000" dirty="0" smtClean="0">
                <a:solidFill>
                  <a:schemeClr val="bg2"/>
                </a:solidFill>
              </a:rPr>
              <a:t>активное участие должностным лицам Главного управления в экспериментальной программе ПОС. </a:t>
            </a:r>
            <a:endParaRPr lang="ru-RU" sz="1050" dirty="0">
              <a:solidFill>
                <a:schemeClr val="bg2"/>
              </a:solidFill>
            </a:endParaRPr>
          </a:p>
          <a:p>
            <a:pPr lvl="0" algn="just"/>
            <a:endParaRPr lang="ru-RU" sz="1050" dirty="0" smtClean="0">
              <a:solidFill>
                <a:srgbClr val="000000"/>
              </a:solidFill>
            </a:endParaRPr>
          </a:p>
          <a:p>
            <a:pPr lvl="0" algn="just"/>
            <a:endParaRPr lang="ru-RU" sz="1000" dirty="0" smtClean="0">
              <a:solidFill>
                <a:srgbClr val="000000"/>
              </a:solidFill>
            </a:endParaRPr>
          </a:p>
          <a:p>
            <a:pPr marL="171450" lvl="0" indent="-171450" algn="just">
              <a:buFont typeface="Wingdings" panose="05000000000000000000" pitchFamily="2" charset="2"/>
              <a:buChar char="v"/>
            </a:pPr>
            <a:endParaRPr lang="ru-RU" sz="1000" dirty="0">
              <a:solidFill>
                <a:srgbClr val="000000"/>
              </a:solidFill>
            </a:endParaRPr>
          </a:p>
          <a:p>
            <a:pPr algn="just">
              <a:lnSpc>
                <a:spcPct val="115000"/>
              </a:lnSpc>
              <a:tabLst>
                <a:tab pos="442595" algn="l"/>
                <a:tab pos="630555" algn="l"/>
                <a:tab pos="990600" algn="l"/>
              </a:tabLst>
            </a:pPr>
            <a:endParaRPr lang="ru-RU" sz="10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102" y="28222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4592" y="131202"/>
            <a:ext cx="953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Основные </a:t>
            </a:r>
            <a:r>
              <a:rPr lang="ru-RU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совершенствования работы </a:t>
            </a:r>
          </a:p>
          <a:p>
            <a:pPr algn="ctr"/>
            <a:r>
              <a:rPr lang="ru-RU" sz="1400" b="1" dirty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обращениями граждан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smtClean="0">
                <a:solidFill>
                  <a:srgbClr val="EC8F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году</a:t>
            </a:r>
            <a:endParaRPr lang="ru-RU" sz="1400" b="1" dirty="0">
              <a:solidFill>
                <a:srgbClr val="EC8F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-16345" y="734589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12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14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vatars.mds.yandex.net/get-pdb/69339/4d481ead-61ed-4dfa-9c85-7ffc50bf4d0f/s800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21441" b="10506"/>
          <a:stretch/>
        </p:blipFill>
        <p:spPr bwMode="auto">
          <a:xfrm flipH="1">
            <a:off x="578638" y="1560008"/>
            <a:ext cx="8984785" cy="529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638" y="286671"/>
            <a:ext cx="8582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cap="all" dirty="0">
                <a:solidFill>
                  <a:srgbClr val="002060"/>
                </a:solidFill>
              </a:rPr>
              <a:t>Конституция Российской Федерации</a:t>
            </a: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Статья 33</a:t>
            </a:r>
          </a:p>
          <a:p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Граждане </a:t>
            </a:r>
            <a:r>
              <a:rPr lang="ru-RU" sz="1200" dirty="0">
                <a:solidFill>
                  <a:srgbClr val="002060"/>
                </a:solidFill>
              </a:rPr>
              <a:t>Российской Федерации имеют право обращаться лично, а также направлять индивидуальные и коллективные обращения в государственные органы и органы местного </a:t>
            </a:r>
            <a:r>
              <a:rPr lang="ru-RU" sz="1200" dirty="0" smtClean="0">
                <a:solidFill>
                  <a:srgbClr val="002060"/>
                </a:solidFill>
              </a:rPr>
              <a:t>самоуправления.</a:t>
            </a:r>
            <a:endParaRPr lang="ru-RU" sz="1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6149" y="3407422"/>
            <a:ext cx="5754115" cy="3201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Организация работы по рассмотрению обращений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граждан и организаций (далее – обращения граждан) является одним из важнейших направлений деятельности Главного управления.</a:t>
            </a:r>
            <a:endParaRPr lang="ru-RU" sz="1200" dirty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Обращения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граждан представляют собой источник информации о реальных потребностях населения, поэтому своевременное принятие решений по обращениям граждан способствует повышению качества, доступности, комфортности и оперативности предоставления государственных услуг, кроме того, работа с обращениями граждан является одним из самых эффективных инструментов формирования положительного имиджа Главного управления.</a:t>
            </a:r>
          </a:p>
          <a:p>
            <a:pPr indent="457200" algn="just"/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Эффективное управление не может существовать без обратной связи.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Обращения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граждан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необходимо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рассматривать как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канал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получения первичной информации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об отношении населения и личного состава Главного управления к деятельности Министерства и принимаемых решениях. </a:t>
            </a:r>
          </a:p>
          <a:p>
            <a:pPr indent="457200" algn="just"/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Жалобы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предложения, направленные гражданами, позволяют 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своевременно выявлять и устранять недостатки в </a:t>
            </a:r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работе, совершенствовать деятельность МЧС России.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56150" y="1499500"/>
            <a:ext cx="8958118" cy="0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56150" y="1529617"/>
            <a:ext cx="8958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cap="all" dirty="0">
                <a:solidFill>
                  <a:schemeClr val="bg2">
                    <a:lumMod val="75000"/>
                  </a:schemeClr>
                </a:solidFill>
              </a:rPr>
              <a:t>Федеральный закон от 02.05.2006 </a:t>
            </a:r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№ 59-ФЗ </a:t>
            </a:r>
            <a:endParaRPr lang="ru-RU" sz="1200" b="1" cap="al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«О </a:t>
            </a:r>
            <a:r>
              <a:rPr lang="ru-RU" sz="1200" b="1" cap="all" dirty="0">
                <a:solidFill>
                  <a:schemeClr val="bg2">
                    <a:lumMod val="75000"/>
                  </a:schemeClr>
                </a:solidFill>
              </a:rPr>
              <a:t>порядке рассмотрения обращений граждан Российской </a:t>
            </a:r>
            <a:r>
              <a:rPr lang="ru-RU" sz="1200" b="1" cap="all" dirty="0" smtClean="0">
                <a:solidFill>
                  <a:schemeClr val="bg2">
                    <a:lumMod val="75000"/>
                  </a:schemeClr>
                </a:solidFill>
              </a:rPr>
              <a:t>Федерации»</a:t>
            </a:r>
          </a:p>
          <a:p>
            <a:pPr algn="just"/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</a:rPr>
              <a:t>( Статья 10) </a:t>
            </a:r>
            <a:endParaRPr lang="ru-RU" sz="1200" b="1" dirty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Государственный </a:t>
            </a:r>
            <a:r>
              <a:rPr lang="ru-RU" sz="1200" dirty="0">
                <a:solidFill>
                  <a:srgbClr val="002060"/>
                </a:solidFill>
              </a:rPr>
              <a:t>орган или должностное </a:t>
            </a:r>
            <a:r>
              <a:rPr lang="ru-RU" sz="1200" dirty="0" smtClean="0">
                <a:solidFill>
                  <a:srgbClr val="002060"/>
                </a:solidFill>
              </a:rPr>
              <a:t>лицо:</a:t>
            </a:r>
            <a:endParaRPr lang="ru-RU" sz="1200" dirty="0">
              <a:solidFill>
                <a:srgbClr val="002060"/>
              </a:solidFill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- </a:t>
            </a:r>
            <a:r>
              <a:rPr lang="ru-RU" sz="1200" dirty="0" smtClean="0">
                <a:solidFill>
                  <a:srgbClr val="002060"/>
                </a:solidFill>
              </a:rPr>
              <a:t>  обеспечивает </a:t>
            </a:r>
            <a:r>
              <a:rPr lang="ru-RU" sz="1200" dirty="0">
                <a:solidFill>
                  <a:srgbClr val="002060"/>
                </a:solidFill>
              </a:rPr>
              <a:t>объективное, всестороннее и своевременное рассмотрение обращения;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</a:rPr>
              <a:t>принимает </a:t>
            </a:r>
            <a:r>
              <a:rPr lang="ru-RU" sz="1200" dirty="0">
                <a:solidFill>
                  <a:srgbClr val="002060"/>
                </a:solidFill>
              </a:rPr>
              <a:t>меры, направленные на восстановление или защиту нарушенных прав, свобод и законных интересов </a:t>
            </a:r>
            <a:r>
              <a:rPr lang="ru-RU" sz="1200" dirty="0" smtClean="0">
                <a:solidFill>
                  <a:srgbClr val="002060"/>
                </a:solidFill>
              </a:rPr>
              <a:t>гражданина;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rgbClr val="002060"/>
                </a:solidFill>
              </a:rPr>
              <a:t>дает письменный ответ по существу поставленных в обращении </a:t>
            </a:r>
            <a:r>
              <a:rPr lang="ru-RU" sz="1200" dirty="0" smtClean="0">
                <a:solidFill>
                  <a:srgbClr val="002060"/>
                </a:solidFill>
              </a:rPr>
              <a:t>вопросов.</a:t>
            </a:r>
            <a:endParaRPr lang="ru-RU" sz="1200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3058" y="3316799"/>
            <a:ext cx="9004301" cy="30116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19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525" y="1292185"/>
            <a:ext cx="388541" cy="461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18413" y="622089"/>
            <a:ext cx="363073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функции отделения</a:t>
            </a: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работе с обращениями граждан: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приема, регистрации  и организации рассмотрения обращений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граждан и организаций,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в том числе поступающих по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едеральной государственной информационной системе досудебного (внесудебного) обжалования (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ФГИС ДО), ССТУ РФ.</a:t>
            </a:r>
          </a:p>
          <a:p>
            <a:pPr algn="just"/>
            <a:r>
              <a:rPr lang="ru-RU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Организация и обеспечение личного приема должностными лицами.</a:t>
            </a:r>
            <a:endParaRPr lang="ru-RU" sz="950" cap="all" dirty="0" smtClean="0">
              <a:solidFill>
                <a:schemeClr val="bg2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централизованного учета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и хранения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 граждан и организаций.</a:t>
            </a:r>
            <a:endParaRPr lang="ru-RU" sz="95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.Осуществление контроля за соблюдением порядка рассмотрения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обращений граждан и организаций.</a:t>
            </a:r>
            <a:endParaRPr lang="ru-RU" sz="95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информационно-справочной работы, связанной с обращениями граждан и организаций, оказание методической помощи структурным подразделениям по вопросам деятельности  в пределах своей компетенции.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6.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Осуществление анализа  обращений </a:t>
            </a:r>
            <a:r>
              <a:rPr lang="ru-RU" sz="950" dirty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граждан и организаций, 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результатов их рассмотрения и принятых по ним решений, подготовка информационно-аналитических материалов.</a:t>
            </a:r>
          </a:p>
          <a:p>
            <a:pPr algn="just"/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7.</a:t>
            </a:r>
            <a:r>
              <a:rPr lang="ru-RU" sz="95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Ежедневный прием граждан.</a:t>
            </a:r>
          </a:p>
          <a:p>
            <a:pPr algn="just"/>
            <a:endParaRPr lang="ru-RU" sz="1000" dirty="0" smtClean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2"/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2"/>
              </a:solidFill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328" y="18411"/>
            <a:ext cx="445582" cy="5860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9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6122" y="91530"/>
            <a:ext cx="8114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Организация работы с обращениями граждан</a:t>
            </a:r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Главном управлении 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0" y="586570"/>
            <a:ext cx="9720263" cy="22786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16152" y="1712923"/>
            <a:ext cx="24015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отделение по работе с обращениями граждан главного управления 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0444" y="3500297"/>
            <a:ext cx="2861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000" cap="all" dirty="0" smtClean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Отделы надзорной деятельности и профилактических работ Управления надзорной деятельности и профилактических работ  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549" y="667466"/>
            <a:ext cx="240945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ВИДЫ </a:t>
            </a:r>
          </a:p>
          <a:p>
            <a:pPr algn="ctr"/>
            <a:r>
              <a:rPr lang="ru-RU" sz="10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граждан*</a:t>
            </a:r>
          </a:p>
          <a:p>
            <a:pPr algn="just"/>
            <a:endParaRPr lang="ru-RU" sz="1000" b="1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Заявление</a:t>
            </a:r>
          </a:p>
          <a:p>
            <a:pPr algn="just"/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просьба гражданина о содействии в реализации его конституционных прав и свобод или конституционных прав и свобод других лиц, либо сообщение о нарушении законов и иных нормативных правовых актов, недостатках в работе государственных органов, органов местного самоуправления и должностных лиц, либо критика деятельности указанных </a:t>
            </a:r>
            <a:r>
              <a:rPr lang="ru-RU" sz="900" dirty="0">
                <a:solidFill>
                  <a:schemeClr val="bg2"/>
                </a:solidFill>
                <a:latin typeface="Arial" panose="020B0604020202020204" pitchFamily="34" charset="0"/>
              </a:rPr>
              <a:t>органов</a:t>
            </a:r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 и должностных лиц</a:t>
            </a:r>
          </a:p>
          <a:p>
            <a:pPr algn="just"/>
            <a:endParaRPr lang="ru-RU" sz="800" b="1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Предложение</a:t>
            </a:r>
          </a:p>
          <a:p>
            <a:pPr algn="just"/>
            <a:r>
              <a:rPr lang="ru-RU" sz="1000" dirty="0" smtClean="0">
                <a:solidFill>
                  <a:schemeClr val="bg2"/>
                </a:solidFill>
                <a:latin typeface="Arial" panose="020B0604020202020204" pitchFamily="34" charset="0"/>
              </a:rPr>
              <a:t>рекомендация </a:t>
            </a:r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гражданина по совершенствованию законов и иных нормативных правовых актов, деятельности государственных органов и органов местного самоуправления, развитию общественных отношений, улучшению социально-экономической и иных сфер деятельности государства и общества</a:t>
            </a:r>
          </a:p>
          <a:p>
            <a:pPr algn="just"/>
            <a:endParaRPr lang="ru-RU" sz="800" b="1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000" b="1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Жалоба</a:t>
            </a:r>
          </a:p>
          <a:p>
            <a:pPr algn="just"/>
            <a:r>
              <a:rPr lang="ru-RU" sz="1000" dirty="0">
                <a:solidFill>
                  <a:schemeClr val="bg2"/>
                </a:solidFill>
                <a:latin typeface="Arial" panose="020B0604020202020204" pitchFamily="34" charset="0"/>
              </a:rPr>
              <a:t>просьба гражданина о восстановлении или защите его нарушенных прав, свобод или законных интересов либо прав, свобод или законных интересов других </a:t>
            </a:r>
            <a:r>
              <a:rPr lang="ru-RU" sz="1000" dirty="0" smtClean="0">
                <a:solidFill>
                  <a:schemeClr val="bg2"/>
                </a:solidFill>
                <a:latin typeface="Arial" panose="020B0604020202020204" pitchFamily="34" charset="0"/>
              </a:rPr>
              <a:t>лиц.</a:t>
            </a:r>
            <a:endParaRPr lang="ru-RU" sz="1000" b="1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2631214" y="990258"/>
            <a:ext cx="33964" cy="5319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DCE501-5AC1-43C4-BC91-967FB8F4A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3" y="712256"/>
            <a:ext cx="325839" cy="3185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03623" y="1185194"/>
            <a:ext cx="2798719" cy="1762698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903623" y="3464016"/>
            <a:ext cx="2771980" cy="149709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6033818" y="4012706"/>
            <a:ext cx="3615334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СИСТЕМА КОНТРОЛЯ</a:t>
            </a:r>
            <a:r>
              <a:rPr lang="en-US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соблюдением порядка</a:t>
            </a:r>
            <a:b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900" b="1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рассмотрения обращений граждан НАПРАВЛЕНА НА: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единого порядка работы с обращениями граждан в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МЧС России;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граждан на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Снятие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контроля обращения по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которым предоставлен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объективный полный ответ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заявителю;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4.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о количестве обращений граждан, установленный срок для рассмотрения которых истекает и направление ее в структурные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подразделении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(еженедельно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.Подготовку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 об исполнительской дисциплине структурных подразделений центрального аппарата по рассмотрению обращений граждан (еженедельно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ea typeface="Microsoft JhengHei UI" panose="020B0604030504040204" pitchFamily="34" charset="-120"/>
                <a:cs typeface="Arial" panose="020B0604020202020204" pitchFamily="34" charset="0"/>
              </a:rPr>
              <a:t>6.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результатов работы с обращениями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граждан, вопросов исполнительской дисциплины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еженедельных координационных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совещаниях;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ru-RU" sz="9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7.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Консультативную поддержку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структурных подразделений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</a:t>
            </a:r>
            <a:r>
              <a:rPr lang="ru-RU" sz="9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рассмотрения обращений </a:t>
            </a:r>
            <a:r>
              <a:rPr lang="ru-RU" sz="95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граждан.</a:t>
            </a:r>
            <a:endParaRPr lang="ru-RU" sz="9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650776" y="1266226"/>
            <a:ext cx="321969" cy="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 стрелкой 227"/>
          <p:cNvCxnSpPr/>
          <p:nvPr/>
        </p:nvCxnSpPr>
        <p:spPr>
          <a:xfrm>
            <a:off x="2655091" y="2570784"/>
            <a:ext cx="248532" cy="8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2715623" y="3752307"/>
            <a:ext cx="161056" cy="5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5984113" y="1245499"/>
            <a:ext cx="23165" cy="3201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5687557" y="4442294"/>
            <a:ext cx="2965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Рисунок 8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812" y1="30859" x2="12812" y2="30859"/>
                        <a14:foregroundMark x1="10469" y1="38281" x2="22188" y2="18125"/>
                        <a14:foregroundMark x1="47266" y1="18750" x2="51094" y2="76016"/>
                        <a14:foregroundMark x1="68750" y1="12578" x2="87656" y2="31719"/>
                        <a14:foregroundMark x1="72188" y1="13984" x2="84922" y2="26563"/>
                        <a14:foregroundMark x1="88984" y1="60234" x2="83438" y2="71719"/>
                        <a14:foregroundMark x1="33359" y1="85078" x2="18672" y2="74531"/>
                        <a14:foregroundMark x1="10156" y1="36406" x2="18906" y2="217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53" y="667466"/>
            <a:ext cx="452770" cy="469754"/>
          </a:xfrm>
          <a:prstGeom prst="rect">
            <a:avLst/>
          </a:prstGeom>
        </p:spPr>
      </p:pic>
      <p:sp>
        <p:nvSpPr>
          <p:cNvPr id="108" name="Прямоугольник 107"/>
          <p:cNvSpPr/>
          <p:nvPr/>
        </p:nvSpPr>
        <p:spPr>
          <a:xfrm>
            <a:off x="152550" y="6112256"/>
            <a:ext cx="2562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Arial" panose="020B0604020202020204" pitchFamily="34" charset="0"/>
              </a:rPr>
              <a:t>__________________________</a:t>
            </a:r>
          </a:p>
          <a:p>
            <a:pPr algn="just"/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*В соответствии с Федеральным законом от </a:t>
            </a:r>
            <a:r>
              <a:rPr lang="ru-RU" sz="800" b="1" cap="all" dirty="0" smtClean="0">
                <a:solidFill>
                  <a:schemeClr val="bg2">
                    <a:lumMod val="75000"/>
                  </a:schemeClr>
                </a:solidFill>
              </a:rPr>
              <a:t>02.05.2006 № 59-ФЗ </a:t>
            </a:r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80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О порядке рассмотрения обращений граждан Российской </a:t>
            </a:r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Федерации»</a:t>
            </a:r>
            <a:endParaRPr lang="ru-RU" sz="800" dirty="0">
              <a:solidFill>
                <a:schemeClr val="bg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812" y1="30859" x2="12812" y2="30859"/>
                        <a14:foregroundMark x1="10469" y1="38281" x2="22188" y2="18125"/>
                        <a14:foregroundMark x1="47266" y1="18750" x2="51094" y2="76016"/>
                        <a14:foregroundMark x1="68750" y1="12578" x2="87656" y2="31719"/>
                        <a14:foregroundMark x1="72188" y1="13984" x2="84922" y2="26563"/>
                        <a14:foregroundMark x1="88984" y1="60234" x2="83438" y2="71719"/>
                        <a14:foregroundMark x1="33359" y1="85078" x2="18672" y2="74531"/>
                        <a14:foregroundMark x1="10156" y1="36406" x2="18906" y2="217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45" y="3999973"/>
            <a:ext cx="452770" cy="469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931" y="3580003"/>
            <a:ext cx="870012" cy="4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10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9150" y="1277976"/>
            <a:ext cx="3973025" cy="1443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765" y="2968154"/>
            <a:ext cx="9017054" cy="3447098"/>
          </a:xfrm>
          <a:prstGeom prst="rect">
            <a:avLst/>
          </a:prstGeom>
          <a:ln>
            <a:solidFill>
              <a:srgbClr val="EA6136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   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За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2023 год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Главном управлении рассмотрено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2761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обращение</a:t>
            </a:r>
            <a:r>
              <a:rPr lang="en-US" sz="1400" noProof="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,  </a:t>
            </a:r>
            <a:r>
              <a:rPr lang="ru-RU" sz="1400" noProof="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что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на </a:t>
            </a:r>
            <a:r>
              <a:rPr lang="ru-RU" sz="1400" b="1" smtClean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%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больше,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чем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за   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2022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 год (</a:t>
            </a:r>
            <a:r>
              <a:rPr lang="ru-RU" sz="1400" noProof="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2272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),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из них рассмотренных с нарушением срока 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0 (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АППГ: 0). В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электронном виде поступило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2340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обращений (АППГ –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1666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),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 письменном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виде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421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АППГ-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190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).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Из чего следует, что заявители стали активнее пользоваться электронной формой обращения, размещенной на сайте Главного управления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еренаправлено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на рассмотрение по компетенции в другие органы государственной власти и местного самоуправления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АППГ</a:t>
            </a:r>
            <a:r>
              <a:rPr lang="ru-RU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: -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34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),</a:t>
            </a:r>
            <a:r>
              <a:rPr lang="ru-RU" sz="1400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из них с нарушением срока 0 (АППГ: 0). </a:t>
            </a:r>
          </a:p>
          <a:p>
            <a:pPr lvl="0" algn="just">
              <a:defRPr/>
            </a:pP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        За  2023 год 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       За 2023 год органами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осуществляющими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контрольно-надзорные функции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, проведено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 проверок  по обращениям граждан на соблюдение требований Федерального закона от 02.05.2006 года № 59-ФЗ «О порядке рассмотрения обращений граждан Российской Федерации» выявлено нарушение в одном обращении, в части нарушения сроков перенаправления в другие государственные органы для рассмотрения по компетенции. </a:t>
            </a: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15" y="37518"/>
            <a:ext cx="357886" cy="4707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9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361" y="113288"/>
            <a:ext cx="6418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Основные показатели</a:t>
            </a: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17" y="572510"/>
            <a:ext cx="9695355" cy="16009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001887" y="1016871"/>
            <a:ext cx="4520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ВСЕГО ОБРАЩЕНИЙ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1828800" y="1509425"/>
            <a:ext cx="1155940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2761</a:t>
            </a:r>
            <a:endParaRPr kumimoji="0" lang="ru-RU" sz="28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Freeform 8"/>
          <p:cNvSpPr>
            <a:spLocks noChangeAspect="1"/>
          </p:cNvSpPr>
          <p:nvPr/>
        </p:nvSpPr>
        <p:spPr bwMode="gray">
          <a:xfrm rot="10800000">
            <a:off x="3523143" y="1750461"/>
            <a:ext cx="296738" cy="450790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890942" y="2032623"/>
            <a:ext cx="1190803" cy="775597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lvl="0" defTabSz="1235007">
              <a:defRPr/>
            </a:pPr>
            <a:r>
              <a:rPr lang="ru-RU" sz="2800" b="1" dirty="0" smtClean="0">
                <a:solidFill>
                  <a:schemeClr val="accent6"/>
                </a:solidFill>
              </a:rPr>
              <a:t>2272</a:t>
            </a:r>
            <a:r>
              <a:rPr lang="ru-RU" sz="1400" dirty="0" smtClean="0">
                <a:solidFill>
                  <a:schemeClr val="accent6"/>
                </a:solidFill>
              </a:rPr>
              <a:t> </a:t>
            </a:r>
            <a:r>
              <a:rPr lang="ru-RU" sz="1400" dirty="0"/>
              <a:t>(АППГ</a:t>
            </a:r>
            <a:r>
              <a:rPr lang="ru-RU" sz="1400" dirty="0" smtClean="0">
                <a:solidFill>
                  <a:srgbClr val="1F497D"/>
                </a:solidFill>
                <a:latin typeface="Arial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3638554" y="1803501"/>
            <a:ext cx="1315185" cy="344710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marL="0" marR="0" lvl="0" indent="0" algn="ctr" defTabSz="1235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(на </a:t>
            </a:r>
            <a:r>
              <a:rPr lang="ru-RU" sz="1400" noProof="0" dirty="0" smtClean="0">
                <a:solidFill>
                  <a:srgbClr val="1F497D"/>
                </a:solidFill>
                <a:latin typeface="Arial"/>
              </a:rPr>
              <a:t>17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,7 %)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5" name="Рисунок 244">
            <a:extLst>
              <a:ext uri="{FF2B5EF4-FFF2-40B4-BE49-F238E27FC236}">
                <a16:creationId xmlns:a16="http://schemas.microsoft.com/office/drawing/2014/main" id="{3FA8FC7F-4F4F-42DD-83CA-BE4A6B0B7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8" y="1049400"/>
            <a:ext cx="1642368" cy="13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62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7394277" y="2573310"/>
            <a:ext cx="891353" cy="900357"/>
          </a:xfrm>
          <a:prstGeom prst="rect">
            <a:avLst/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223" y="32"/>
            <a:ext cx="405451" cy="5332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6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47153" y="163315"/>
            <a:ext cx="6496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Виды, формы,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типы обращений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граждан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0" y="575301"/>
            <a:ext cx="9594292" cy="20201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216658" y="1093650"/>
            <a:ext cx="3892283" cy="40664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4852943" y="1131020"/>
            <a:ext cx="4514992" cy="22219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Рисунок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0" y="7274288"/>
            <a:ext cx="2419678" cy="2020003"/>
          </a:xfrm>
          <a:prstGeom prst="hexagon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" y="825777"/>
            <a:ext cx="4213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видам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52943" y="854147"/>
            <a:ext cx="437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Статистика по формам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 в сравнении с АППГ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3" name="Диаграмма 102"/>
              <p:cNvGraphicFramePr/>
              <p:nvPr>
                <p:extLst/>
              </p:nvPr>
            </p:nvGraphicFramePr>
            <p:xfrm>
              <a:off x="-1333035" y="7866305"/>
              <a:ext cx="5332514" cy="34512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03" name="Диаграмма 10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333029" y="7866305"/>
                <a:ext cx="5332514" cy="3451212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/>
          <p:cNvGrpSpPr/>
          <p:nvPr/>
        </p:nvGrpSpPr>
        <p:grpSpPr>
          <a:xfrm>
            <a:off x="592462" y="1335873"/>
            <a:ext cx="3532309" cy="2746374"/>
            <a:chOff x="6725147" y="2189812"/>
            <a:chExt cx="3137832" cy="2467754"/>
          </a:xfrm>
          <a:solidFill>
            <a:schemeClr val="bg1"/>
          </a:solidFill>
        </p:grpSpPr>
        <p:grpSp>
          <p:nvGrpSpPr>
            <p:cNvPr id="19" name="Группа 18"/>
            <p:cNvGrpSpPr/>
            <p:nvPr/>
          </p:nvGrpSpPr>
          <p:grpSpPr>
            <a:xfrm>
              <a:off x="6725147" y="2189812"/>
              <a:ext cx="3137832" cy="2467754"/>
              <a:chOff x="6732811" y="2198876"/>
              <a:chExt cx="3137832" cy="2467754"/>
            </a:xfrm>
            <a:grpFill/>
          </p:grpSpPr>
          <p:graphicFrame>
            <p:nvGraphicFramePr>
              <p:cNvPr id="14" name="Схема 13"/>
              <p:cNvGraphicFramePr/>
              <p:nvPr>
                <p:extLst>
                  <p:ext uri="{D42A27DB-BD31-4B8C-83A1-F6EECF244321}">
                    <p14:modId xmlns:p14="http://schemas.microsoft.com/office/powerpoint/2010/main" val="2166817904"/>
                  </p:ext>
                </p:extLst>
              </p:nvPr>
            </p:nvGraphicFramePr>
            <p:xfrm>
              <a:off x="6732811" y="2198876"/>
              <a:ext cx="3137832" cy="24677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5872" y="2751136"/>
                <a:ext cx="328380" cy="352787"/>
              </a:xfrm>
              <a:prstGeom prst="rect">
                <a:avLst/>
              </a:prstGeom>
              <a:grpFill/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CCDBE416-EF8C-4CE2-9A78-24DBF7807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619" y="3696023"/>
                <a:ext cx="363165" cy="341938"/>
              </a:xfrm>
              <a:prstGeom prst="rect">
                <a:avLst/>
              </a:prstGeom>
              <a:grpFill/>
            </p:spPr>
          </p:pic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92980" y="2750452"/>
              <a:ext cx="324714" cy="292435"/>
            </a:xfrm>
            <a:prstGeom prst="rect">
              <a:avLst/>
            </a:prstGeom>
            <a:grpFill/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70597" y="3709461"/>
              <a:ext cx="363140" cy="330376"/>
            </a:xfrm>
            <a:prstGeom prst="rect">
              <a:avLst/>
            </a:prstGeom>
            <a:grpFill/>
          </p:spPr>
        </p:pic>
      </p:grpSp>
      <p:sp>
        <p:nvSpPr>
          <p:cNvPr id="69" name="Стрелка вниз 68"/>
          <p:cNvSpPr/>
          <p:nvPr/>
        </p:nvSpPr>
        <p:spPr>
          <a:xfrm rot="10800000" flipH="1">
            <a:off x="3150994" y="7363980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Стрелка вниз 69"/>
          <p:cNvSpPr/>
          <p:nvPr/>
        </p:nvSpPr>
        <p:spPr>
          <a:xfrm rot="10800000" flipH="1">
            <a:off x="3303394" y="7516392"/>
            <a:ext cx="395728" cy="503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Стрелка вниз 70"/>
          <p:cNvSpPr/>
          <p:nvPr/>
        </p:nvSpPr>
        <p:spPr>
          <a:xfrm flipH="1">
            <a:off x="3632535" y="71197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Стрелка вниз 71"/>
          <p:cNvSpPr/>
          <p:nvPr/>
        </p:nvSpPr>
        <p:spPr>
          <a:xfrm flipH="1">
            <a:off x="3784935" y="72721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Стрелка вниз 72"/>
          <p:cNvSpPr/>
          <p:nvPr/>
        </p:nvSpPr>
        <p:spPr>
          <a:xfrm flipH="1">
            <a:off x="3937336" y="74245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Стрелка вниз 73"/>
          <p:cNvSpPr/>
          <p:nvPr/>
        </p:nvSpPr>
        <p:spPr>
          <a:xfrm flipH="1">
            <a:off x="4089736" y="7576985"/>
            <a:ext cx="292915" cy="379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1" name="Группа 150"/>
          <p:cNvGrpSpPr/>
          <p:nvPr/>
        </p:nvGrpSpPr>
        <p:grpSpPr>
          <a:xfrm>
            <a:off x="4632206" y="1538398"/>
            <a:ext cx="4918760" cy="2021318"/>
            <a:chOff x="4108941" y="1399594"/>
            <a:chExt cx="5501784" cy="1949687"/>
          </a:xfrm>
        </p:grpSpPr>
        <p:graphicFrame>
          <p:nvGraphicFramePr>
            <p:cNvPr id="25" name="Схема 24"/>
            <p:cNvGraphicFramePr/>
            <p:nvPr>
              <p:extLst>
                <p:ext uri="{D42A27DB-BD31-4B8C-83A1-F6EECF244321}">
                  <p14:modId xmlns:p14="http://schemas.microsoft.com/office/powerpoint/2010/main" val="2989069808"/>
                </p:ext>
              </p:extLst>
            </p:nvPr>
          </p:nvGraphicFramePr>
          <p:xfrm>
            <a:off x="4108941" y="1399594"/>
            <a:ext cx="5501784" cy="19496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314" y="2557290"/>
              <a:ext cx="587694" cy="58769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465" y="1509260"/>
              <a:ext cx="653071" cy="643022"/>
            </a:xfrm>
            <a:prstGeom prst="rect">
              <a:avLst/>
            </a:prstGeom>
          </p:spPr>
        </p:pic>
        <p:sp>
          <p:nvSpPr>
            <p:cNvPr id="84" name="Freeform 8"/>
            <p:cNvSpPr>
              <a:spLocks noChangeAspect="1"/>
            </p:cNvSpPr>
            <p:nvPr/>
          </p:nvSpPr>
          <p:spPr bwMode="gray">
            <a:xfrm rot="10800000">
              <a:off x="6966180" y="2919287"/>
              <a:ext cx="296738" cy="328420"/>
            </a:xfrm>
            <a:custGeom>
              <a:avLst/>
              <a:gdLst>
                <a:gd name="T0" fmla="*/ 92 w 201"/>
                <a:gd name="T1" fmla="*/ 189 h 194"/>
                <a:gd name="T2" fmla="*/ 8 w 201"/>
                <a:gd name="T3" fmla="*/ 105 h 194"/>
                <a:gd name="T4" fmla="*/ 16 w 201"/>
                <a:gd name="T5" fmla="*/ 84 h 194"/>
                <a:gd name="T6" fmla="*/ 52 w 201"/>
                <a:gd name="T7" fmla="*/ 84 h 194"/>
                <a:gd name="T8" fmla="*/ 52 w 201"/>
                <a:gd name="T9" fmla="*/ 30 h 194"/>
                <a:gd name="T10" fmla="*/ 83 w 201"/>
                <a:gd name="T11" fmla="*/ 0 h 194"/>
                <a:gd name="T12" fmla="*/ 119 w 201"/>
                <a:gd name="T13" fmla="*/ 0 h 194"/>
                <a:gd name="T14" fmla="*/ 149 w 201"/>
                <a:gd name="T15" fmla="*/ 30 h 194"/>
                <a:gd name="T16" fmla="*/ 149 w 201"/>
                <a:gd name="T17" fmla="*/ 84 h 194"/>
                <a:gd name="T18" fmla="*/ 185 w 201"/>
                <a:gd name="T19" fmla="*/ 84 h 194"/>
                <a:gd name="T20" fmla="*/ 193 w 201"/>
                <a:gd name="T21" fmla="*/ 105 h 194"/>
                <a:gd name="T22" fmla="*/ 109 w 201"/>
                <a:gd name="T23" fmla="*/ 189 h 194"/>
                <a:gd name="T24" fmla="*/ 92 w 201"/>
                <a:gd name="T25" fmla="*/ 189 h 194"/>
                <a:gd name="T26" fmla="*/ 92 w 201"/>
                <a:gd name="T27" fmla="*/ 18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194">
                  <a:moveTo>
                    <a:pt x="92" y="189"/>
                  </a:moveTo>
                  <a:cubicBezTo>
                    <a:pt x="8" y="105"/>
                    <a:pt x="8" y="105"/>
                    <a:pt x="8" y="105"/>
                  </a:cubicBezTo>
                  <a:cubicBezTo>
                    <a:pt x="0" y="97"/>
                    <a:pt x="6" y="84"/>
                    <a:pt x="16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13"/>
                    <a:pt x="66" y="0"/>
                    <a:pt x="8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35" y="0"/>
                    <a:pt x="149" y="13"/>
                    <a:pt x="149" y="30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195" y="84"/>
                    <a:pt x="201" y="97"/>
                    <a:pt x="193" y="105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4" y="194"/>
                    <a:pt x="97" y="194"/>
                    <a:pt x="92" y="189"/>
                  </a:cubicBezTo>
                  <a:cubicBezTo>
                    <a:pt x="92" y="189"/>
                    <a:pt x="97" y="194"/>
                    <a:pt x="92" y="18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8"/>
            <p:cNvSpPr>
              <a:spLocks noChangeAspect="1"/>
            </p:cNvSpPr>
            <p:nvPr/>
          </p:nvSpPr>
          <p:spPr bwMode="gray">
            <a:xfrm rot="10800000">
              <a:off x="7939259" y="1895880"/>
              <a:ext cx="296738" cy="354888"/>
            </a:xfrm>
            <a:custGeom>
              <a:avLst/>
              <a:gdLst>
                <a:gd name="T0" fmla="*/ 92 w 201"/>
                <a:gd name="T1" fmla="*/ 189 h 194"/>
                <a:gd name="T2" fmla="*/ 8 w 201"/>
                <a:gd name="T3" fmla="*/ 105 h 194"/>
                <a:gd name="T4" fmla="*/ 16 w 201"/>
                <a:gd name="T5" fmla="*/ 84 h 194"/>
                <a:gd name="T6" fmla="*/ 52 w 201"/>
                <a:gd name="T7" fmla="*/ 84 h 194"/>
                <a:gd name="T8" fmla="*/ 52 w 201"/>
                <a:gd name="T9" fmla="*/ 30 h 194"/>
                <a:gd name="T10" fmla="*/ 83 w 201"/>
                <a:gd name="T11" fmla="*/ 0 h 194"/>
                <a:gd name="T12" fmla="*/ 119 w 201"/>
                <a:gd name="T13" fmla="*/ 0 h 194"/>
                <a:gd name="T14" fmla="*/ 149 w 201"/>
                <a:gd name="T15" fmla="*/ 30 h 194"/>
                <a:gd name="T16" fmla="*/ 149 w 201"/>
                <a:gd name="T17" fmla="*/ 84 h 194"/>
                <a:gd name="T18" fmla="*/ 185 w 201"/>
                <a:gd name="T19" fmla="*/ 84 h 194"/>
                <a:gd name="T20" fmla="*/ 193 w 201"/>
                <a:gd name="T21" fmla="*/ 105 h 194"/>
                <a:gd name="T22" fmla="*/ 109 w 201"/>
                <a:gd name="T23" fmla="*/ 189 h 194"/>
                <a:gd name="T24" fmla="*/ 92 w 201"/>
                <a:gd name="T25" fmla="*/ 189 h 194"/>
                <a:gd name="T26" fmla="*/ 92 w 201"/>
                <a:gd name="T27" fmla="*/ 18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194">
                  <a:moveTo>
                    <a:pt x="92" y="189"/>
                  </a:moveTo>
                  <a:cubicBezTo>
                    <a:pt x="8" y="105"/>
                    <a:pt x="8" y="105"/>
                    <a:pt x="8" y="105"/>
                  </a:cubicBezTo>
                  <a:cubicBezTo>
                    <a:pt x="0" y="97"/>
                    <a:pt x="6" y="84"/>
                    <a:pt x="16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13"/>
                    <a:pt x="66" y="0"/>
                    <a:pt x="8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35" y="0"/>
                    <a:pt x="149" y="13"/>
                    <a:pt x="149" y="30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195" y="84"/>
                    <a:pt x="201" y="97"/>
                    <a:pt x="193" y="105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4" y="194"/>
                    <a:pt x="97" y="194"/>
                    <a:pt x="92" y="189"/>
                  </a:cubicBezTo>
                  <a:cubicBezTo>
                    <a:pt x="92" y="189"/>
                    <a:pt x="97" y="194"/>
                    <a:pt x="92" y="18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7677151" y="1686361"/>
              <a:ext cx="57874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28</a:t>
              </a: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,8</a:t>
              </a:r>
              <a:r>
                <a:rPr kumimoji="0" lang="en-US" sz="800" b="0" i="0" u="none" strike="noStrike" kern="0" cap="none" spc="0" normalizeH="0" baseline="0" noProof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6800035" y="2703866"/>
              <a:ext cx="629030" cy="2154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54</a:t>
              </a:r>
              <a:r>
                <a:rPr lang="ru-RU" sz="800" kern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latin typeface="Arial"/>
                </a:rPr>
                <a:t>,8</a:t>
              </a:r>
              <a:r>
                <a:rPr kumimoji="0" lang="en-US" sz="800" b="0" i="0" u="none" strike="noStrike" kern="0" cap="none" spc="0" normalizeH="0" baseline="0" noProof="0" dirty="0" smtClean="0">
                  <a:ln w="10541" cmpd="sng">
                    <a:solidFill>
                      <a:srgbClr val="1F497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ru-RU" sz="800" b="0" i="0" u="none" strike="noStrike" kern="0" cap="none" spc="0" normalizeH="0" baseline="0" noProof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3126508" y="2929666"/>
            <a:ext cx="434926" cy="58753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784997" y="2919745"/>
            <a:ext cx="531374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64,6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Freeform 8"/>
          <p:cNvSpPr>
            <a:spLocks noChangeAspect="1"/>
          </p:cNvSpPr>
          <p:nvPr/>
        </p:nvSpPr>
        <p:spPr bwMode="gray">
          <a:xfrm rot="10800000">
            <a:off x="1944831" y="1993787"/>
            <a:ext cx="284726" cy="357397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784997" y="1811921"/>
            <a:ext cx="531375" cy="215421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19,3</a:t>
            </a:r>
            <a:r>
              <a:rPr kumimoji="0" lang="en-US" sz="800" b="0" i="0" u="none" strike="noStrike" kern="0" cap="none" spc="0" normalizeH="0" baseline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%</a:t>
            </a:r>
            <a:endParaRPr kumimoji="0" lang="ru-RU" sz="800" b="0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29556" y="2437156"/>
            <a:ext cx="13171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 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    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                          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47000" y="3486859"/>
            <a:ext cx="69783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 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      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40744" y="3437653"/>
            <a:ext cx="7913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i="1" noProof="0" dirty="0">
                <a:solidFill>
                  <a:srgbClr val="1F497D"/>
                </a:solidFill>
                <a:latin typeface="Arial"/>
              </a:rPr>
              <a:t> </a:t>
            </a:r>
            <a:r>
              <a:rPr lang="ru-RU" sz="600" i="1" noProof="0" dirty="0" smtClean="0">
                <a:solidFill>
                  <a:srgbClr val="1F497D"/>
                </a:solidFill>
                <a:latin typeface="Arial"/>
              </a:rPr>
              <a:t>    </a:t>
            </a:r>
            <a:r>
              <a:rPr kumimoji="0" lang="en-US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202</a:t>
            </a:r>
            <a:r>
              <a:rPr kumimoji="0" lang="ru-RU" sz="60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2</a:t>
            </a:r>
            <a:endParaRPr kumimoji="0" lang="ru-RU" sz="60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7" name="CustomShape 32"/>
          <p:cNvSpPr/>
          <p:nvPr/>
        </p:nvSpPr>
        <p:spPr>
          <a:xfrm>
            <a:off x="1256400" y="4092857"/>
            <a:ext cx="1727053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Признак повторяемости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CustomShape 21"/>
          <p:cNvSpPr/>
          <p:nvPr/>
        </p:nvSpPr>
        <p:spPr>
          <a:xfrm>
            <a:off x="6770108" y="4071076"/>
            <a:ext cx="1101881" cy="213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Тип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авторства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9" name="Рисунок 56"/>
          <p:cNvPicPr/>
          <p:nvPr/>
        </p:nvPicPr>
        <p:blipFill>
          <a:blip r:embed="rId28"/>
          <a:stretch/>
        </p:blipFill>
        <p:spPr>
          <a:xfrm>
            <a:off x="5643090" y="4681384"/>
            <a:ext cx="523324" cy="508771"/>
          </a:xfrm>
          <a:prstGeom prst="rect">
            <a:avLst/>
          </a:prstGeom>
          <a:ln>
            <a:noFill/>
          </a:ln>
        </p:spPr>
      </p:pic>
      <p:graphicFrame>
        <p:nvGraphicFramePr>
          <p:cNvPr id="143" name="Диаграмма 142"/>
          <p:cNvGraphicFramePr/>
          <p:nvPr>
            <p:extLst>
              <p:ext uri="{D42A27DB-BD31-4B8C-83A1-F6EECF244321}">
                <p14:modId xmlns:p14="http://schemas.microsoft.com/office/powerpoint/2010/main" val="2398738229"/>
              </p:ext>
            </p:extLst>
          </p:nvPr>
        </p:nvGraphicFramePr>
        <p:xfrm>
          <a:off x="603536" y="4351785"/>
          <a:ext cx="2737420" cy="960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44" name="Прямоугольник 143"/>
          <p:cNvSpPr/>
          <p:nvPr/>
        </p:nvSpPr>
        <p:spPr>
          <a:xfrm>
            <a:off x="325925" y="5311930"/>
            <a:ext cx="437282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100" dirty="0" smtClean="0">
                <a:solidFill>
                  <a:srgbClr val="1F497D"/>
                </a:solidFill>
              </a:rPr>
              <a:t>Увеличилось количество повторных обращений, зачастую это  связано   </a:t>
            </a:r>
            <a:r>
              <a:rPr lang="ru-RU" sz="1100" dirty="0">
                <a:solidFill>
                  <a:srgbClr val="1F497D"/>
                </a:solidFill>
              </a:rPr>
              <a:t>с дублированием одного и того же обращения  на сайте с  небольшой разницей во времени в один и тот же день. Также заявителями отправляется повторно обращение в период не истекшего 30-ти дневного срока рассмотрения обращения.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  <a:p>
            <a:pPr lvl="0" algn="just">
              <a:defRPr/>
            </a:pPr>
            <a:endParaRPr lang="ru-RU" sz="1100" dirty="0" smtClean="0">
              <a:solidFill>
                <a:srgbClr val="1F497D"/>
              </a:solidFill>
              <a:latin typeface="Arial"/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932363" y="5478596"/>
            <a:ext cx="44355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1F497D"/>
                </a:solidFill>
                <a:latin typeface="Arial"/>
              </a:rPr>
              <a:t>      Анонимные обращения направляются гражданами с целью проинформировать руководство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Главного управления о </a:t>
            </a:r>
            <a:r>
              <a:rPr lang="ru-RU" sz="1100" dirty="0">
                <a:solidFill>
                  <a:srgbClr val="1F497D"/>
                </a:solidFill>
                <a:latin typeface="Arial"/>
              </a:rPr>
              <a:t>недостатках в работе или нарушениях их прав. Все анонимные обращения </a:t>
            </a:r>
            <a:r>
              <a:rPr lang="ru-RU" sz="1100" dirty="0" smtClean="0">
                <a:solidFill>
                  <a:srgbClr val="1F497D"/>
                </a:solidFill>
                <a:latin typeface="Arial"/>
              </a:rPr>
              <a:t>рассматриваются, принимаются исчерпывающие меры по устранению нарушений законодательства Российской Федерации.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4932363" y="4327167"/>
            <a:ext cx="4435572" cy="0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187212" y="4328067"/>
            <a:ext cx="3913804" cy="11603"/>
          </a:xfrm>
          <a:prstGeom prst="line">
            <a:avLst/>
          </a:prstGeom>
          <a:ln w="603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Диаграмма 60"/>
          <p:cNvGraphicFramePr/>
          <p:nvPr>
            <p:extLst>
              <p:ext uri="{D42A27DB-BD31-4B8C-83A1-F6EECF244321}">
                <p14:modId xmlns:p14="http://schemas.microsoft.com/office/powerpoint/2010/main" val="2232563618"/>
              </p:ext>
            </p:extLst>
          </p:nvPr>
        </p:nvGraphicFramePr>
        <p:xfrm>
          <a:off x="5345723" y="4370078"/>
          <a:ext cx="4110252" cy="110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pic>
        <p:nvPicPr>
          <p:cNvPr id="2050" name="Picture 2" descr="F:\attachment1.jpeg"/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33" y="4894323"/>
            <a:ext cx="635415" cy="4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0030" y="2276253"/>
            <a:ext cx="9531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" i="1" dirty="0" smtClean="0">
                <a:solidFill>
                  <a:srgbClr val="1F497D"/>
                </a:solidFill>
              </a:rPr>
              <a:t>       </a:t>
            </a:r>
            <a:r>
              <a:rPr lang="en-US" sz="600" i="1" dirty="0" smtClean="0">
                <a:solidFill>
                  <a:srgbClr val="1F497D"/>
                </a:solidFill>
              </a:rPr>
              <a:t>202</a:t>
            </a:r>
            <a:r>
              <a:rPr lang="ru-RU" sz="600" i="1" dirty="0" smtClean="0">
                <a:solidFill>
                  <a:srgbClr val="1F497D"/>
                </a:solidFill>
              </a:rPr>
              <a:t>2</a:t>
            </a:r>
            <a:r>
              <a:rPr lang="en-US" sz="600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2989" y="3261635"/>
            <a:ext cx="6851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" b="1" i="1" dirty="0">
                <a:solidFill>
                  <a:srgbClr val="1F497D"/>
                </a:solidFill>
              </a:rPr>
              <a:t> </a:t>
            </a:r>
            <a:r>
              <a:rPr lang="ru-RU" sz="600" b="1" i="1" dirty="0" smtClean="0">
                <a:solidFill>
                  <a:srgbClr val="1F497D"/>
                </a:solidFill>
              </a:rPr>
              <a:t>  </a:t>
            </a:r>
            <a:r>
              <a:rPr lang="en-US" sz="600" b="1" i="1" dirty="0" smtClean="0">
                <a:solidFill>
                  <a:srgbClr val="1F497D"/>
                </a:solidFill>
              </a:rPr>
              <a:t> </a:t>
            </a:r>
            <a:endParaRPr lang="ru-RU" sz="600" i="1" dirty="0">
              <a:solidFill>
                <a:srgbClr val="000000"/>
              </a:solidFill>
            </a:endParaRPr>
          </a:p>
        </p:txBody>
      </p:sp>
      <p:sp>
        <p:nvSpPr>
          <p:cNvPr id="57" name="Freeform 8"/>
          <p:cNvSpPr>
            <a:spLocks noChangeAspect="1"/>
          </p:cNvSpPr>
          <p:nvPr/>
        </p:nvSpPr>
        <p:spPr bwMode="gray">
          <a:xfrm>
            <a:off x="3366427" y="2029074"/>
            <a:ext cx="260516" cy="350600"/>
          </a:xfrm>
          <a:custGeom>
            <a:avLst/>
            <a:gdLst>
              <a:gd name="T0" fmla="*/ 92 w 201"/>
              <a:gd name="T1" fmla="*/ 189 h 194"/>
              <a:gd name="T2" fmla="*/ 8 w 201"/>
              <a:gd name="T3" fmla="*/ 105 h 194"/>
              <a:gd name="T4" fmla="*/ 16 w 201"/>
              <a:gd name="T5" fmla="*/ 84 h 194"/>
              <a:gd name="T6" fmla="*/ 52 w 201"/>
              <a:gd name="T7" fmla="*/ 84 h 194"/>
              <a:gd name="T8" fmla="*/ 52 w 201"/>
              <a:gd name="T9" fmla="*/ 30 h 194"/>
              <a:gd name="T10" fmla="*/ 83 w 201"/>
              <a:gd name="T11" fmla="*/ 0 h 194"/>
              <a:gd name="T12" fmla="*/ 119 w 201"/>
              <a:gd name="T13" fmla="*/ 0 h 194"/>
              <a:gd name="T14" fmla="*/ 149 w 201"/>
              <a:gd name="T15" fmla="*/ 30 h 194"/>
              <a:gd name="T16" fmla="*/ 149 w 201"/>
              <a:gd name="T17" fmla="*/ 84 h 194"/>
              <a:gd name="T18" fmla="*/ 185 w 201"/>
              <a:gd name="T19" fmla="*/ 84 h 194"/>
              <a:gd name="T20" fmla="*/ 193 w 201"/>
              <a:gd name="T21" fmla="*/ 105 h 194"/>
              <a:gd name="T22" fmla="*/ 109 w 201"/>
              <a:gd name="T23" fmla="*/ 189 h 194"/>
              <a:gd name="T24" fmla="*/ 92 w 201"/>
              <a:gd name="T25" fmla="*/ 189 h 194"/>
              <a:gd name="T26" fmla="*/ 92 w 201"/>
              <a:gd name="T27" fmla="*/ 18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394280" y="3045902"/>
            <a:ext cx="262151" cy="408507"/>
          </a:xfrm>
          <a:prstGeom prst="rect">
            <a:avLst/>
          </a:prstGeom>
        </p:spPr>
      </p:pic>
      <p:sp>
        <p:nvSpPr>
          <p:cNvPr id="7" name="Стрелка вверх 6"/>
          <p:cNvSpPr/>
          <p:nvPr/>
        </p:nvSpPr>
        <p:spPr>
          <a:xfrm>
            <a:off x="1848277" y="3101098"/>
            <a:ext cx="253796" cy="372569"/>
          </a:xfrm>
          <a:prstGeom prst="upArrow">
            <a:avLst>
              <a:gd name="adj1" fmla="val 50000"/>
              <a:gd name="adj2" fmla="val 5297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711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1054565" y="1298496"/>
            <a:ext cx="1811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ПИСЬМЕННОМ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виде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noProof="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421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14135" y="2112090"/>
            <a:ext cx="6605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ПОЧТОЙ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421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199" y="28222"/>
            <a:ext cx="486882" cy="6403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6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36748" y="126207"/>
            <a:ext cx="782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Способы</a:t>
            </a:r>
            <a:r>
              <a:rPr lang="ru-RU" sz="1600" b="1" noProof="0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источники поступления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EA0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результаты рассмотрения  обращений граждан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0" y="751823"/>
            <a:ext cx="9720263" cy="20533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Рисунок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0" y="7274288"/>
            <a:ext cx="2419678" cy="2020003"/>
          </a:xfrm>
          <a:prstGeom prst="hexagon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0" y="1270348"/>
            <a:ext cx="404979" cy="40497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186864" y="1174936"/>
            <a:ext cx="2444823" cy="523701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838470" y="1970693"/>
            <a:ext cx="861646" cy="601644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91785" y="1211075"/>
            <a:ext cx="2142916" cy="568718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9536" y="1942323"/>
            <a:ext cx="1008863" cy="637332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373120" y="1187398"/>
            <a:ext cx="3413760" cy="540064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1307" y="1236699"/>
            <a:ext cx="2567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</a:t>
            </a: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000" b="0" i="0" u="none" strike="noStrike" kern="1200" cap="sm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электронном</a:t>
            </a:r>
            <a:r>
              <a:rPr kumimoji="0" lang="ru-RU" sz="10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noProof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2347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36577" y="1181158"/>
            <a:ext cx="238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Обращения, поступившие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kumimoji="0" lang="ru-RU" sz="1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ТЕЛЕФОНУ ДОВЕРИЯ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sm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36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49124" y="2092393"/>
            <a:ext cx="6766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257625" y="1984823"/>
            <a:ext cx="1102224" cy="418931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72864" y="1952226"/>
            <a:ext cx="115632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ОФИЦИАЛЬНЫЙ САЙТ МЧС РОССИИ  </a:t>
            </a: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2169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976489" y="2071366"/>
            <a:ext cx="6766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МЭДО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171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823818" y="1988313"/>
            <a:ext cx="763099" cy="456850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980701" y="1995723"/>
            <a:ext cx="889360" cy="440133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80701" y="2044869"/>
            <a:ext cx="9488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ТЕЛЕФОНУ ДОВЕРИЯ </a:t>
            </a:r>
            <a:r>
              <a:rPr lang="ru-RU" sz="11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36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3" y="1237737"/>
            <a:ext cx="460575" cy="374011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6200470" y="2015288"/>
            <a:ext cx="88398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ФГИС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2788" y="3446032"/>
            <a:ext cx="2178772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Непосредственно от граждан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 rot="10800000" flipV="1">
            <a:off x="221415" y="3937686"/>
            <a:ext cx="219014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Администрация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Президента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РФ, Аппарат Правительства РФ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349939" y="1067029"/>
            <a:ext cx="5817853" cy="0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83307" y="820808"/>
            <a:ext cx="3188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Способы подачи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085013" y="4002628"/>
            <a:ext cx="2662421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Обращения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99658" y="4436124"/>
            <a:ext cx="264777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Запросы сенаторов РФ, </a:t>
            </a: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депутатов ГД ФС РФ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072814" y="3516017"/>
            <a:ext cx="2674620" cy="2462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Телефон доверия, досудебные </a:t>
            </a:r>
            <a:r>
              <a:rPr kumimoji="0" lang="ru-RU" sz="1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жалобы</a:t>
            </a:r>
            <a:endParaRPr kumimoji="0" lang="ru-RU" sz="10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420614" y="3516017"/>
            <a:ext cx="661252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2355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465587" y="3937687"/>
            <a:ext cx="514585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 </a:t>
            </a:r>
            <a:r>
              <a:rPr lang="ru-RU" sz="13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121</a:t>
            </a:r>
            <a:endParaRPr kumimoji="0" lang="ru-RU" sz="13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 flipH="1">
            <a:off x="5863915" y="4498282"/>
            <a:ext cx="275010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0</a:t>
            </a:r>
            <a:endParaRPr lang="ru-RU" sz="1400" b="1" kern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32788" y="4451711"/>
            <a:ext cx="2178772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 b="1" cap="small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Органы государственной власти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2494607" y="4498282"/>
            <a:ext cx="578206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215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5801460" y="4112970"/>
            <a:ext cx="479455" cy="52319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27</a:t>
            </a:r>
            <a:endParaRPr lang="ru-RU" sz="1400" b="1" kern="0" noProof="0" dirty="0" smtClean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747434" y="3482631"/>
            <a:ext cx="526380" cy="30775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noProof="0" dirty="0" smtClean="0">
                <a:ln w="10541" cmpd="sng">
                  <a:solidFill>
                    <a:srgbClr val="1F497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Arial"/>
              </a:rPr>
              <a:t>43</a:t>
            </a:r>
            <a:endParaRPr kumimoji="0" lang="ru-RU" sz="1400" b="1" i="0" u="none" strike="noStrike" kern="0" cap="none" spc="0" normalizeH="0" baseline="0" noProof="0" dirty="0">
              <a:ln w="10541" cmpd="sng">
                <a:solidFill>
                  <a:srgbClr val="1F497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 flipV="1">
            <a:off x="349939" y="2914552"/>
            <a:ext cx="5817853" cy="11328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49939" y="2585487"/>
            <a:ext cx="3188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Источники поступления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бращений граждан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6298046" y="1988313"/>
            <a:ext cx="763099" cy="447543"/>
          </a:xfrm>
          <a:prstGeom prst="round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0" name="Picture 2" descr="F:\12.08.ЕДДС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67" b="80083" l="11823" r="36250">
                        <a14:foregroundMark x1="33750" y1="69917" x2="33750" y2="6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27545" r="63591" b="18647"/>
          <a:stretch/>
        </p:blipFill>
        <p:spPr bwMode="auto">
          <a:xfrm>
            <a:off x="7217551" y="1259205"/>
            <a:ext cx="233657" cy="3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413157" y="3486096"/>
            <a:ext cx="3351939" cy="2179958"/>
            <a:chOff x="6630348" y="3667799"/>
            <a:chExt cx="3302290" cy="2179958"/>
          </a:xfrm>
        </p:grpSpPr>
        <p:sp>
          <p:nvSpPr>
            <p:cNvPr id="3" name="Овал 2"/>
            <p:cNvSpPr/>
            <p:nvPr/>
          </p:nvSpPr>
          <p:spPr>
            <a:xfrm>
              <a:off x="7737919" y="4160275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Полилиния 4"/>
            <p:cNvSpPr/>
            <p:nvPr/>
          </p:nvSpPr>
          <p:spPr>
            <a:xfrm>
              <a:off x="7512357" y="3667799"/>
              <a:ext cx="1126498" cy="452772"/>
            </a:xfrm>
            <a:custGeom>
              <a:avLst/>
              <a:gdLst>
                <a:gd name="connsiteX0" fmla="*/ 0 w 1168588"/>
                <a:gd name="connsiteY0" fmla="*/ 0 h 452772"/>
                <a:gd name="connsiteX1" fmla="*/ 1168588 w 1168588"/>
                <a:gd name="connsiteY1" fmla="*/ 0 h 452772"/>
                <a:gd name="connsiteX2" fmla="*/ 1168588 w 1168588"/>
                <a:gd name="connsiteY2" fmla="*/ 452772 h 452772"/>
                <a:gd name="connsiteX3" fmla="*/ 0 w 1168588"/>
                <a:gd name="connsiteY3" fmla="*/ 452772 h 452772"/>
                <a:gd name="connsiteX4" fmla="*/ 0 w 1168588"/>
                <a:gd name="connsiteY4" fmla="*/ 0 h 45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588" h="452772">
                  <a:moveTo>
                    <a:pt x="0" y="0"/>
                  </a:moveTo>
                  <a:lnTo>
                    <a:pt x="1168588" y="0"/>
                  </a:lnTo>
                  <a:lnTo>
                    <a:pt x="1168588" y="452772"/>
                  </a:lnTo>
                  <a:lnTo>
                    <a:pt x="0" y="45277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              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разъяснено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      </a:t>
              </a: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2441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7954510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fillRef>
            <a:effectRef idx="0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effectRef>
            <a:fontRef idx="minor">
              <a:schemeClr val="tx1"/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8553003" y="4014030"/>
              <a:ext cx="1261822" cy="498049"/>
            </a:xfrm>
            <a:custGeom>
              <a:avLst/>
              <a:gdLst>
                <a:gd name="connsiteX0" fmla="*/ 0 w 1261822"/>
                <a:gd name="connsiteY0" fmla="*/ 0 h 498049"/>
                <a:gd name="connsiteX1" fmla="*/ 1261822 w 1261822"/>
                <a:gd name="connsiteY1" fmla="*/ 0 h 498049"/>
                <a:gd name="connsiteX2" fmla="*/ 1261822 w 1261822"/>
                <a:gd name="connsiteY2" fmla="*/ 498049 h 498049"/>
                <a:gd name="connsiteX3" fmla="*/ 0 w 1261822"/>
                <a:gd name="connsiteY3" fmla="*/ 498049 h 498049"/>
                <a:gd name="connsiteX4" fmla="*/ 0 w 126182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22" h="498049">
                  <a:moveTo>
                    <a:pt x="0" y="0"/>
                  </a:moveTo>
                  <a:lnTo>
                    <a:pt x="1261822" y="0"/>
                  </a:lnTo>
                  <a:lnTo>
                    <a:pt x="126182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Дан ответ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151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8007735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fillRef>
            <a:effectRef idx="0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effectRef>
            <a:fontRef idx="minor">
              <a:schemeClr val="tx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8573637" y="4647911"/>
              <a:ext cx="1359001" cy="532007"/>
            </a:xfrm>
            <a:custGeom>
              <a:avLst/>
              <a:gdLst>
                <a:gd name="connsiteX0" fmla="*/ 0 w 1359001"/>
                <a:gd name="connsiteY0" fmla="*/ 0 h 532007"/>
                <a:gd name="connsiteX1" fmla="*/ 1359001 w 1359001"/>
                <a:gd name="connsiteY1" fmla="*/ 0 h 532007"/>
                <a:gd name="connsiteX2" fmla="*/ 1359001 w 1359001"/>
                <a:gd name="connsiteY2" fmla="*/ 532007 h 532007"/>
                <a:gd name="connsiteX3" fmla="*/ 0 w 1359001"/>
                <a:gd name="connsiteY3" fmla="*/ 532007 h 532007"/>
                <a:gd name="connsiteX4" fmla="*/ 0 w 1359001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001" h="532007">
                  <a:moveTo>
                    <a:pt x="0" y="0"/>
                  </a:moveTo>
                  <a:lnTo>
                    <a:pt x="1359001" y="0"/>
                  </a:lnTo>
                  <a:lnTo>
                    <a:pt x="1359001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поддержано	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37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57905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fillRef>
            <a:effectRef idx="0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effectRef>
            <a:fontRef idx="minor">
              <a:schemeClr val="tx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8522447" y="5361027"/>
              <a:ext cx="908812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Находятся на рассмотрении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lang="ru-RU" sz="900" b="1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52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7617932" y="468662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fillRef>
            <a:effectRef idx="0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effectRef>
            <a:fontRef idx="minor">
              <a:schemeClr val="tx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6845708" y="5361027"/>
              <a:ext cx="846061" cy="486730"/>
            </a:xfrm>
            <a:custGeom>
              <a:avLst/>
              <a:gdLst>
                <a:gd name="connsiteX0" fmla="*/ 0 w 846061"/>
                <a:gd name="connsiteY0" fmla="*/ 0 h 486730"/>
                <a:gd name="connsiteX1" fmla="*/ 846061 w 846061"/>
                <a:gd name="connsiteY1" fmla="*/ 0 h 486730"/>
                <a:gd name="connsiteX2" fmla="*/ 846061 w 846061"/>
                <a:gd name="connsiteY2" fmla="*/ 486730 h 486730"/>
                <a:gd name="connsiteX3" fmla="*/ 0 w 846061"/>
                <a:gd name="connsiteY3" fmla="*/ 486730 h 486730"/>
                <a:gd name="connsiteX4" fmla="*/ 0 w 846061"/>
                <a:gd name="connsiteY4" fmla="*/ 0 h 4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Направлено по компетенции 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40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468102" y="4498722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fillRef>
            <a:effectRef idx="0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effectRef>
            <a:fontRef idx="minor">
              <a:schemeClr val="tx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6649893" y="4708275"/>
              <a:ext cx="703453" cy="471643"/>
            </a:xfrm>
            <a:custGeom>
              <a:avLst/>
              <a:gdLst>
                <a:gd name="connsiteX0" fmla="*/ 0 w 784529"/>
                <a:gd name="connsiteY0" fmla="*/ 0 h 532007"/>
                <a:gd name="connsiteX1" fmla="*/ 784529 w 784529"/>
                <a:gd name="connsiteY1" fmla="*/ 0 h 532007"/>
                <a:gd name="connsiteX2" fmla="*/ 784529 w 784529"/>
                <a:gd name="connsiteY2" fmla="*/ 532007 h 532007"/>
                <a:gd name="connsiteX3" fmla="*/ 0 w 784529"/>
                <a:gd name="connsiteY3" fmla="*/ 532007 h 532007"/>
                <a:gd name="connsiteX4" fmla="*/ 0 w 784529"/>
                <a:gd name="connsiteY4" fmla="*/ 0 h 53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529" h="532007">
                  <a:moveTo>
                    <a:pt x="0" y="0"/>
                  </a:moveTo>
                  <a:lnTo>
                    <a:pt x="784529" y="0"/>
                  </a:lnTo>
                  <a:lnTo>
                    <a:pt x="784529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Оставлено без ответа автору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noProof="0" dirty="0" smtClean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24</a:t>
              </a:r>
              <a:endPara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630348" y="4014030"/>
              <a:ext cx="799912" cy="570411"/>
            </a:xfrm>
            <a:custGeom>
              <a:avLst/>
              <a:gdLst>
                <a:gd name="connsiteX0" fmla="*/ 0 w 799912"/>
                <a:gd name="connsiteY0" fmla="*/ 0 h 498049"/>
                <a:gd name="connsiteX1" fmla="*/ 799912 w 799912"/>
                <a:gd name="connsiteY1" fmla="*/ 0 h 498049"/>
                <a:gd name="connsiteX2" fmla="*/ 799912 w 799912"/>
                <a:gd name="connsiteY2" fmla="*/ 498049 h 498049"/>
                <a:gd name="connsiteX3" fmla="*/ 0 w 799912"/>
                <a:gd name="connsiteY3" fmla="*/ 498049 h 498049"/>
                <a:gd name="connsiteX4" fmla="*/ 0 w 799912"/>
                <a:gd name="connsiteY4" fmla="*/ 0 h 49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912" h="498049">
                  <a:moveTo>
                    <a:pt x="0" y="0"/>
                  </a:moveTo>
                  <a:lnTo>
                    <a:pt x="799912" y="0"/>
                  </a:lnTo>
                  <a:lnTo>
                    <a:pt x="79991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Рассмотрено, не поддержано</a:t>
              </a:r>
              <a:endPara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lang="ru-RU" sz="900" b="1" noProof="0" dirty="0" smtClean="0">
                  <a:solidFill>
                    <a:srgbClr val="F79646">
                      <a:lumMod val="75000"/>
                    </a:srgbClr>
                  </a:solidFill>
                  <a:latin typeface="Arial"/>
                </a:rPr>
                <a:t>16</a:t>
              </a:r>
              <a:r>
                <a:rPr kumimoji="0" 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7521327" y="4264413"/>
              <a:ext cx="738380" cy="7384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fillRef>
            <a:effectRef idx="0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effectRef>
            <a:fontRef idx="minor">
              <a:schemeClr val="tx1"/>
            </a:fontRef>
          </p:style>
        </p:sp>
      </p:grpSp>
      <p:sp>
        <p:nvSpPr>
          <p:cNvPr id="75" name="Полилиния 74"/>
          <p:cNvSpPr/>
          <p:nvPr/>
        </p:nvSpPr>
        <p:spPr>
          <a:xfrm>
            <a:off x="7565471" y="6096474"/>
            <a:ext cx="846062" cy="492373"/>
          </a:xfrm>
          <a:custGeom>
            <a:avLst/>
            <a:gdLst>
              <a:gd name="connsiteX0" fmla="*/ 0 w 846061"/>
              <a:gd name="connsiteY0" fmla="*/ 0 h 486730"/>
              <a:gd name="connsiteX1" fmla="*/ 846061 w 846061"/>
              <a:gd name="connsiteY1" fmla="*/ 0 h 486730"/>
              <a:gd name="connsiteX2" fmla="*/ 846061 w 846061"/>
              <a:gd name="connsiteY2" fmla="*/ 486730 h 486730"/>
              <a:gd name="connsiteX3" fmla="*/ 0 w 846061"/>
              <a:gd name="connsiteY3" fmla="*/ 486730 h 486730"/>
              <a:gd name="connsiteX4" fmla="*/ 0 w 846061"/>
              <a:gd name="connsiteY4" fmla="*/ 0 h 48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Рассмотрение продлено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0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7644" y="2661027"/>
            <a:ext cx="3423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рассмотрения  обращений граждан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263954" y="3392488"/>
            <a:ext cx="25644" cy="2947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484118" y="2955385"/>
            <a:ext cx="3147562" cy="0"/>
          </a:xfrm>
          <a:prstGeom prst="line">
            <a:avLst/>
          </a:prstGeom>
          <a:ln w="73025" cmpd="dbl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158928" y="1772825"/>
            <a:ext cx="184080" cy="235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25018" y="1782025"/>
            <a:ext cx="153608" cy="22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>
            <a:off x="3704107" y="1739477"/>
            <a:ext cx="121551" cy="230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H="1">
            <a:off x="5154357" y="1751482"/>
            <a:ext cx="121551" cy="230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6459674" y="1753237"/>
            <a:ext cx="153608" cy="22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8403118" y="1720853"/>
            <a:ext cx="11065" cy="255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361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Объект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9066328"/>
                  </p:ext>
                </p:extLst>
              </p:nvPr>
            </p:nvGraphicFramePr>
            <p:xfrm>
              <a:off x="284510" y="3834335"/>
              <a:ext cx="9244012" cy="26441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Объект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510" y="3834335"/>
                <a:ext cx="9244012" cy="264410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20420" y="65768"/>
            <a:ext cx="8229599" cy="475346"/>
          </a:xfrm>
        </p:spPr>
        <p:txBody>
          <a:bodyPr/>
          <a:lstStyle/>
          <a:p>
            <a:r>
              <a:rPr lang="en-US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lang="en-US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V. </a:t>
            </a:r>
            <a:r>
              <a:rPr lang="ru-RU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lang="ru-RU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обращений граждан, рассмотренных</a:t>
            </a:r>
            <a:r>
              <a:rPr lang="en-US" sz="1600" b="1" kern="1200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600" b="1" kern="1200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Главном управлении </a:t>
            </a:r>
            <a:endParaRPr lang="ru-RU" sz="1600" b="1" kern="1200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1380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Calibri"/>
              </a:rPr>
              <a:pPr marL="0" marR="0" lvl="0" indent="0" algn="ctr" defTabSz="1380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420" y="25131"/>
            <a:ext cx="400050" cy="5261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0" y="561515"/>
            <a:ext cx="9720263" cy="20533"/>
          </a:xfrm>
          <a:prstGeom prst="line">
            <a:avLst/>
          </a:prstGeom>
          <a:ln w="73025" cmpd="thickThin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81469170"/>
              </p:ext>
            </p:extLst>
          </p:nvPr>
        </p:nvGraphicFramePr>
        <p:xfrm>
          <a:off x="920470" y="1109709"/>
          <a:ext cx="8608052" cy="1029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7452" y="634413"/>
            <a:ext cx="9126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92933" algn="just"/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Главное управление поступило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2761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них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2116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было рассмотрено структурными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подразделениями Главного управления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200" b="1" dirty="0" smtClean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605</a:t>
            </a:r>
            <a:r>
              <a:rPr lang="ru-RU" sz="1200" b="1" dirty="0" smtClean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рассмотрены отделами надзорной деятельности и профилактических работ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обращений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направлено по компетенции в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другие ведомства и организации 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рассмотрения и подготовки ответа. </a:t>
            </a: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63745568"/>
              </p:ext>
            </p:extLst>
          </p:nvPr>
        </p:nvGraphicFramePr>
        <p:xfrm>
          <a:off x="353425" y="1390331"/>
          <a:ext cx="8934298" cy="179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8957" y="3188003"/>
            <a:ext cx="9269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 </a:t>
            </a:r>
            <a:r>
              <a:rPr lang="ru-RU" sz="1200" dirty="0" smtClean="0"/>
              <a:t>            Среди </a:t>
            </a:r>
            <a:r>
              <a:rPr lang="ru-RU" sz="1200" dirty="0"/>
              <a:t>структурных подразделений Главного управления наибольшее количество обращений рассмотрено в ЦГИМС </a:t>
            </a:r>
            <a:r>
              <a:rPr lang="ru-RU" sz="1200" dirty="0" smtClean="0"/>
              <a:t>(</a:t>
            </a:r>
            <a:r>
              <a:rPr lang="ru-RU" sz="1200" dirty="0" smtClean="0"/>
              <a:t>1509</a:t>
            </a:r>
            <a:r>
              <a:rPr lang="ru-RU" sz="1200" dirty="0" smtClean="0"/>
              <a:t>), </a:t>
            </a:r>
            <a:r>
              <a:rPr lang="ru-RU" sz="1200" dirty="0"/>
              <a:t>УНД </a:t>
            </a:r>
            <a:r>
              <a:rPr lang="ru-RU" sz="1200" dirty="0" smtClean="0"/>
              <a:t>(</a:t>
            </a:r>
            <a:r>
              <a:rPr lang="ru-RU" sz="1200" dirty="0" smtClean="0"/>
              <a:t>985</a:t>
            </a:r>
            <a:r>
              <a:rPr lang="ru-RU" sz="1200" dirty="0" smtClean="0"/>
              <a:t>), </a:t>
            </a:r>
            <a:r>
              <a:rPr lang="ru-RU" sz="1200" dirty="0"/>
              <a:t>УК </a:t>
            </a:r>
            <a:r>
              <a:rPr lang="ru-RU" sz="1200" dirty="0" smtClean="0"/>
              <a:t>(</a:t>
            </a:r>
            <a:r>
              <a:rPr lang="ru-RU" sz="1200" dirty="0" smtClean="0"/>
              <a:t>120</a:t>
            </a:r>
            <a:r>
              <a:rPr lang="ru-RU" sz="1200" dirty="0" smtClean="0"/>
              <a:t>), </a:t>
            </a:r>
            <a:r>
              <a:rPr lang="ru-RU" sz="1200" dirty="0" smtClean="0"/>
              <a:t>ОАР </a:t>
            </a:r>
            <a:r>
              <a:rPr lang="ru-RU" sz="1200" dirty="0" smtClean="0"/>
              <a:t>(</a:t>
            </a:r>
            <a:r>
              <a:rPr lang="ru-RU" sz="1200" dirty="0" smtClean="0"/>
              <a:t>54</a:t>
            </a:r>
            <a:r>
              <a:rPr lang="ru-RU" sz="1200" dirty="0" smtClean="0"/>
              <a:t>), </a:t>
            </a:r>
            <a:r>
              <a:rPr lang="ru-RU" sz="1200" dirty="0" err="1" smtClean="0"/>
              <a:t>УОПиАСР</a:t>
            </a:r>
            <a:r>
              <a:rPr lang="ru-RU" sz="1200" dirty="0" smtClean="0"/>
              <a:t> </a:t>
            </a:r>
            <a:r>
              <a:rPr lang="ru-RU" sz="1200" dirty="0" smtClean="0"/>
              <a:t>(29</a:t>
            </a:r>
            <a:r>
              <a:rPr lang="ru-RU" sz="1200" dirty="0" smtClean="0"/>
              <a:t>), </a:t>
            </a:r>
            <a:r>
              <a:rPr lang="ru-RU" sz="1200" dirty="0"/>
              <a:t>Жилищная комиссия (</a:t>
            </a:r>
            <a:r>
              <a:rPr lang="ru-RU" sz="1200" dirty="0" smtClean="0"/>
              <a:t>29), </a:t>
            </a:r>
            <a:r>
              <a:rPr lang="ru-RU" sz="1200" dirty="0"/>
              <a:t>УГЗ (</a:t>
            </a:r>
            <a:r>
              <a:rPr lang="ru-RU" sz="1200" dirty="0" smtClean="0"/>
              <a:t>14), ФЭУ </a:t>
            </a:r>
            <a:r>
              <a:rPr lang="ru-RU" sz="1200" dirty="0" smtClean="0"/>
              <a:t>(</a:t>
            </a:r>
            <a:r>
              <a:rPr lang="ru-RU" sz="1200" dirty="0"/>
              <a:t>9</a:t>
            </a:r>
            <a:r>
              <a:rPr lang="ru-RU" sz="1200" dirty="0" smtClean="0"/>
              <a:t>), </a:t>
            </a:r>
            <a:r>
              <a:rPr lang="ru-RU" sz="1200" dirty="0" smtClean="0"/>
              <a:t>ЦУКС </a:t>
            </a:r>
            <a:r>
              <a:rPr lang="ru-RU" sz="1200" dirty="0" smtClean="0"/>
              <a:t>(</a:t>
            </a:r>
            <a:r>
              <a:rPr lang="ru-RU" sz="1200" dirty="0"/>
              <a:t>9</a:t>
            </a:r>
            <a:r>
              <a:rPr lang="ru-RU" sz="1200" dirty="0" smtClean="0"/>
              <a:t>), анонимных (</a:t>
            </a:r>
            <a:r>
              <a:rPr lang="ru-RU" sz="1200" dirty="0"/>
              <a:t>6</a:t>
            </a:r>
            <a:r>
              <a:rPr lang="ru-RU" sz="1200" dirty="0" smtClean="0"/>
              <a:t>).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3197572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347312"/>
              </p:ext>
            </p:extLst>
          </p:nvPr>
        </p:nvGraphicFramePr>
        <p:xfrm>
          <a:off x="156054" y="1597063"/>
          <a:ext cx="4840769" cy="89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65567" y="783010"/>
            <a:ext cx="3080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приняты на личном приеме НАЧАЛЬНИКОМ  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1440" y="3667635"/>
            <a:ext cx="4750299" cy="1752156"/>
            <a:chOff x="1358287" y="3917557"/>
            <a:chExt cx="3531886" cy="1130578"/>
          </a:xfrm>
        </p:grpSpPr>
        <p:sp>
          <p:nvSpPr>
            <p:cNvPr id="18" name="TextBox 17"/>
            <p:cNvSpPr txBox="1"/>
            <p:nvPr/>
          </p:nvSpPr>
          <p:spPr>
            <a:xfrm>
              <a:off x="2052012" y="3945129"/>
              <a:ext cx="2838161" cy="26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 вопросам  порядка ПРОХОЖДЕНИЯ СЛУЖБЫ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61855" y="3917557"/>
              <a:ext cx="613348" cy="4170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7</a:t>
              </a:r>
              <a:endPara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  <a:p>
              <a:pPr algn="ctr"/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491588" y="4290255"/>
              <a:ext cx="491248" cy="4170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1</a:t>
              </a:r>
            </a:p>
            <a:p>
              <a:pPr algn="ctr"/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12568" y="4313663"/>
              <a:ext cx="2741015" cy="15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Жилищные вопросы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358287" y="4738428"/>
              <a:ext cx="693725" cy="23829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/>
            <a:p>
              <a:pPr algn="ctr"/>
              <a:r>
                <a:rPr lang="ru-RU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  </a:t>
              </a:r>
              <a:r>
                <a:rPr lang="ru-RU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5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5708" y="4785325"/>
              <a:ext cx="2053469" cy="26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 вопросам ГИМС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192738" y="1671166"/>
            <a:ext cx="453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принято на личном приеме</a:t>
            </a:r>
          </a:p>
          <a:p>
            <a:pPr algn="ctr"/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Должностными лицами Главного управления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2340" y="1350707"/>
            <a:ext cx="1639018" cy="70786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35</a:t>
            </a:r>
          </a:p>
          <a:p>
            <a:pPr algn="ctr"/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306005" y="615626"/>
            <a:ext cx="42486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1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прием в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Главном управлении 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МЧС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по Ханты-Мансийскому автономному округу - Югре и территориальных подразделениях надзорной </a:t>
            </a:r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и профилактической работы  </a:t>
            </a:r>
            <a:r>
              <a:rPr lang="ru-RU" sz="1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УНДиПР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Главного управления</a:t>
            </a:r>
          </a:p>
          <a:p>
            <a:pPr algn="ctr">
              <a:defRPr sz="1200" b="1" i="1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5840237" y="1307308"/>
            <a:ext cx="3298351" cy="11997"/>
          </a:xfrm>
          <a:prstGeom prst="line">
            <a:avLst/>
          </a:prstGeom>
          <a:noFill/>
          <a:ln w="73025" cap="flat" cmpd="dbl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>
            <a:off x="5306006" y="2070063"/>
            <a:ext cx="4336245" cy="11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365" y="36668"/>
            <a:ext cx="358676" cy="4717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/>
          <p:cNvSpPr txBox="1"/>
          <p:nvPr/>
        </p:nvSpPr>
        <p:spPr>
          <a:xfrm>
            <a:off x="1205673" y="22568"/>
            <a:ext cx="79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 </a:t>
            </a:r>
            <a:r>
              <a:rPr lang="ru-RU" sz="1600" b="1" dirty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Личный прием граждан должностными лицами 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Главного управления</a:t>
            </a: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algn="ctr"/>
            <a:endParaRPr lang="ru-RU" sz="1200" b="1" dirty="0">
              <a:solidFill>
                <a:srgbClr val="1F497D"/>
              </a:solidFill>
              <a:latin typeface="Myriad Pro Light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43553" y="595093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55" name="Номер слайда 3"/>
          <p:cNvSpPr txBox="1">
            <a:spLocks/>
          </p:cNvSpPr>
          <p:nvPr/>
        </p:nvSpPr>
        <p:spPr>
          <a:xfrm>
            <a:off x="9187092" y="0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8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192738" y="2510339"/>
            <a:ext cx="940028" cy="707864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29</a:t>
            </a:r>
          </a:p>
          <a:p>
            <a:pPr algn="ctr"/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96975" y="2390340"/>
            <a:ext cx="337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КОНСУЛЬТАЦИЙ ГРАЖДАН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ПО ВОПРОСАМ  ПОЖАРНОЙ БЕЗОПАСНОСТИ ПРОВЕДЕНО ТЕРРИТОРИАЛЬНЫМИ ОТДЕЛАМИ НАДЗОРНОЙ ДЕЯТЕЛЬНОСТИ И ПРОФИЛАКТИЧЕСКОЙ РАБОТЫ 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1440" y="2724029"/>
            <a:ext cx="4605767" cy="546495"/>
            <a:chOff x="1385360" y="3937069"/>
            <a:chExt cx="4419365" cy="1938795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385360" y="3937069"/>
              <a:ext cx="806008" cy="131019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Left"/>
              <a:lightRig rig="threePt" dir="t"/>
            </a:scene3d>
            <a:sp3d prstMaterial="dkEdge">
              <a:bevelB/>
            </a:sp3d>
          </p:spPr>
          <p:txBody>
            <a:bodyPr wrap="square" lIns="91417" tIns="45709" rIns="91417" bIns="45709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   </a:t>
              </a:r>
              <a:endPara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37759" y="5350672"/>
              <a:ext cx="2866667" cy="525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37759" y="4532740"/>
              <a:ext cx="3766966" cy="87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cap="all" dirty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принято граждан  </a:t>
              </a:r>
              <a:r>
                <a:rPr lang="ru-RU" sz="1000" cap="all" dirty="0" smtClean="0">
                  <a:solidFill>
                    <a:schemeClr val="bg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 личном приеме</a:t>
              </a:r>
              <a:endParaRPr lang="ru-RU" sz="1000" cap="all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8" name="Прямая соединительная линия 67"/>
          <p:cNvCxnSpPr/>
          <p:nvPr/>
        </p:nvCxnSpPr>
        <p:spPr>
          <a:xfrm>
            <a:off x="350381" y="1514451"/>
            <a:ext cx="4336245" cy="11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521208" y="3276246"/>
            <a:ext cx="4325999" cy="82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42227" y="4785106"/>
            <a:ext cx="4193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решением Коллегии МЧС России  </a:t>
            </a:r>
            <a:b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16.02.2022 №1/I (</a:t>
            </a:r>
            <a:r>
              <a:rPr lang="ru-RU" sz="1000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 п. 30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роводится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прием граждан в ежедневном режиме работниками отделения по работе с обращениями граждан, 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</a:t>
            </a:r>
            <a:r>
              <a:rPr lang="ru-RU" sz="1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приказа Главного управления от 01.06.2022 № 542 «Об организации личного приема граждан в ежедневном режиме в Главном управлении Министерства Российской Федерации по делам гражданской обороны, чрезвычайным ситуациям и ликвидации последствий стихийных бедствий по Ханты-Мансийскому автономному округу – Югре</a:t>
            </a:r>
            <a:r>
              <a:rPr lang="ru-RU" sz="1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  <a:endParaRPr lang="ru-RU" sz="1400" b="1" kern="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448667" y="3368880"/>
            <a:ext cx="642254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6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6975" y="3371982"/>
            <a:ext cx="3371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ГРАЖДАН ПРИНЯТО НАЧАЛЬНИКОМ </a:t>
            </a:r>
          </a:p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ГЛАВНОГО УПРАВЛЕНИЯ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476874" y="4114365"/>
            <a:ext cx="709213" cy="400087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86087" y="3942583"/>
            <a:ext cx="32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ГРАЖДАН ПРИНЯТО НАЧАЛЬНИКОМ ГЛАВНОГО УПРАВЛЕНИЯ В ПРИЕМНОЙ ПРЕЗИДЕНТА РОССИЙСКОЙ ФЕДЕРАЦИИ В УРАЛЬСКОМ  ФЕДЕРАЛЬНОМ ОКРУГЕ</a:t>
            </a:r>
            <a:endParaRPr lang="ru-RU" sz="1000" cap="all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020498" y="4794172"/>
            <a:ext cx="642254" cy="101564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 prstMaterial="dkEdge">
            <a:bevelB/>
          </a:sp3d>
        </p:spPr>
        <p:txBody>
          <a:bodyPr wrap="square" lIns="91417" tIns="45709" rIns="91417" bIns="4570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105806" y="634838"/>
            <a:ext cx="4768" cy="6223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08803" y="5459768"/>
            <a:ext cx="42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cap="all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b="1" cap="all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0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вопросам соблюдения норм противопожарных требований </a:t>
            </a:r>
            <a:endParaRPr lang="ru-RU" sz="1000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25046" y="3291420"/>
            <a:ext cx="4874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направлениям деятельности</a:t>
            </a:r>
            <a:r>
              <a:rPr lang="ru-RU" cap="all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cap="all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704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690" y="241336"/>
            <a:ext cx="7741710" cy="353172"/>
          </a:xfrm>
        </p:spPr>
        <p:txBody>
          <a:bodyPr>
            <a:normAutofit fontScale="90000"/>
          </a:bodyPr>
          <a:lstStyle/>
          <a:p>
            <a:pPr algn="r"/>
            <a:r>
              <a:rPr lang="en-US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VIII</a:t>
            </a:r>
            <a:r>
              <a:rPr lang="ru-RU" sz="1600" b="1" dirty="0" smtClean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1800" b="1" dirty="0">
                <a:solidFill>
                  <a:srgbClr val="DEA0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Обзор актуальных и часто задаваемых вопросов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rgbClr val="DEA04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52" y="8941"/>
            <a:ext cx="372584" cy="490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Номер слайда 3"/>
          <p:cNvSpPr txBox="1">
            <a:spLocks/>
          </p:cNvSpPr>
          <p:nvPr/>
        </p:nvSpPr>
        <p:spPr>
          <a:xfrm>
            <a:off x="9160948" y="8941"/>
            <a:ext cx="367575" cy="43764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>
              <a:defRPr lang="ru-RU"/>
            </a:defPPr>
            <a:lvl1pPr marL="0" marR="0" lvl="0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1380508" rtl="0" eaLnBrk="1" latinLnBrk="0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1200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fld id="{00000000-1234-1234-1234-123412341234}" type="slidenum">
              <a:rPr lang="ru-RU" sz="1900" b="1" smtClean="0">
                <a:solidFill>
                  <a:srgbClr val="FFFFFF"/>
                </a:solidFill>
                <a:latin typeface="Arial"/>
              </a:rPr>
              <a:pPr algn="ctr"/>
              <a:t>9</a:t>
            </a:fld>
            <a:r>
              <a:rPr lang="ru-RU" sz="1900" b="1" dirty="0" smtClean="0">
                <a:solidFill>
                  <a:srgbClr val="FFFFFF"/>
                </a:solidFill>
                <a:latin typeface="Arial"/>
              </a:rPr>
              <a:t>                                                   </a:t>
            </a:r>
            <a:endParaRPr lang="ru-RU" sz="19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44688"/>
            <a:ext cx="9720263" cy="20533"/>
          </a:xfrm>
          <a:prstGeom prst="line">
            <a:avLst/>
          </a:prstGeom>
          <a:noFill/>
          <a:ln w="73025" cap="flat" cmpd="thickThin" algn="ctr">
            <a:solidFill>
              <a:srgbClr val="1F497D"/>
            </a:solidFill>
            <a:prstDash val="soli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2786332" y="684863"/>
            <a:ext cx="6949528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Наибольшее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количество -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1509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обращений,   что    составляет  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54,6%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 обращений, поступивших в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году 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запросам  сведений  о наличии маломерных судов в рамках процедуры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банкротства (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АППГ-1313).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поскольку,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обращения.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9683" y="572951"/>
            <a:ext cx="58630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ГИМС</a:t>
            </a:r>
            <a:endParaRPr lang="ru-RU" sz="1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689" y="2873687"/>
            <a:ext cx="67441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На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втором месте по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 обращения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касающиеся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надзорных органов ГПН. Поступило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985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 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год, что составляет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35,6%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общего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(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АППГ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621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реагируют на изменения законодательства в области пожарной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безопасности, а также обращаются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разъяснениями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положений нормативных правовых актов и других документов в области пожарной безопасности.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Актуальными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захламлению лестничных площадок в многоквартирных жилых дома. Большинство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рассматриваются с выездом на место, проводятся проверки по заявлениям граждан, ведется профилактическая  работа. </a:t>
            </a:r>
          </a:p>
          <a:p>
            <a:pPr algn="just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Увеличение количества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сравнению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годом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связано с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сигналами о нарушениях требований пожарной безопасности именно в многоквартирных жилых домах, где захламляются пути эвакуации. Проводятся  разъяснительные  работы с населением 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сотрудниками территориальных отделов (отделений) надзорной деятельности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управления.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7992" y="5423023"/>
            <a:ext cx="3639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и принимаемые решения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915" y="5703878"/>
            <a:ext cx="7179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Количество обращений, касающихся деятельности МЧС России и принимаемых решений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(АППГ - 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0" y="5582121"/>
            <a:ext cx="1968225" cy="112347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66160" y="2547892"/>
            <a:ext cx="5170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Работа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противопожарной службы и соблюдения требований пожарной безопасности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41" y="2760497"/>
            <a:ext cx="2477084" cy="2821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954"/>
            <a:ext cx="2725947" cy="22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123796</TotalTime>
  <Words>2480</Words>
  <Application>Microsoft Office PowerPoint</Application>
  <PresentationFormat>Произвольный</PresentationFormat>
  <Paragraphs>303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Microsoft JhengHei UI</vt:lpstr>
      <vt:lpstr>Aharoni</vt:lpstr>
      <vt:lpstr>Arial</vt:lpstr>
      <vt:lpstr>Arial Black</vt:lpstr>
      <vt:lpstr>Calibri</vt:lpstr>
      <vt:lpstr>Calibri Light</vt:lpstr>
      <vt:lpstr>Myriad Pro Light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V.   V. Количество обращений граждан, рассмотренных в Главном управлении </vt:lpstr>
      <vt:lpstr>Презентация PowerPoint</vt:lpstr>
      <vt:lpstr>VIII. Обзор актуальных и часто задаваемых вопросов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**Начальник отдела - Мохова Ю. В.</dc:creator>
  <cp:lastModifiedBy>gu122154</cp:lastModifiedBy>
  <cp:revision>2677</cp:revision>
  <cp:lastPrinted>2022-08-17T08:54:17Z</cp:lastPrinted>
  <dcterms:created xsi:type="dcterms:W3CDTF">2019-07-30T12:41:22Z</dcterms:created>
  <dcterms:modified xsi:type="dcterms:W3CDTF">2024-01-12T11:08:47Z</dcterms:modified>
</cp:coreProperties>
</file>