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9" r:id="rId8"/>
    <p:sldId id="260" r:id="rId9"/>
    <p:sldId id="262" r:id="rId10"/>
    <p:sldId id="266" r:id="rId11"/>
    <p:sldId id="267" r:id="rId12"/>
    <p:sldId id="268" r:id="rId13"/>
    <p:sldId id="269" r:id="rId14"/>
  </p:sldIdLst>
  <p:sldSz cx="9720263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2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.w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4"/>
          <p:cNvPicPr/>
          <p:nvPr/>
        </p:nvPicPr>
        <p:blipFill>
          <a:blip r:embed="rId2"/>
          <a:stretch/>
        </p:blipFill>
        <p:spPr>
          <a:xfrm>
            <a:off x="4192200" y="1633320"/>
            <a:ext cx="1383840" cy="182016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91" name="CustomShape 1"/>
          <p:cNvSpPr/>
          <p:nvPr/>
        </p:nvSpPr>
        <p:spPr>
          <a:xfrm>
            <a:off x="1357920" y="3927240"/>
            <a:ext cx="7374240" cy="1187280"/>
          </a:xfrm>
          <a:prstGeom prst="rect">
            <a:avLst/>
          </a:prstGeom>
          <a:solidFill>
            <a:srgbClr val="DEA04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ИНФОРМАЦИОННО-АНАЛИТИЧЕСКИЙ ОТЧЕТ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о результатах работы с обращениями граждан и организаций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в Главном управлении МЧС России по Ханты-Мансийскому автономному округу – Югре  за </a:t>
            </a:r>
            <a:r>
              <a:rPr lang="ru-RU" sz="1800" b="1" strike="noStrike" spc="-1" dirty="0" smtClean="0">
                <a:solidFill>
                  <a:srgbClr val="002060"/>
                </a:solidFill>
                <a:latin typeface="Arial"/>
                <a:ea typeface="DejaVu Sans"/>
              </a:rPr>
              <a:t>4 </a:t>
            </a:r>
            <a:r>
              <a:rPr lang="ru-RU" sz="18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квартал 2023 года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1431720" y="22320"/>
            <a:ext cx="7226280" cy="1037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3480" tIns="61920" rIns="123480" bIns="6192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Министерство Российской Федерации</a:t>
            </a:r>
            <a:r>
              <a:t/>
            </a:r>
            <a:br/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по делам гражданской обороны, чрезвычайным ситуациям </a:t>
            </a:r>
            <a:r>
              <a:t/>
            </a:r>
            <a:br/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и ликвидации последствий стихийных бедствий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93" name="Рисунок 25" descr="http://kcbux.ru/Statyy/ZA_zizny/image/016_karta/karta-003.png"/>
          <p:cNvPicPr/>
          <p:nvPr/>
        </p:nvPicPr>
        <p:blipFill>
          <a:blip r:embed="rId3"/>
          <a:stretch/>
        </p:blipFill>
        <p:spPr>
          <a:xfrm>
            <a:off x="10823760" y="-96120"/>
            <a:ext cx="3085560" cy="1368000"/>
          </a:xfrm>
          <a:prstGeom prst="rect">
            <a:avLst/>
          </a:prstGeom>
          <a:ln w="0">
            <a:noFill/>
          </a:ln>
        </p:spPr>
      </p:pic>
      <p:sp>
        <p:nvSpPr>
          <p:cNvPr id="194" name="CustomShape 3"/>
          <p:cNvSpPr/>
          <p:nvPr/>
        </p:nvSpPr>
        <p:spPr>
          <a:xfrm>
            <a:off x="3073320" y="6333480"/>
            <a:ext cx="3621600" cy="473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Ханты-Мансийск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2023 г.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95" name="Рисунок 12"/>
          <p:cNvPicPr/>
          <p:nvPr/>
        </p:nvPicPr>
        <p:blipFill>
          <a:blip r:embed="rId4"/>
          <a:stretch/>
        </p:blipFill>
        <p:spPr>
          <a:xfrm rot="10800000" flipH="1">
            <a:off x="24840" y="1078920"/>
            <a:ext cx="9718200" cy="8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6" descr="https://avatars.mds.yandex.net/get-pdb/69339/4d481ead-61ed-4dfa-9c85-7ffc50bf4d0f/s800"/>
          <p:cNvPicPr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2599" t="21441" b="10506"/>
          <a:stretch/>
        </p:blipFill>
        <p:spPr>
          <a:xfrm flipH="1">
            <a:off x="579240" y="1559880"/>
            <a:ext cx="8984160" cy="5293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97" name="CustomShape 1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CEABA4BD-5AE6-4DAE-87F8-F19C5DAC6853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2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578520" y="286560"/>
            <a:ext cx="8581680" cy="136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Конституция Российской Федерации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2060"/>
                </a:solidFill>
                <a:latin typeface="Arial"/>
                <a:ea typeface="DejaVu Sans"/>
              </a:rPr>
              <a:t>Статья 33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Граждане Российской Федерации имеют право обращаться лично, а также направлять индивидуальные и коллективные обращения в государственные органы и органы местного самоуправления.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556200" y="3407400"/>
            <a:ext cx="5753520" cy="319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Организация работы по рассмотрению обращений граждан и организаций (далее – обращения граждан) является одним из важнейших направлений деятельности Главного управления.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Обращения граждан представляют собой источник информации о реальных потребностях населения, поэтому своевременное принятие решений по обращениям граждан способствует повышению качества, доступности, комфортности и оперативности предоставления государственных услуг, кроме того, работа с обращениями граждан является одним из самых эффективных инструментов формирования положительного имиджа Главного управления.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Эффективное управление не может существовать без обратной связи. Обращения граждан необходимо рассматривать как канал получения первичной информации об отношении населения и личного состава Главного управления к деятельности Министерства и принимаемых решениях.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Жалобы и предложения, направленные гражданами, позволяют своевременно выявлять и устранять недостатки в работе, совершенствовать деятельность МЧС России.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00" name="Line 4"/>
          <p:cNvSpPr/>
          <p:nvPr/>
        </p:nvSpPr>
        <p:spPr>
          <a:xfrm>
            <a:off x="555840" y="1499400"/>
            <a:ext cx="8958240" cy="36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5"/>
          <p:cNvSpPr/>
          <p:nvPr/>
        </p:nvSpPr>
        <p:spPr>
          <a:xfrm>
            <a:off x="556200" y="1529640"/>
            <a:ext cx="8957520" cy="155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1" strike="noStrike" cap="all" spc="-1">
                <a:solidFill>
                  <a:srgbClr val="17375E"/>
                </a:solidFill>
                <a:latin typeface="Arial"/>
                <a:ea typeface="DejaVu Sans"/>
              </a:rPr>
              <a:t>Федеральный закон от 02.05.2006 № 59-ФЗ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cap="all" spc="-1">
                <a:solidFill>
                  <a:srgbClr val="17375E"/>
                </a:solidFill>
                <a:latin typeface="Arial"/>
                <a:ea typeface="DejaVu Sans"/>
              </a:rPr>
              <a:t>«О порядке рассмотрения обращений граждан Российской Федерации»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1" strike="noStrike" spc="-1">
                <a:solidFill>
                  <a:srgbClr val="17375E"/>
                </a:solidFill>
                <a:latin typeface="Arial"/>
                <a:ea typeface="DejaVu Sans"/>
              </a:rPr>
              <a:t>( Статья 10)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Государственный орган или должностное лицо: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-   обеспечивает объективное, всестороннее и своевременное рассмотрение обращения;</a:t>
            </a:r>
            <a:endParaRPr lang="ru-RU" sz="12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принимает меры, направленные на восстановление или защиту нарушенных прав, свобод и законных интересов гражданина;</a:t>
            </a:r>
            <a:endParaRPr lang="ru-RU" sz="12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дает письменный ответ по существу поставленных в обращении вопросов.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02" name="Line 6"/>
          <p:cNvSpPr/>
          <p:nvPr/>
        </p:nvSpPr>
        <p:spPr>
          <a:xfrm>
            <a:off x="532800" y="3316680"/>
            <a:ext cx="9004320" cy="2988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147560" y="1292040"/>
            <a:ext cx="387720" cy="460800"/>
          </a:xfrm>
          <a:prstGeom prst="rect">
            <a:avLst/>
          </a:prstGeom>
          <a:ln w="0"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6018480" y="622080"/>
            <a:ext cx="3629880" cy="36533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cap="all" spc="-1" dirty="0" smtClean="0">
                <a:solidFill>
                  <a:srgbClr val="1F497D"/>
                </a:solidFill>
                <a:latin typeface="Arial"/>
                <a:ea typeface="Times New Roman"/>
              </a:rPr>
              <a:t>Основные </a:t>
            </a:r>
            <a:r>
              <a:rPr lang="ru-RU" sz="10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функции отделения</a:t>
            </a:r>
            <a:endParaRPr lang="ru-RU" sz="1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 по работе с обращениями граждан: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1.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Осуществление приема, регистрации  и организации рассмотрения обращений граждан и организаций, в том числе поступающих по федеральной государственной информационной системе досудебного (внесудебного) обжалования (ФГИС ДО), ССТУ РФ.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cap="all" spc="-1" dirty="0">
                <a:solidFill>
                  <a:srgbClr val="E46C0A"/>
                </a:solidFill>
                <a:latin typeface="Arial"/>
                <a:ea typeface="Microsoft JhengHei UI"/>
              </a:rPr>
              <a:t>2</a:t>
            </a:r>
            <a:r>
              <a:rPr lang="en-US" sz="950" b="0" strike="noStrike" cap="all" spc="-1" dirty="0">
                <a:solidFill>
                  <a:srgbClr val="E46C0A"/>
                </a:solidFill>
                <a:latin typeface="Arial"/>
                <a:ea typeface="Microsoft JhengHei UI"/>
              </a:rPr>
              <a:t>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Организация и обеспечение личного приема должностными лицами.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cap="all" spc="-1" dirty="0">
                <a:solidFill>
                  <a:srgbClr val="E46C0A"/>
                </a:solidFill>
                <a:latin typeface="Arial"/>
                <a:ea typeface="Microsoft JhengHei UI"/>
              </a:rPr>
              <a:t>3.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Осуществление централизованного учета и хранения обращений граждан и организаций.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4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.Осуществление контроля за соблюдением порядка рассмотрения обращений граждан и организаций.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5.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Осуществление информационно-справочной работы, связанной с обращениями граждан и организаций, оказание методической помощи структурным подразделениям по вопросам деятельности  в пределах своей компетенции.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6.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Осуществление анализа  обращений граждан и организаций, результатов их рассмотрения и принятых по ним решений, подготовка информационно-аналитических материалов.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7.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Ежедневный прием граждан.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207" name="Рисунок 19"/>
          <p:cNvPicPr/>
          <p:nvPr/>
        </p:nvPicPr>
        <p:blipFill>
          <a:blip r:embed="rId4"/>
          <a:stretch/>
        </p:blipFill>
        <p:spPr>
          <a:xfrm>
            <a:off x="648360" y="18360"/>
            <a:ext cx="444960" cy="58536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08" name="CustomShape 2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5C263740-EA56-4C9A-ADEA-B32BCEB609AA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3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1046160" y="91440"/>
            <a:ext cx="81140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Организация работы с обращениями граждан</a:t>
            </a: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 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в Главном управлении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0" name="Line 4"/>
          <p:cNvSpPr/>
          <p:nvPr/>
        </p:nvSpPr>
        <p:spPr>
          <a:xfrm>
            <a:off x="0" y="586440"/>
            <a:ext cx="9720000" cy="2268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5"/>
          <p:cNvSpPr/>
          <p:nvPr/>
        </p:nvSpPr>
        <p:spPr>
          <a:xfrm>
            <a:off x="3116160" y="1712880"/>
            <a:ext cx="2400840" cy="82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отделение по работе с обращениями граждан главного управления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2" name="CustomShape 6"/>
          <p:cNvSpPr/>
          <p:nvPr/>
        </p:nvSpPr>
        <p:spPr>
          <a:xfrm>
            <a:off x="2840400" y="3500280"/>
            <a:ext cx="2861280" cy="167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Отделы надзорной деятельности и профилактических работ Управления надзорной деятельности и профилактических работ  Главного управления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3" name="CustomShape 7"/>
          <p:cNvSpPr/>
          <p:nvPr/>
        </p:nvSpPr>
        <p:spPr>
          <a:xfrm>
            <a:off x="152640" y="667440"/>
            <a:ext cx="2408760" cy="57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ВИДЫ 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Обращений граждан*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1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Заявление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просьба гражданина о содействии в реализации его конституционных прав и свобод или конституционных прав и свобод других лиц, либо сообщение о нарушении законов и иных нормативных правовых актов, недостатках в работе государственных органов, органов местного самоуправления и должностных лиц, либо критика деятельности указанных </a:t>
            </a:r>
            <a:r>
              <a:rPr lang="ru-RU" sz="9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органов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 и должностных лиц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1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Предложение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рекомендация гражданина по совершенствованию законов и иных нормативных правовых актов, деятельности государственных органов и органов местного самоуправления, развитию общественных отношений, улучшению социально-экономической и иных сфер деятельности государства и общества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1" strike="noStrike" cap="all" spc="-1">
                <a:solidFill>
                  <a:srgbClr val="E46C0A"/>
                </a:solidFill>
                <a:latin typeface="Arial"/>
                <a:ea typeface="Times New Roman"/>
              </a:rPr>
              <a:t>Жалоба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просьба гражданина о восстановлении или защите его нарушенных прав, свобод или законных интересов либо прав, свобод или законных интересов других лиц.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4" name="Line 8"/>
          <p:cNvSpPr/>
          <p:nvPr/>
        </p:nvSpPr>
        <p:spPr>
          <a:xfrm flipV="1">
            <a:off x="2630880" y="990000"/>
            <a:ext cx="34200" cy="531936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Рисунок 21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3560" y="712080"/>
            <a:ext cx="325080" cy="31788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9"/>
          <p:cNvSpPr/>
          <p:nvPr/>
        </p:nvSpPr>
        <p:spPr>
          <a:xfrm>
            <a:off x="2903760" y="1185120"/>
            <a:ext cx="2797920" cy="1761840"/>
          </a:xfrm>
          <a:prstGeom prst="rect">
            <a:avLst/>
          </a:prstGeom>
          <a:noFill/>
          <a:ln w="1270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10"/>
          <p:cNvSpPr/>
          <p:nvPr/>
        </p:nvSpPr>
        <p:spPr>
          <a:xfrm>
            <a:off x="2903760" y="3463920"/>
            <a:ext cx="2771280" cy="1496520"/>
          </a:xfrm>
          <a:prstGeom prst="rect">
            <a:avLst/>
          </a:prstGeom>
          <a:noFill/>
          <a:ln w="1270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11"/>
          <p:cNvSpPr/>
          <p:nvPr/>
        </p:nvSpPr>
        <p:spPr>
          <a:xfrm>
            <a:off x="6033960" y="4012560"/>
            <a:ext cx="3614760" cy="339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9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   СИСТЕМА КОНТРОЛЯ</a:t>
            </a:r>
            <a:r>
              <a:rPr lang="en-US" sz="9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r>
              <a:rPr lang="ru-RU" sz="9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за соблюдением порядка</a:t>
            </a:r>
            <a:r>
              <a:rPr dirty="0"/>
              <a:t/>
            </a:r>
            <a:br>
              <a:rPr dirty="0"/>
            </a:br>
            <a:r>
              <a:rPr lang="ru-RU" sz="900" b="1" strike="noStrike" cap="all" spc="-1" dirty="0">
                <a:solidFill>
                  <a:srgbClr val="1F497D"/>
                </a:solidFill>
                <a:latin typeface="Arial"/>
                <a:ea typeface="Times New Roman"/>
              </a:rPr>
              <a:t>       рассмотрения обращений граждан НАПРАВЛЕНА НА:</a:t>
            </a:r>
            <a:endParaRPr lang="ru-RU" sz="9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1.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Обеспечение единого порядка работы с обращениями граждан в МЧС России;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2.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Постановку обращений граждан на контроль;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3.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Снятие с контроля обращения по которым предоставлен объективный полный ответ заявителю;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4.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Подготовку информации о количестве обращений граждан, установленный срок для рассмотрения которых истекает и направление ее в структурные подразделении (еженедельно);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5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.Подготовку информации  об исполнительской дисциплине структурных подразделений центрального аппарата по рассмотрению обращений граждан (еженедельно);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6.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Рассмотрение результатов работы с обращениями граждан, вопросов исполнительской дисциплины на еженедельных координационных совещаниях;</a:t>
            </a:r>
            <a:endParaRPr lang="ru-RU" sz="95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950" b="0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7. </a:t>
            </a:r>
            <a:r>
              <a:rPr lang="ru-RU" sz="95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Консультативную поддержку структурных подразделений по вопросам рассмотрения обращений граждан.</a:t>
            </a:r>
            <a:endParaRPr lang="ru-RU" sz="9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950" b="0" strike="noStrike" spc="-1" dirty="0">
              <a:latin typeface="Arial"/>
            </a:endParaRPr>
          </a:p>
        </p:txBody>
      </p:sp>
      <p:sp>
        <p:nvSpPr>
          <p:cNvPr id="219" name="CustomShape 12"/>
          <p:cNvSpPr/>
          <p:nvPr/>
        </p:nvSpPr>
        <p:spPr>
          <a:xfrm>
            <a:off x="5650920" y="1266120"/>
            <a:ext cx="321120" cy="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CustomShape 13"/>
          <p:cNvSpPr/>
          <p:nvPr/>
        </p:nvSpPr>
        <p:spPr>
          <a:xfrm>
            <a:off x="2655000" y="2570760"/>
            <a:ext cx="247680" cy="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14"/>
          <p:cNvSpPr/>
          <p:nvPr/>
        </p:nvSpPr>
        <p:spPr>
          <a:xfrm>
            <a:off x="2715480" y="3752280"/>
            <a:ext cx="160200" cy="4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Line 15"/>
          <p:cNvSpPr/>
          <p:nvPr/>
        </p:nvSpPr>
        <p:spPr>
          <a:xfrm flipH="1" flipV="1">
            <a:off x="5983920" y="1245240"/>
            <a:ext cx="23040" cy="320184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CustomShape 16"/>
          <p:cNvSpPr/>
          <p:nvPr/>
        </p:nvSpPr>
        <p:spPr>
          <a:xfrm flipH="1">
            <a:off x="5686920" y="4442400"/>
            <a:ext cx="295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4" name="Рисунок 8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045120" y="667440"/>
            <a:ext cx="452160" cy="469080"/>
          </a:xfrm>
          <a:prstGeom prst="rect">
            <a:avLst/>
          </a:prstGeom>
          <a:ln w="0">
            <a:noFill/>
          </a:ln>
        </p:spPr>
      </p:pic>
      <p:sp>
        <p:nvSpPr>
          <p:cNvPr id="225" name="CustomShape 17"/>
          <p:cNvSpPr/>
          <p:nvPr/>
        </p:nvSpPr>
        <p:spPr>
          <a:xfrm>
            <a:off x="152640" y="6112080"/>
            <a:ext cx="2561760" cy="6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__________________________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800" b="0" strike="noStrike" spc="-1">
                <a:solidFill>
                  <a:srgbClr val="17375E"/>
                </a:solidFill>
                <a:latin typeface="Arial"/>
                <a:ea typeface="DejaVu Sans"/>
              </a:rPr>
              <a:t>*В соответствии с Федеральным законом от </a:t>
            </a:r>
            <a:r>
              <a:rPr lang="ru-RU" sz="800" b="1" strike="noStrike" cap="all" spc="-1">
                <a:solidFill>
                  <a:srgbClr val="17375E"/>
                </a:solidFill>
                <a:latin typeface="Arial"/>
                <a:ea typeface="DejaVu Sans"/>
              </a:rPr>
              <a:t>02.05.2006 № 59-ФЗ </a:t>
            </a:r>
            <a:r>
              <a:rPr lang="ru-RU" sz="800" b="0" strike="noStrike" spc="-1">
                <a:solidFill>
                  <a:srgbClr val="17375E"/>
                </a:solidFill>
                <a:latin typeface="Arial"/>
                <a:ea typeface="DejaVu Sans"/>
              </a:rPr>
              <a:t>«О порядке рассмотрения обращений граждан Российской Федерации»</a:t>
            </a:r>
            <a:endParaRPr lang="ru-RU" sz="800" b="0" strike="noStrike" spc="-1">
              <a:latin typeface="Arial"/>
            </a:endParaRPr>
          </a:p>
        </p:txBody>
      </p:sp>
      <p:pic>
        <p:nvPicPr>
          <p:cNvPr id="227" name="Рисунок 49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966280" y="4124160"/>
            <a:ext cx="452160" cy="46908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9"/>
          <p:cNvPicPr/>
          <p:nvPr/>
        </p:nvPicPr>
        <p:blipFill>
          <a:blip r:embed="rId9"/>
          <a:stretch/>
        </p:blipFill>
        <p:spPr>
          <a:xfrm>
            <a:off x="3924000" y="3579840"/>
            <a:ext cx="869400" cy="43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7"/>
          <p:cNvPicPr/>
          <p:nvPr/>
        </p:nvPicPr>
        <p:blipFill>
          <a:blip r:embed="rId2"/>
          <a:stretch/>
        </p:blipFill>
        <p:spPr>
          <a:xfrm>
            <a:off x="5069160" y="1278000"/>
            <a:ext cx="3972240" cy="144324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357840" y="2968200"/>
            <a:ext cx="9016200" cy="2491536"/>
          </a:xfrm>
          <a:prstGeom prst="rect">
            <a:avLst/>
          </a:prstGeom>
          <a:noFill/>
          <a:ln w="0">
            <a:solidFill>
              <a:srgbClr val="EA613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За 4 квартал 2023 года в Главном управлении рассмотрено 676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обращений</a:t>
            </a:r>
            <a:r>
              <a:rPr lang="en-US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, 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что на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2,51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%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больше, чем за 4 квартал  2022  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- 659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), из них рассмотренных с нарушением срока  0 (АППГ: 0). В электронном виде поступило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632</a:t>
            </a:r>
            <a:r>
              <a:rPr lang="ru-RU" sz="1200" b="1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обращений (АППГ –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531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), в письменном виде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139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(АППГ-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 54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). Из чего следует, что заявители стали активнее пользоваться электронной формой обращения, размещенной на сайте Главного управления. Перенаправлено на рассмотрение по компетенции в другие органы государственной власти и местного самоуправления 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11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 (АППГ</a:t>
            </a:r>
            <a:r>
              <a:rPr lang="ru-RU" sz="1200" b="0" strike="noStrike" spc="-1" dirty="0">
                <a:solidFill>
                  <a:srgbClr val="FCD5B5"/>
                </a:solidFill>
                <a:latin typeface="Arial"/>
                <a:ea typeface="Microsoft JhengHei UI"/>
              </a:rPr>
              <a:t>: </a:t>
            </a:r>
            <a:r>
              <a:rPr lang="ru-RU" sz="1200" b="1" strike="noStrike" spc="-1" dirty="0">
                <a:solidFill>
                  <a:srgbClr val="E46C0A"/>
                </a:solidFill>
                <a:latin typeface="Arial"/>
                <a:ea typeface="Microsoft JhengHei UI"/>
              </a:rPr>
              <a:t>4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),</a:t>
            </a:r>
            <a:r>
              <a:rPr lang="ru-RU" sz="1200" b="0" i="1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из них с нарушением срока 0 (АППГ: 0). 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        За  4 квартал 2023 года  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Microsoft JhengHei UI"/>
              </a:rPr>
              <a:t>года   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№ 59-ФЗ «О порядке рассмотрения обращений граждан Российской Федерации» (далее – федеральный закон от 02.05.2006 № 59-ФЗ).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       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endParaRPr lang="ru-RU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 dirty="0">
              <a:latin typeface="Arial"/>
            </a:endParaRPr>
          </a:p>
        </p:txBody>
      </p:sp>
      <p:pic>
        <p:nvPicPr>
          <p:cNvPr id="231" name="Рисунок 19"/>
          <p:cNvPicPr/>
          <p:nvPr/>
        </p:nvPicPr>
        <p:blipFill>
          <a:blip r:embed="rId3"/>
          <a:stretch/>
        </p:blipFill>
        <p:spPr>
          <a:xfrm>
            <a:off x="755640" y="37440"/>
            <a:ext cx="357120" cy="47016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32" name="CustomShape 2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F9CFE77B-6304-4325-8306-EF08AB8B620F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4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1340280" y="113400"/>
            <a:ext cx="64184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Основные показатели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4" name="Line 4"/>
          <p:cNvSpPr/>
          <p:nvPr/>
        </p:nvSpPr>
        <p:spPr>
          <a:xfrm>
            <a:off x="0" y="572400"/>
            <a:ext cx="9695160" cy="1584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5"/>
          <p:cNvSpPr/>
          <p:nvPr/>
        </p:nvSpPr>
        <p:spPr>
          <a:xfrm>
            <a:off x="1001880" y="1017000"/>
            <a:ext cx="4519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ВСЕГО ОБРАЩЕНИЙ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36" name="CustomShape 6"/>
          <p:cNvSpPr/>
          <p:nvPr/>
        </p:nvSpPr>
        <p:spPr>
          <a:xfrm>
            <a:off x="1828800" y="1509480"/>
            <a:ext cx="105588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676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37" name="CustomShape 7"/>
          <p:cNvSpPr/>
          <p:nvPr/>
        </p:nvSpPr>
        <p:spPr>
          <a:xfrm rot="10800000">
            <a:off x="3342600" y="1751400"/>
            <a:ext cx="295920" cy="450000"/>
          </a:xfrm>
          <a:custGeom>
            <a:avLst/>
            <a:gdLst/>
            <a:ahLst/>
            <a:cxnLst/>
            <a:rect l="l" t="t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8"/>
          <p:cNvSpPr/>
          <p:nvPr/>
        </p:nvSpPr>
        <p:spPr>
          <a:xfrm>
            <a:off x="1891080" y="2032560"/>
            <a:ext cx="1579680" cy="43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F79646"/>
                </a:solidFill>
                <a:latin typeface="Arial"/>
                <a:ea typeface="DejaVu Sans"/>
              </a:rPr>
              <a:t>590</a:t>
            </a:r>
            <a:r>
              <a:rPr lang="ru-RU" sz="1400" b="0" strike="noStrike" spc="-1">
                <a:solidFill>
                  <a:srgbClr val="F79646"/>
                </a:solidFill>
                <a:latin typeface="Arial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(АППГ</a:t>
            </a:r>
            <a:r>
              <a:rPr lang="ru-RU" sz="1400" b="0" strike="noStrike" spc="-1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39" name="CustomShape 9"/>
          <p:cNvSpPr/>
          <p:nvPr/>
        </p:nvSpPr>
        <p:spPr>
          <a:xfrm>
            <a:off x="3638520" y="1803600"/>
            <a:ext cx="1314360" cy="34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>
                <a:solidFill>
                  <a:srgbClr val="1F497D"/>
                </a:solidFill>
                <a:latin typeface="Arial"/>
                <a:ea typeface="DejaVu Sans"/>
              </a:rPr>
              <a:t>(на 19,9 %)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40" name="Рисунок 244"/>
          <p:cNvPicPr/>
          <p:nvPr/>
        </p:nvPicPr>
        <p:blipFill>
          <a:blip r:embed="rId4"/>
          <a:stretch/>
        </p:blipFill>
        <p:spPr>
          <a:xfrm>
            <a:off x="190080" y="1049400"/>
            <a:ext cx="1641600" cy="1377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1054440" y="1298520"/>
            <a:ext cx="181080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ПИСЬМЕННОМ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139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914040" y="2112120"/>
            <a:ext cx="65988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ПОЧТОЙ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139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290" name="Рисунок 104"/>
          <p:cNvPicPr/>
          <p:nvPr/>
        </p:nvPicPr>
        <p:blipFill>
          <a:blip r:embed="rId2"/>
          <a:stretch/>
        </p:blipFill>
        <p:spPr>
          <a:xfrm>
            <a:off x="597240" y="28080"/>
            <a:ext cx="486000" cy="63972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91" name="CustomShape 3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BF2C783B-C6E3-430F-A6DA-54E66D2D0480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5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1236600" y="126360"/>
            <a:ext cx="7821000" cy="57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IV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  Способы, источники поступления и результаты рассмотрения  обращений граждан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93" name="Line 5"/>
          <p:cNvSpPr/>
          <p:nvPr/>
        </p:nvSpPr>
        <p:spPr>
          <a:xfrm>
            <a:off x="0" y="751680"/>
            <a:ext cx="9720000" cy="2052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CustomShape 6"/>
          <p:cNvSpPr/>
          <p:nvPr/>
        </p:nvSpPr>
        <p:spPr>
          <a:xfrm>
            <a:off x="12534120" y="7274160"/>
            <a:ext cx="2418840" cy="201924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5" name="Рисунок 3"/>
          <p:cNvPicPr/>
          <p:nvPr/>
        </p:nvPicPr>
        <p:blipFill>
          <a:blip r:embed="rId4"/>
          <a:stretch/>
        </p:blipFill>
        <p:spPr>
          <a:xfrm>
            <a:off x="723960" y="1270440"/>
            <a:ext cx="404280" cy="404280"/>
          </a:xfrm>
          <a:prstGeom prst="rect">
            <a:avLst/>
          </a:prstGeom>
          <a:ln w="0">
            <a:noFill/>
          </a:ln>
        </p:spPr>
      </p:pic>
      <p:sp>
        <p:nvSpPr>
          <p:cNvPr id="296" name="CustomShape 7"/>
          <p:cNvSpPr/>
          <p:nvPr/>
        </p:nvSpPr>
        <p:spPr>
          <a:xfrm>
            <a:off x="7187040" y="1175040"/>
            <a:ext cx="2444040" cy="5230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CustomShape 8"/>
          <p:cNvSpPr/>
          <p:nvPr/>
        </p:nvSpPr>
        <p:spPr>
          <a:xfrm>
            <a:off x="1838520" y="1970640"/>
            <a:ext cx="860760" cy="60084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CustomShape 9"/>
          <p:cNvSpPr/>
          <p:nvPr/>
        </p:nvSpPr>
        <p:spPr>
          <a:xfrm>
            <a:off x="691920" y="1211040"/>
            <a:ext cx="2142360" cy="5680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10"/>
          <p:cNvSpPr/>
          <p:nvPr/>
        </p:nvSpPr>
        <p:spPr>
          <a:xfrm>
            <a:off x="699480" y="1942200"/>
            <a:ext cx="1008000" cy="6364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CustomShape 11"/>
          <p:cNvSpPr/>
          <p:nvPr/>
        </p:nvSpPr>
        <p:spPr>
          <a:xfrm>
            <a:off x="3373200" y="1187280"/>
            <a:ext cx="3413160" cy="53928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CustomShape 12"/>
          <p:cNvSpPr/>
          <p:nvPr/>
        </p:nvSpPr>
        <p:spPr>
          <a:xfrm>
            <a:off x="3981240" y="1236600"/>
            <a:ext cx="25664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электронном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527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2" name="CustomShape 13"/>
          <p:cNvSpPr/>
          <p:nvPr/>
        </p:nvSpPr>
        <p:spPr>
          <a:xfrm>
            <a:off x="7336440" y="1181160"/>
            <a:ext cx="23828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по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ТЕЛЕФОНУ ДОВЕРИЯ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10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3" name="CustomShape 14"/>
          <p:cNvSpPr/>
          <p:nvPr/>
        </p:nvSpPr>
        <p:spPr>
          <a:xfrm>
            <a:off x="1949040" y="2092320"/>
            <a:ext cx="67608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ЛИЧНО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0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04" name="CustomShape 15"/>
          <p:cNvSpPr/>
          <p:nvPr/>
        </p:nvSpPr>
        <p:spPr>
          <a:xfrm>
            <a:off x="2951280" y="2010240"/>
            <a:ext cx="1101600" cy="41832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16"/>
          <p:cNvSpPr/>
          <p:nvPr/>
        </p:nvSpPr>
        <p:spPr>
          <a:xfrm>
            <a:off x="2913480" y="1995840"/>
            <a:ext cx="1155600" cy="83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ОФИЦИАЛЬНЫЙ САЙТ МЧС РОССИИ 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496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306" name="CustomShape 17"/>
          <p:cNvSpPr/>
          <p:nvPr/>
        </p:nvSpPr>
        <p:spPr>
          <a:xfrm>
            <a:off x="4232880" y="2150280"/>
            <a:ext cx="67608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МЭДО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31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07" name="CustomShape 18"/>
          <p:cNvSpPr/>
          <p:nvPr/>
        </p:nvSpPr>
        <p:spPr>
          <a:xfrm>
            <a:off x="5079960" y="2079000"/>
            <a:ext cx="108720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ЭЛЕКТРОННАЯ 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ПОЧТА ГУ  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308" name="CustomShape 19"/>
          <p:cNvSpPr/>
          <p:nvPr/>
        </p:nvSpPr>
        <p:spPr>
          <a:xfrm>
            <a:off x="4201560" y="2007720"/>
            <a:ext cx="762480" cy="45144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20"/>
          <p:cNvSpPr/>
          <p:nvPr/>
        </p:nvSpPr>
        <p:spPr>
          <a:xfrm>
            <a:off x="7977960" y="2027160"/>
            <a:ext cx="888480" cy="43956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CustomShape 21"/>
          <p:cNvSpPr/>
          <p:nvPr/>
        </p:nvSpPr>
        <p:spPr>
          <a:xfrm>
            <a:off x="7974000" y="2112480"/>
            <a:ext cx="95472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 ТЕЛЕФОНУ ДОВЕРИЯ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10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311" name="Рисунок 97"/>
          <p:cNvPicPr/>
          <p:nvPr/>
        </p:nvPicPr>
        <p:blipFill>
          <a:blip r:embed="rId5"/>
          <a:stretch/>
        </p:blipFill>
        <p:spPr>
          <a:xfrm>
            <a:off x="3527280" y="1237680"/>
            <a:ext cx="459720" cy="373320"/>
          </a:xfrm>
          <a:prstGeom prst="rect">
            <a:avLst/>
          </a:prstGeom>
          <a:ln w="0">
            <a:noFill/>
          </a:ln>
        </p:spPr>
      </p:pic>
      <p:sp>
        <p:nvSpPr>
          <p:cNvPr id="312" name="CustomShape 22"/>
          <p:cNvSpPr/>
          <p:nvPr/>
        </p:nvSpPr>
        <p:spPr>
          <a:xfrm>
            <a:off x="6372720" y="2170440"/>
            <a:ext cx="71100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ФГИС ДО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0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13" name="CustomShape 23"/>
          <p:cNvSpPr/>
          <p:nvPr/>
        </p:nvSpPr>
        <p:spPr>
          <a:xfrm>
            <a:off x="232920" y="3445920"/>
            <a:ext cx="217800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Непосредственно от граждан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314" name="CustomShape 24"/>
          <p:cNvSpPr/>
          <p:nvPr/>
        </p:nvSpPr>
        <p:spPr>
          <a:xfrm rot="10800000" flipV="1">
            <a:off x="222120" y="3938040"/>
            <a:ext cx="218952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162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Администрация Президента РФ, Аппарат Правительства РФ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15" name="Line 25"/>
          <p:cNvSpPr/>
          <p:nvPr/>
        </p:nvSpPr>
        <p:spPr>
          <a:xfrm>
            <a:off x="349920" y="1066680"/>
            <a:ext cx="5817600" cy="36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CustomShape 26"/>
          <p:cNvSpPr/>
          <p:nvPr/>
        </p:nvSpPr>
        <p:spPr>
          <a:xfrm>
            <a:off x="283320" y="820800"/>
            <a:ext cx="3187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Способы подачи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17" name="CustomShape 27"/>
          <p:cNvSpPr/>
          <p:nvPr/>
        </p:nvSpPr>
        <p:spPr>
          <a:xfrm>
            <a:off x="3084840" y="4002480"/>
            <a:ext cx="2661840" cy="39456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 организаций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318" name="CustomShape 28"/>
          <p:cNvSpPr/>
          <p:nvPr/>
        </p:nvSpPr>
        <p:spPr>
          <a:xfrm>
            <a:off x="3099600" y="4436280"/>
            <a:ext cx="2647080" cy="39456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Запросы сенаторов РФ, депутатов ГД ФС РФ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19" name="CustomShape 29"/>
          <p:cNvSpPr/>
          <p:nvPr/>
        </p:nvSpPr>
        <p:spPr>
          <a:xfrm>
            <a:off x="3072960" y="3516120"/>
            <a:ext cx="267408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Телефон доверия, досудебные жалобы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20" name="CustomShape 30"/>
          <p:cNvSpPr/>
          <p:nvPr/>
        </p:nvSpPr>
        <p:spPr>
          <a:xfrm>
            <a:off x="2420640" y="3516120"/>
            <a:ext cx="66060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435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21" name="CustomShape 31"/>
          <p:cNvSpPr/>
          <p:nvPr/>
        </p:nvSpPr>
        <p:spPr>
          <a:xfrm>
            <a:off x="2510280" y="3937680"/>
            <a:ext cx="54936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 160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22" name="CustomShape 32"/>
          <p:cNvSpPr/>
          <p:nvPr/>
        </p:nvSpPr>
        <p:spPr>
          <a:xfrm flipH="1">
            <a:off x="5863320" y="4498200"/>
            <a:ext cx="274320" cy="51660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323" name="CustomShape 33"/>
          <p:cNvSpPr/>
          <p:nvPr/>
        </p:nvSpPr>
        <p:spPr>
          <a:xfrm>
            <a:off x="232920" y="4451760"/>
            <a:ext cx="2178000" cy="39456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400">
            <a:solidFill>
              <a:schemeClr val="accent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Органы государственной власти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24" name="CustomShape 34"/>
          <p:cNvSpPr/>
          <p:nvPr/>
        </p:nvSpPr>
        <p:spPr>
          <a:xfrm>
            <a:off x="2494440" y="4498200"/>
            <a:ext cx="57744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63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25" name="CustomShape 35"/>
          <p:cNvSpPr/>
          <p:nvPr/>
        </p:nvSpPr>
        <p:spPr>
          <a:xfrm>
            <a:off x="5801400" y="4113000"/>
            <a:ext cx="478800" cy="51660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4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326" name="CustomShape 36"/>
          <p:cNvSpPr/>
          <p:nvPr/>
        </p:nvSpPr>
        <p:spPr>
          <a:xfrm>
            <a:off x="5747400" y="3482640"/>
            <a:ext cx="525600" cy="3034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14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27" name="CustomShape 37"/>
          <p:cNvSpPr/>
          <p:nvPr/>
        </p:nvSpPr>
        <p:spPr>
          <a:xfrm>
            <a:off x="5189400" y="2023920"/>
            <a:ext cx="926640" cy="48132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Line 38"/>
          <p:cNvSpPr/>
          <p:nvPr/>
        </p:nvSpPr>
        <p:spPr>
          <a:xfrm flipV="1">
            <a:off x="349920" y="2914200"/>
            <a:ext cx="5817600" cy="1152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CustomShape 39"/>
          <p:cNvSpPr/>
          <p:nvPr/>
        </p:nvSpPr>
        <p:spPr>
          <a:xfrm>
            <a:off x="349920" y="2585520"/>
            <a:ext cx="3187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Источники поступления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30" name="CustomShape 40"/>
          <p:cNvSpPr/>
          <p:nvPr/>
        </p:nvSpPr>
        <p:spPr>
          <a:xfrm>
            <a:off x="6341760" y="2032200"/>
            <a:ext cx="762480" cy="44676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1" name="Picture 2" descr="F:\12.08.ЕДДС.jpg"/>
          <p:cNvPicPr/>
          <p:nvPr/>
        </p:nvPicPr>
        <p:blipFill>
          <a:blip r:embed="rId6"/>
          <a:srcRect l="12964" t="27537" r="63583" b="18626"/>
          <a:stretch/>
        </p:blipFill>
        <p:spPr>
          <a:xfrm>
            <a:off x="7217640" y="1259280"/>
            <a:ext cx="232920" cy="315360"/>
          </a:xfrm>
          <a:prstGeom prst="rect">
            <a:avLst/>
          </a:prstGeom>
          <a:ln w="0">
            <a:noFill/>
          </a:ln>
        </p:spPr>
      </p:pic>
      <p:grpSp>
        <p:nvGrpSpPr>
          <p:cNvPr id="332" name="Group 41"/>
          <p:cNvGrpSpPr/>
          <p:nvPr/>
        </p:nvGrpSpPr>
        <p:grpSpPr>
          <a:xfrm>
            <a:off x="6350760" y="3486240"/>
            <a:ext cx="3413880" cy="2179080"/>
            <a:chOff x="6350760" y="3486240"/>
            <a:chExt cx="3413880" cy="2179080"/>
          </a:xfrm>
        </p:grpSpPr>
        <p:sp>
          <p:nvSpPr>
            <p:cNvPr id="333" name="CustomShape 42"/>
            <p:cNvSpPr/>
            <p:nvPr/>
          </p:nvSpPr>
          <p:spPr>
            <a:xfrm>
              <a:off x="7537320" y="3978720"/>
              <a:ext cx="748800" cy="737640"/>
            </a:xfrm>
            <a:prstGeom prst="ellipse">
              <a:avLst/>
            </a:prstGeom>
            <a:solidFill>
              <a:srgbClr val="449CB3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34" name="CustomShape 43"/>
            <p:cNvSpPr/>
            <p:nvPr/>
          </p:nvSpPr>
          <p:spPr>
            <a:xfrm>
              <a:off x="7308360" y="3486240"/>
              <a:ext cx="1142640" cy="452160"/>
            </a:xfrm>
            <a:custGeom>
              <a:avLst/>
              <a:gdLst/>
              <a:ahLst/>
              <a:cxnLst/>
              <a:rect l="l" t="t" r="r" b="b"/>
              <a:pathLst>
                <a:path w="1168588" h="452772">
                  <a:moveTo>
                    <a:pt x="0" y="0"/>
                  </a:moveTo>
                  <a:lnTo>
                    <a:pt x="1168588" y="0"/>
                  </a:lnTo>
                  <a:lnTo>
                    <a:pt x="1168588" y="452772"/>
                  </a:lnTo>
                  <a:lnTo>
                    <a:pt x="0" y="45277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Рассмотрено,               разъяснено	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      598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35" name="CustomShape 44"/>
            <p:cNvSpPr/>
            <p:nvPr/>
          </p:nvSpPr>
          <p:spPr>
            <a:xfrm>
              <a:off x="7757280" y="4082760"/>
              <a:ext cx="748800" cy="737640"/>
            </a:xfrm>
            <a:prstGeom prst="ellipse">
              <a:avLst/>
            </a:prstGeom>
            <a:solidFill>
              <a:srgbClr val="44A0B8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fillRef>
            <a:effectRef idx="0">
              <a:schemeClr val="accent5">
                <a:shade val="80000"/>
                <a:alpha val="50000"/>
                <a:hueOff val="-5"/>
                <a:satOff val="1065"/>
                <a:lumOff val="873"/>
                <a:alphaOff val="-5000"/>
              </a:schemeClr>
            </a:effectRef>
            <a:fontRef idx="minor"/>
          </p:style>
        </p:sp>
        <p:sp>
          <p:nvSpPr>
            <p:cNvPr id="336" name="CustomShape 45"/>
            <p:cNvSpPr/>
            <p:nvPr/>
          </p:nvSpPr>
          <p:spPr>
            <a:xfrm>
              <a:off x="8364600" y="3832200"/>
              <a:ext cx="1280160" cy="497160"/>
            </a:xfrm>
            <a:custGeom>
              <a:avLst/>
              <a:gdLst/>
              <a:ahLst/>
              <a:cxnLst/>
              <a:rect l="l" t="t" r="r" b="b"/>
              <a:pathLst>
                <a:path w="1261822" h="498049">
                  <a:moveTo>
                    <a:pt x="0" y="0"/>
                  </a:moveTo>
                  <a:lnTo>
                    <a:pt x="1261822" y="0"/>
                  </a:lnTo>
                  <a:lnTo>
                    <a:pt x="126182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Дан ответ автору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27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37" name="CustomShape 46"/>
            <p:cNvSpPr/>
            <p:nvPr/>
          </p:nvSpPr>
          <p:spPr>
            <a:xfrm>
              <a:off x="7811280" y="4317120"/>
              <a:ext cx="748800" cy="737640"/>
            </a:xfrm>
            <a:prstGeom prst="ellipse">
              <a:avLst/>
            </a:prstGeom>
            <a:solidFill>
              <a:srgbClr val="44A3BC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fillRef>
            <a:effectRef idx="0">
              <a:schemeClr val="accent5">
                <a:shade val="80000"/>
                <a:alpha val="50000"/>
                <a:hueOff val="-11"/>
                <a:satOff val="2130"/>
                <a:lumOff val="1747"/>
                <a:alphaOff val="-10000"/>
              </a:schemeClr>
            </a:effectRef>
            <a:fontRef idx="minor"/>
          </p:style>
        </p:sp>
        <p:sp>
          <p:nvSpPr>
            <p:cNvPr id="338" name="CustomShape 47"/>
            <p:cNvSpPr/>
            <p:nvPr/>
          </p:nvSpPr>
          <p:spPr>
            <a:xfrm>
              <a:off x="8385840" y="4466160"/>
              <a:ext cx="1378800" cy="531360"/>
            </a:xfrm>
            <a:custGeom>
              <a:avLst/>
              <a:gdLst/>
              <a:ahLst/>
              <a:cxnLst/>
              <a:rect l="l" t="t" r="r" b="b"/>
              <a:pathLst>
                <a:path w="1359001" h="532007">
                  <a:moveTo>
                    <a:pt x="0" y="0"/>
                  </a:moveTo>
                  <a:lnTo>
                    <a:pt x="1359001" y="0"/>
                  </a:lnTo>
                  <a:lnTo>
                    <a:pt x="1359001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Рассмотрено, поддержано	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1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39" name="CustomShape 48"/>
            <p:cNvSpPr/>
            <p:nvPr/>
          </p:nvSpPr>
          <p:spPr>
            <a:xfrm>
              <a:off x="7659000" y="4505040"/>
              <a:ext cx="748800" cy="737640"/>
            </a:xfrm>
            <a:prstGeom prst="ellipse">
              <a:avLst/>
            </a:prstGeom>
            <a:solidFill>
              <a:srgbClr val="46A5BE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fillRef>
            <a:effectRef idx="0">
              <a:schemeClr val="accent5">
                <a:shade val="80000"/>
                <a:alpha val="50000"/>
                <a:hueOff val="-16"/>
                <a:satOff val="3194"/>
                <a:lumOff val="2620"/>
                <a:alphaOff val="-15000"/>
              </a:schemeClr>
            </a:effectRef>
            <a:fontRef idx="minor"/>
          </p:style>
        </p:sp>
        <p:sp>
          <p:nvSpPr>
            <p:cNvPr id="340" name="CustomShape 49"/>
            <p:cNvSpPr/>
            <p:nvPr/>
          </p:nvSpPr>
          <p:spPr>
            <a:xfrm>
              <a:off x="8333640" y="5179320"/>
              <a:ext cx="921600" cy="486000"/>
            </a:xfrm>
            <a:custGeom>
              <a:avLst/>
              <a:gdLst/>
              <a:ahLst/>
              <a:cxnLst/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Находятся на рассмотрении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33  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                           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41" name="CustomShape 50"/>
            <p:cNvSpPr/>
            <p:nvPr/>
          </p:nvSpPr>
          <p:spPr>
            <a:xfrm>
              <a:off x="7415640" y="4505040"/>
              <a:ext cx="748800" cy="737640"/>
            </a:xfrm>
            <a:prstGeom prst="ellipse">
              <a:avLst/>
            </a:prstGeom>
            <a:solidFill>
              <a:srgbClr val="48A8C1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fillRef>
            <a:effectRef idx="0">
              <a:schemeClr val="accent5">
                <a:shade val="80000"/>
                <a:alpha val="50000"/>
                <a:hueOff val="-21"/>
                <a:satOff val="4259"/>
                <a:lumOff val="3493"/>
                <a:alphaOff val="-20000"/>
              </a:schemeClr>
            </a:effectRef>
            <a:fontRef idx="minor"/>
          </p:style>
        </p:sp>
        <p:sp>
          <p:nvSpPr>
            <p:cNvPr id="342" name="CustomShape 51"/>
            <p:cNvSpPr/>
            <p:nvPr/>
          </p:nvSpPr>
          <p:spPr>
            <a:xfrm>
              <a:off x="6631920" y="5179320"/>
              <a:ext cx="858240" cy="486000"/>
            </a:xfrm>
            <a:custGeom>
              <a:avLst/>
              <a:gdLst/>
              <a:ahLst/>
              <a:cxnLst/>
              <a:rect l="l" t="t" r="r" b="b"/>
              <a:pathLst>
                <a:path w="846061" h="486730">
                  <a:moveTo>
                    <a:pt x="0" y="0"/>
                  </a:moveTo>
                  <a:lnTo>
                    <a:pt x="846061" y="0"/>
                  </a:lnTo>
                  <a:lnTo>
                    <a:pt x="846061" y="486730"/>
                  </a:lnTo>
                  <a:lnTo>
                    <a:pt x="0" y="4867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Направлено по компетенции 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11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43" name="CustomShape 52"/>
            <p:cNvSpPr/>
            <p:nvPr/>
          </p:nvSpPr>
          <p:spPr>
            <a:xfrm>
              <a:off x="7263360" y="4317120"/>
              <a:ext cx="748800" cy="737640"/>
            </a:xfrm>
            <a:prstGeom prst="ellipse">
              <a:avLst/>
            </a:prstGeom>
            <a:solidFill>
              <a:srgbClr val="4AAAC3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fillRef>
            <a:effectRef idx="0">
              <a:schemeClr val="accent5">
                <a:shade val="80000"/>
                <a:alpha val="50000"/>
                <a:hueOff val="-27"/>
                <a:satOff val="5324"/>
                <a:lumOff val="4367"/>
                <a:alphaOff val="-25000"/>
              </a:schemeClr>
            </a:effectRef>
            <a:fontRef idx="minor"/>
          </p:style>
        </p:sp>
        <p:sp>
          <p:nvSpPr>
            <p:cNvPr id="344" name="CustomShape 53"/>
            <p:cNvSpPr/>
            <p:nvPr/>
          </p:nvSpPr>
          <p:spPr>
            <a:xfrm>
              <a:off x="6350760" y="4466160"/>
              <a:ext cx="795600" cy="588600"/>
            </a:xfrm>
            <a:custGeom>
              <a:avLst/>
              <a:gdLst/>
              <a:ahLst/>
              <a:cxnLst/>
              <a:rect l="l" t="t" r="r" b="b"/>
              <a:pathLst>
                <a:path w="784529" h="532007">
                  <a:moveTo>
                    <a:pt x="0" y="0"/>
                  </a:moveTo>
                  <a:lnTo>
                    <a:pt x="784529" y="0"/>
                  </a:lnTo>
                  <a:lnTo>
                    <a:pt x="784529" y="532007"/>
                  </a:lnTo>
                  <a:lnTo>
                    <a:pt x="0" y="5320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Оставлено без ответа автору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4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45" name="CustomShape 54"/>
            <p:cNvSpPr/>
            <p:nvPr/>
          </p:nvSpPr>
          <p:spPr>
            <a:xfrm>
              <a:off x="6413040" y="3832200"/>
              <a:ext cx="811080" cy="569520"/>
            </a:xfrm>
            <a:custGeom>
              <a:avLst/>
              <a:gdLst/>
              <a:ahLst/>
              <a:cxnLst/>
              <a:rect l="l" t="t" r="r" b="b"/>
              <a:pathLst>
                <a:path w="799912" h="498049">
                  <a:moveTo>
                    <a:pt x="0" y="0"/>
                  </a:moveTo>
                  <a:lnTo>
                    <a:pt x="799912" y="0"/>
                  </a:lnTo>
                  <a:lnTo>
                    <a:pt x="799912" y="498049"/>
                  </a:lnTo>
                  <a:lnTo>
                    <a:pt x="0" y="49804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ru-RU" sz="900" b="1" strike="noStrike" spc="-1">
                  <a:solidFill>
                    <a:srgbClr val="376092"/>
                  </a:solidFill>
                  <a:latin typeface="Arial"/>
                  <a:ea typeface="DejaVu Sans"/>
                </a:rPr>
                <a:t>Рассмотрено, не поддержано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pos="0" algn="l"/>
                </a:tabLst>
              </a:pPr>
              <a:r>
                <a:rPr lang="en-US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      </a:t>
              </a:r>
              <a:r>
                <a:rPr lang="ru-RU" sz="900" b="1" strike="noStrike" spc="-1">
                  <a:solidFill>
                    <a:srgbClr val="E46C0A"/>
                  </a:solidFill>
                  <a:latin typeface="Arial"/>
                  <a:ea typeface="DejaVu Sans"/>
                </a:rPr>
                <a:t>2</a:t>
              </a:r>
              <a:r>
                <a:rPr lang="ru-RU" sz="9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	</a:t>
              </a:r>
              <a:endParaRPr lang="ru-RU" sz="900" b="0" strike="noStrike" spc="-1">
                <a:latin typeface="Arial"/>
              </a:endParaRPr>
            </a:p>
          </p:txBody>
        </p:sp>
        <p:sp>
          <p:nvSpPr>
            <p:cNvPr id="346" name="CustomShape 55"/>
            <p:cNvSpPr/>
            <p:nvPr/>
          </p:nvSpPr>
          <p:spPr>
            <a:xfrm>
              <a:off x="7317360" y="4082760"/>
              <a:ext cx="748800" cy="737640"/>
            </a:xfrm>
            <a:prstGeom prst="ellipse">
              <a:avLst/>
            </a:prstGeom>
            <a:solidFill>
              <a:srgbClr val="4CACC5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fillRef>
            <a:effectRef idx="0">
              <a:schemeClr val="accent5">
                <a:shade val="80000"/>
                <a:alpha val="50000"/>
                <a:hueOff val="-32"/>
                <a:satOff val="6389"/>
                <a:lumOff val="5240"/>
                <a:alphaOff val="-30000"/>
              </a:schemeClr>
            </a:effectRef>
            <a:fontRef idx="minor"/>
          </p:style>
        </p:sp>
      </p:grpSp>
      <p:sp>
        <p:nvSpPr>
          <p:cNvPr id="347" name="CustomShape 56"/>
          <p:cNvSpPr/>
          <p:nvPr/>
        </p:nvSpPr>
        <p:spPr>
          <a:xfrm>
            <a:off x="7565400" y="6096600"/>
            <a:ext cx="845280" cy="491760"/>
          </a:xfrm>
          <a:custGeom>
            <a:avLst/>
            <a:gdLst/>
            <a:ahLst/>
            <a:cxnLst/>
            <a:rect l="l" t="t" r="r" b="b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15"/>
              </a:spcAft>
              <a:tabLst>
                <a:tab pos="0" algn="l"/>
              </a:tabLst>
            </a:pPr>
            <a:r>
              <a:rPr lang="ru-RU" sz="900" b="1" strike="noStrike" spc="-1">
                <a:solidFill>
                  <a:srgbClr val="376092"/>
                </a:solidFill>
                <a:latin typeface="Arial"/>
                <a:ea typeface="DejaVu Sans"/>
              </a:rPr>
              <a:t>Рассмотрение продлено</a:t>
            </a:r>
            <a:endParaRPr lang="ru-RU" sz="9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315"/>
              </a:spcAft>
              <a:tabLst>
                <a:tab pos="0" algn="l"/>
              </a:tabLst>
            </a:pPr>
            <a:r>
              <a:rPr lang="ru-RU" sz="900" b="1" strike="noStrike" spc="-1">
                <a:solidFill>
                  <a:srgbClr val="E46C0A"/>
                </a:solidFill>
                <a:latin typeface="Arial"/>
                <a:ea typeface="DejaVu Sans"/>
              </a:rPr>
              <a:t>0</a:t>
            </a:r>
            <a:endParaRPr lang="ru-RU" sz="900" b="0" strike="noStrike" spc="-1">
              <a:latin typeface="Arial"/>
            </a:endParaRPr>
          </a:p>
        </p:txBody>
      </p:sp>
      <p:sp>
        <p:nvSpPr>
          <p:cNvPr id="348" name="CustomShape 57"/>
          <p:cNvSpPr/>
          <p:nvPr/>
        </p:nvSpPr>
        <p:spPr>
          <a:xfrm>
            <a:off x="6337800" y="2661120"/>
            <a:ext cx="34228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Результаты рассмотрения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49" name="Line 58"/>
          <p:cNvSpPr/>
          <p:nvPr/>
        </p:nvSpPr>
        <p:spPr>
          <a:xfrm>
            <a:off x="6263640" y="3392280"/>
            <a:ext cx="25920" cy="294732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Line 59"/>
          <p:cNvSpPr/>
          <p:nvPr/>
        </p:nvSpPr>
        <p:spPr>
          <a:xfrm>
            <a:off x="6483960" y="2955240"/>
            <a:ext cx="3147480" cy="360"/>
          </a:xfrm>
          <a:prstGeom prst="line">
            <a:avLst/>
          </a:prstGeom>
          <a:ln w="73025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1" name="CustomShape 60"/>
          <p:cNvSpPr/>
          <p:nvPr/>
        </p:nvSpPr>
        <p:spPr>
          <a:xfrm flipH="1">
            <a:off x="1158120" y="1773000"/>
            <a:ext cx="183240" cy="1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CustomShape 61"/>
          <p:cNvSpPr/>
          <p:nvPr/>
        </p:nvSpPr>
        <p:spPr>
          <a:xfrm>
            <a:off x="2125080" y="1782000"/>
            <a:ext cx="153000" cy="22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CustomShape 62"/>
          <p:cNvSpPr/>
          <p:nvPr/>
        </p:nvSpPr>
        <p:spPr>
          <a:xfrm flipH="1">
            <a:off x="3703320" y="1739520"/>
            <a:ext cx="120960" cy="229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CustomShape 63"/>
          <p:cNvSpPr/>
          <p:nvPr/>
        </p:nvSpPr>
        <p:spPr>
          <a:xfrm flipH="1">
            <a:off x="4488840" y="1739520"/>
            <a:ext cx="120960" cy="229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CustomShape 64"/>
          <p:cNvSpPr/>
          <p:nvPr/>
        </p:nvSpPr>
        <p:spPr>
          <a:xfrm>
            <a:off x="5526000" y="1764360"/>
            <a:ext cx="153000" cy="22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65"/>
          <p:cNvSpPr/>
          <p:nvPr/>
        </p:nvSpPr>
        <p:spPr>
          <a:xfrm>
            <a:off x="6459840" y="1753200"/>
            <a:ext cx="153000" cy="22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66"/>
          <p:cNvSpPr/>
          <p:nvPr/>
        </p:nvSpPr>
        <p:spPr>
          <a:xfrm>
            <a:off x="8411400" y="1772280"/>
            <a:ext cx="39600" cy="23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224640" y="241200"/>
            <a:ext cx="774108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3000" lnSpcReduction="20000"/>
          </a:bodyPr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</a:rPr>
              <a:t>VIII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</a:rPr>
              <a:t>. </a:t>
            </a:r>
            <a:r>
              <a:rPr lang="ru-RU" sz="1800" b="1" strike="noStrike" spc="-1">
                <a:solidFill>
                  <a:srgbClr val="DEA04E"/>
                </a:solidFill>
                <a:latin typeface="Arial"/>
              </a:rPr>
              <a:t>Обзор актуальных и часто задаваемых вопросов</a:t>
            </a: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pic>
        <p:nvPicPr>
          <p:cNvPr id="413" name="Рисунок 25"/>
          <p:cNvPicPr/>
          <p:nvPr/>
        </p:nvPicPr>
        <p:blipFill>
          <a:blip r:embed="rId2"/>
          <a:stretch/>
        </p:blipFill>
        <p:spPr>
          <a:xfrm>
            <a:off x="705240" y="9000"/>
            <a:ext cx="371880" cy="48924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14" name="CustomShape 2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CE36AF63-09A2-4CD6-9005-140DA29D13B3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6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15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4"/>
          <p:cNvSpPr/>
          <p:nvPr/>
        </p:nvSpPr>
        <p:spPr>
          <a:xfrm>
            <a:off x="2807208" y="1049760"/>
            <a:ext cx="6927912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Уменьшилось количество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обращений по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вопросам по запросам  сведений  о наличии маломерных судов в рамках процедуры банкротства </a:t>
            </a:r>
            <a:r>
              <a:rPr lang="ru-RU" sz="1000" spc="-1" dirty="0">
                <a:solidFill>
                  <a:srgbClr val="376092"/>
                </a:solidFill>
              </a:rPr>
              <a:t>- 320 </a:t>
            </a:r>
            <a:r>
              <a:rPr lang="ru-RU" sz="1000" spc="-1" dirty="0" smtClean="0">
                <a:solidFill>
                  <a:srgbClr val="376092"/>
                </a:solidFill>
              </a:rPr>
              <a:t>обращений (АППГ – 409),   </a:t>
            </a:r>
            <a:r>
              <a:rPr lang="ru-RU" sz="1000" spc="-1" dirty="0">
                <a:solidFill>
                  <a:srgbClr val="376092"/>
                </a:solidFill>
              </a:rPr>
              <a:t>что    составляет  </a:t>
            </a:r>
            <a:r>
              <a:rPr lang="ru-RU" sz="1000" spc="-1" dirty="0" smtClean="0">
                <a:solidFill>
                  <a:srgbClr val="376092"/>
                </a:solidFill>
              </a:rPr>
              <a:t> 47,3%  </a:t>
            </a:r>
            <a:r>
              <a:rPr lang="ru-RU" sz="1000" spc="-1" dirty="0">
                <a:solidFill>
                  <a:srgbClr val="376092"/>
                </a:solidFill>
              </a:rPr>
              <a:t>от общего количества обращений, поступивших в 4 квартале 2023 </a:t>
            </a:r>
            <a:r>
              <a:rPr lang="ru-RU" sz="1000" spc="-1" dirty="0" smtClean="0">
                <a:solidFill>
                  <a:srgbClr val="376092"/>
                </a:solidFill>
              </a:rPr>
              <a:t>года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7" name="CustomShape 5"/>
          <p:cNvSpPr/>
          <p:nvPr/>
        </p:nvSpPr>
        <p:spPr>
          <a:xfrm>
            <a:off x="2725200" y="573120"/>
            <a:ext cx="5888448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Деятельность ГИМС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8" name="CustomShape 6"/>
          <p:cNvSpPr/>
          <p:nvPr/>
        </p:nvSpPr>
        <p:spPr>
          <a:xfrm>
            <a:off x="224640" y="2873520"/>
            <a:ext cx="6743520" cy="23992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На втором месте по актуальности находятся обращения, касающиеся деятельности надзорных органов ГПН. Поступило 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312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обращений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за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4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квартал 2023 год, что составляет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46,1%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от общего количества обращений (АППГ – 185).Граждане активно реагируют на изменения законодательства в области пожарной безопасности, а также обращаются за разъяснениями положений нормативных правовых актов и других документов в области пожарной безопасности.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Актуальными 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по захламлению лестничных площадок в многоквартирных жилых дома. Большинство обращений рассматриваются с выездом на место, проводятся проверки по заявлениям граждан, ведется профилактическая  работа.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Увеличение количества обращений за 4 квартал 2023 год на 40,7% по сравнению с аналогичным периодом за 4 квартал 2022 года связано с  сигналами о нарушениях требований пожарной безопасности именно в многоквартирных жилых домах, где захламляются пути эвакуации. Проводятся  разъяснительные  работы с населением  сотрудниками территориальных отделов (отделений) надзорной деятельности Главного управления.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9" name="CustomShape 7"/>
          <p:cNvSpPr/>
          <p:nvPr/>
        </p:nvSpPr>
        <p:spPr>
          <a:xfrm>
            <a:off x="2468160" y="5423040"/>
            <a:ext cx="36388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Деятельности и принимаемые решения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20" name="CustomShape 8"/>
          <p:cNvSpPr/>
          <p:nvPr/>
        </p:nvSpPr>
        <p:spPr>
          <a:xfrm>
            <a:off x="2192760" y="5703840"/>
            <a:ext cx="7178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 Количество обращений, касающихся деятельности МЧС России и принимаемых решений 1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(АППГ - 8)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уменьшилось в 8 раз. </a:t>
            </a:r>
            <a:endParaRPr lang="ru-RU" sz="1000" b="0" strike="noStrike" spc="-1" dirty="0">
              <a:latin typeface="Arial"/>
            </a:endParaRPr>
          </a:p>
        </p:txBody>
      </p:sp>
      <p:pic>
        <p:nvPicPr>
          <p:cNvPr id="421" name="Рисунок 3"/>
          <p:cNvPicPr/>
          <p:nvPr/>
        </p:nvPicPr>
        <p:blipFill>
          <a:blip r:embed="rId3"/>
          <a:stretch/>
        </p:blipFill>
        <p:spPr>
          <a:xfrm>
            <a:off x="224640" y="5184648"/>
            <a:ext cx="1967400" cy="1520352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sp>
        <p:nvSpPr>
          <p:cNvPr id="422" name="CustomShape 9"/>
          <p:cNvSpPr/>
          <p:nvPr/>
        </p:nvSpPr>
        <p:spPr>
          <a:xfrm>
            <a:off x="2953512" y="2266920"/>
            <a:ext cx="6574248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254061"/>
                </a:solidFill>
                <a:latin typeface="Arial Black"/>
                <a:ea typeface="DejaVu Sans"/>
              </a:rPr>
              <a:t>Работа противопожарной службы и соблюдения требований пожарной безопасности </a:t>
            </a:r>
            <a:endParaRPr lang="ru-RU" sz="1000" b="0" strike="noStrike" spc="-1" dirty="0">
              <a:latin typeface="Arial"/>
            </a:endParaRPr>
          </a:p>
        </p:txBody>
      </p:sp>
      <p:pic>
        <p:nvPicPr>
          <p:cNvPr id="423" name="Рисунок 4"/>
          <p:cNvPicPr/>
          <p:nvPr/>
        </p:nvPicPr>
        <p:blipFill>
          <a:blip r:embed="rId4"/>
          <a:stretch/>
        </p:blipFill>
        <p:spPr>
          <a:xfrm>
            <a:off x="7060320" y="2550207"/>
            <a:ext cx="2558880" cy="3153633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4" y="623376"/>
            <a:ext cx="2734164" cy="2221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2814120" y="1926360"/>
            <a:ext cx="30531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Коммунальное хозяйство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2619000" y="2090880"/>
            <a:ext cx="710064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Граждане обращаются за помощью при возникновении сбоев в водо-, газо-, электроснабжении, чаще всего такие  обращения поступают на Телефон доверия. 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тематике в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4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квартале 2023 года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Поступило — </a:t>
            </a:r>
            <a:r>
              <a:rPr lang="ru-RU" sz="1000" b="1" spc="-1" dirty="0">
                <a:solidFill>
                  <a:srgbClr val="376092"/>
                </a:solidFill>
                <a:latin typeface="Arial"/>
                <a:ea typeface="DejaVu Sans"/>
              </a:rPr>
              <a:t>6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обращений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, 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за аналогичный период в   2023 году   поступило 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9 обращений, уменьшилось обращений на 33,3%.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154440" y="3567240"/>
            <a:ext cx="3153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Запросы архивных данных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28" name="CustomShape 4"/>
          <p:cNvSpPr/>
          <p:nvPr/>
        </p:nvSpPr>
        <p:spPr>
          <a:xfrm>
            <a:off x="0" y="3795480"/>
            <a:ext cx="707112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  Всего поступило </a:t>
            </a:r>
            <a:r>
              <a:rPr lang="ru-RU" sz="100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10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обращений по данной теме, что меньше на 50,0 обращений, поступивших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в 4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квартале 2022 году  (20)  – в основном это запросы архивных данных для оформления пенсий, стажа работы, устройства на работу, подтверждения награждений государственными и ведомственными наградами и другая информация.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9" name="CustomShape 5"/>
          <p:cNvSpPr/>
          <p:nvPr/>
        </p:nvSpPr>
        <p:spPr>
          <a:xfrm>
            <a:off x="348840" y="592560"/>
            <a:ext cx="218772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Предупреждение ЧС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30" name="CustomShape 6"/>
          <p:cNvSpPr/>
          <p:nvPr/>
        </p:nvSpPr>
        <p:spPr>
          <a:xfrm>
            <a:off x="251280" y="757080"/>
            <a:ext cx="682164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В отчетном периоде наблюдается уменьшение вопросов по предупреждению и ликвидации чрезвычайных ситуаций природного и техногенного характера – 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1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,  по сравнению с 4 кварталом 2022 года их стало 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меньше на -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50%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(2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). Это был вопрос, связанный с системой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обеспечения вызова экстренных оперативных служб по единому номеру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112.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31" name="CustomShape 7"/>
          <p:cNvSpPr/>
          <p:nvPr/>
        </p:nvSpPr>
        <p:spPr>
          <a:xfrm>
            <a:off x="1077840" y="114120"/>
            <a:ext cx="774108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VIII. 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Обзор актуальных и часто задаваемых вопросов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32" name="Рисунок 18"/>
          <p:cNvPicPr/>
          <p:nvPr/>
        </p:nvPicPr>
        <p:blipFill>
          <a:blip r:embed="rId2"/>
          <a:stretch/>
        </p:blipFill>
        <p:spPr>
          <a:xfrm>
            <a:off x="705240" y="9000"/>
            <a:ext cx="371880" cy="48924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33" name="Line 8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9"/>
          <p:cNvSpPr/>
          <p:nvPr/>
        </p:nvSpPr>
        <p:spPr>
          <a:xfrm>
            <a:off x="3309120" y="4771800"/>
            <a:ext cx="641052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    Количество обращений в сфере трудовых отношений, поступивших в 4 квартале 2023  году -  14</a:t>
            </a:r>
            <a:r>
              <a:rPr lang="ru-RU" sz="100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, </a:t>
            </a:r>
            <a:r>
              <a:rPr lang="ru-RU" sz="100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что  на </a:t>
            </a:r>
            <a:r>
              <a:rPr lang="ru-RU" sz="1000" b="1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57,1%</a:t>
            </a:r>
            <a:r>
              <a:rPr lang="ru-RU" sz="100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 выше,  </a:t>
            </a:r>
            <a:r>
              <a:rPr lang="ru-RU" sz="100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чем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поступивших в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4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квартале 2022 года (6). Остаются актуальными вопросы прохождения службы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поступило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3 обращения, связанные с увольнением, продлением контракта, переводам по службе, проведением служебных проверок поступило 1 обращение, неудовлетворительными условиями работы, а также присвоением государственных наград поступило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- 4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обращения, по вопросам проезда на транспорте поступило 2 обращения,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трудоустройство – 2. </a:t>
            </a: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35" name="CustomShape 10"/>
          <p:cNvSpPr/>
          <p:nvPr/>
        </p:nvSpPr>
        <p:spPr>
          <a:xfrm>
            <a:off x="4325760" y="4608360"/>
            <a:ext cx="21358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Трудовые отношения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36" name="Рисунок 2"/>
          <p:cNvPicPr/>
          <p:nvPr/>
        </p:nvPicPr>
        <p:blipFill>
          <a:blip r:embed="rId3"/>
          <a:stretch/>
        </p:blipFill>
        <p:spPr>
          <a:xfrm>
            <a:off x="7071840" y="3106440"/>
            <a:ext cx="2556720" cy="166464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437" name="Рисунок 26"/>
          <p:cNvPicPr/>
          <p:nvPr/>
        </p:nvPicPr>
        <p:blipFill>
          <a:blip r:embed="rId4"/>
          <a:srcRect l="840" b="7778"/>
          <a:stretch/>
        </p:blipFill>
        <p:spPr>
          <a:xfrm>
            <a:off x="7073640" y="659880"/>
            <a:ext cx="2454120" cy="151200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sp>
        <p:nvSpPr>
          <p:cNvPr id="438" name="CustomShape 11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BB4F39DC-7BA7-4D13-88F4-6BED4A4A32B5}" type="slidenum"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7</a:t>
            </a:fld>
            <a:endParaRPr lang="ru-RU" sz="1900" b="0" strike="noStrike" spc="-1">
              <a:latin typeface="Arial"/>
            </a:endParaRPr>
          </a:p>
        </p:txBody>
      </p:sp>
      <p:pic>
        <p:nvPicPr>
          <p:cNvPr id="439" name="Рисунок 4"/>
          <p:cNvPicPr/>
          <p:nvPr/>
        </p:nvPicPr>
        <p:blipFill>
          <a:blip r:embed="rId5"/>
          <a:stretch/>
        </p:blipFill>
        <p:spPr>
          <a:xfrm>
            <a:off x="154440" y="1856880"/>
            <a:ext cx="2545560" cy="1670400"/>
          </a:xfrm>
          <a:prstGeom prst="rect">
            <a:avLst/>
          </a:prstGeom>
          <a:ln w="0">
            <a:noFill/>
          </a:ln>
        </p:spPr>
      </p:pic>
      <p:pic>
        <p:nvPicPr>
          <p:cNvPr id="440" name="Рисунок 6"/>
          <p:cNvPicPr/>
          <p:nvPr/>
        </p:nvPicPr>
        <p:blipFill>
          <a:blip r:embed="rId6"/>
          <a:stretch/>
        </p:blipFill>
        <p:spPr>
          <a:xfrm>
            <a:off x="154440" y="4577760"/>
            <a:ext cx="3153960" cy="2199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133200" y="2318400"/>
            <a:ext cx="24062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Социальная сфера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42" name="CustomShape 2"/>
          <p:cNvSpPr/>
          <p:nvPr/>
        </p:nvSpPr>
        <p:spPr>
          <a:xfrm>
            <a:off x="162720" y="2576520"/>
            <a:ext cx="685656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       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В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опросов,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имеющими социальную тематику, в 4 квартале 2023 года 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не поступало,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за аналогичный период 2022 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- 3.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43" name="CustomShape 3"/>
          <p:cNvSpPr/>
          <p:nvPr/>
        </p:nvSpPr>
        <p:spPr>
          <a:xfrm>
            <a:off x="2695680" y="875880"/>
            <a:ext cx="68320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В 4 квартале 2023 года </a:t>
            </a:r>
            <a:r>
              <a:rPr lang="ru-RU" sz="1000" spc="-1" dirty="0">
                <a:solidFill>
                  <a:srgbClr val="376092"/>
                </a:solidFill>
              </a:rPr>
              <a:t>поступило 1 </a:t>
            </a:r>
            <a:r>
              <a:rPr lang="ru-RU" sz="1000" spc="-1" dirty="0" smtClean="0">
                <a:solidFill>
                  <a:srgbClr val="376092"/>
                </a:solidFill>
              </a:rPr>
              <a:t>обращение по 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вопросу, </a:t>
            </a:r>
            <a:r>
              <a:rPr lang="ru-RU" sz="1000" b="1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касающемуся разъяснениям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законодательства в области гражданской обороны, содержания защитных сооружений, массовых эвакуаций в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школах (АППГ  -0).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44" name="CustomShape 4"/>
          <p:cNvSpPr/>
          <p:nvPr/>
        </p:nvSpPr>
        <p:spPr>
          <a:xfrm>
            <a:off x="1971720" y="707400"/>
            <a:ext cx="32169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Гражданская оборона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45" name="CustomShape 5"/>
          <p:cNvSpPr/>
          <p:nvPr/>
        </p:nvSpPr>
        <p:spPr>
          <a:xfrm>
            <a:off x="2920680" y="3355560"/>
            <a:ext cx="331056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Жилищные вопросы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46" name="CustomShape 6"/>
          <p:cNvSpPr/>
          <p:nvPr/>
        </p:nvSpPr>
        <p:spPr>
          <a:xfrm>
            <a:off x="2796480" y="3842280"/>
            <a:ext cx="673128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   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Часть поступивших вопросов  связана  с  обеспечением 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жильем – 5  (</a:t>
            </a:r>
            <a:r>
              <a:rPr lang="ru-RU" sz="1000" spc="-1" dirty="0" smtClean="0">
                <a:solidFill>
                  <a:srgbClr val="376092"/>
                </a:solidFill>
                <a:latin typeface="Arial"/>
                <a:ea typeface="DejaVu Sans"/>
              </a:rPr>
              <a:t>АППГ – 2).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Больше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всего личный состав обеспокоен медленным движением очереди на получение ЕСВ </a:t>
            </a:r>
            <a:r>
              <a:rPr lang="ru-RU" sz="1000" spc="-1" dirty="0">
                <a:solidFill>
                  <a:srgbClr val="376092"/>
                </a:solidFill>
                <a:latin typeface="Arial"/>
                <a:ea typeface="DejaVu Sans"/>
              </a:rPr>
              <a:t>2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 обращения,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вопросами выделения субсидий военнослужащим</a:t>
            </a:r>
            <a:r>
              <a:rPr lang="ru-RU" sz="1000" b="1" strike="noStrike" spc="-1" dirty="0">
                <a:solidFill>
                  <a:srgbClr val="376092"/>
                </a:solidFill>
                <a:latin typeface="Arial"/>
                <a:ea typeface="DejaVu Sans"/>
              </a:rPr>
              <a:t>,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предоставлением жилья в собственность </a:t>
            </a:r>
            <a:r>
              <a:rPr lang="ru-RU" sz="1000" b="0" strike="noStrike" spc="-1" dirty="0" smtClean="0">
                <a:solidFill>
                  <a:srgbClr val="376092"/>
                </a:solidFill>
                <a:latin typeface="Arial"/>
                <a:ea typeface="DejaVu Sans"/>
              </a:rPr>
              <a:t>1  </a:t>
            </a:r>
            <a:r>
              <a:rPr lang="ru-RU" sz="1000" b="0" strike="noStrike" spc="-1" dirty="0">
                <a:solidFill>
                  <a:srgbClr val="376092"/>
                </a:solidFill>
                <a:latin typeface="Arial"/>
                <a:ea typeface="DejaVu Sans"/>
              </a:rPr>
              <a:t>обращения, выселением из служебного жилья 2 обращения. </a:t>
            </a:r>
            <a:endParaRPr lang="ru-RU" sz="1000" b="0" strike="noStrike" spc="-1" dirty="0">
              <a:latin typeface="Arial"/>
            </a:endParaRPr>
          </a:p>
        </p:txBody>
      </p:sp>
      <p:pic>
        <p:nvPicPr>
          <p:cNvPr id="447" name="Рисунок 12"/>
          <p:cNvPicPr/>
          <p:nvPr/>
        </p:nvPicPr>
        <p:blipFill>
          <a:blip r:embed="rId2"/>
          <a:stretch/>
        </p:blipFill>
        <p:spPr>
          <a:xfrm>
            <a:off x="294120" y="770760"/>
            <a:ext cx="2310480" cy="149940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sp>
        <p:nvSpPr>
          <p:cNvPr id="448" name="CustomShape 7"/>
          <p:cNvSpPr/>
          <p:nvPr/>
        </p:nvSpPr>
        <p:spPr>
          <a:xfrm>
            <a:off x="9160920" y="900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AFB6125C-A3BB-4907-A40D-67BB42E55A8A}" type="slidenum"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8</a:t>
            </a:fld>
            <a:endParaRPr lang="ru-RU" sz="1900" b="0" strike="noStrike" spc="-1">
              <a:latin typeface="Arial"/>
            </a:endParaRPr>
          </a:p>
        </p:txBody>
      </p:sp>
      <p:pic>
        <p:nvPicPr>
          <p:cNvPr id="449" name="Рисунок 22"/>
          <p:cNvPicPr/>
          <p:nvPr/>
        </p:nvPicPr>
        <p:blipFill>
          <a:blip r:embed="rId3"/>
          <a:stretch/>
        </p:blipFill>
        <p:spPr>
          <a:xfrm>
            <a:off x="735840" y="9000"/>
            <a:ext cx="390240" cy="51372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50" name="Line 8"/>
          <p:cNvSpPr/>
          <p:nvPr/>
        </p:nvSpPr>
        <p:spPr>
          <a:xfrm>
            <a:off x="0" y="618480"/>
            <a:ext cx="9720000" cy="20520"/>
          </a:xfrm>
          <a:prstGeom prst="line">
            <a:avLst/>
          </a:prstGeom>
          <a:ln w="73025">
            <a:solidFill>
              <a:schemeClr val="tx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1" name="CustomShape 9"/>
          <p:cNvSpPr/>
          <p:nvPr/>
        </p:nvSpPr>
        <p:spPr>
          <a:xfrm>
            <a:off x="230760" y="5098680"/>
            <a:ext cx="513072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Вопросы связанные с рассмотрением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52" name="CustomShape 10"/>
          <p:cNvSpPr/>
          <p:nvPr/>
        </p:nvSpPr>
        <p:spPr>
          <a:xfrm>
            <a:off x="230760" y="5344920"/>
            <a:ext cx="6599160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Уменьшилось количество обращений в 4 квартале 2023 года на -75,5%,  3</a:t>
            </a:r>
            <a:r>
              <a:rPr lang="ru-RU" sz="100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обращения </a:t>
            </a:r>
            <a:r>
              <a:rPr lang="ru-RU" sz="10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поступило в 4 квартале 2023 по 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сравнению с 4 кварталом 2022 года - </a:t>
            </a:r>
            <a:r>
              <a:rPr lang="ru-RU" sz="1000" b="1" strike="noStrike" spc="-1" dirty="0">
                <a:solidFill>
                  <a:srgbClr val="1F497D"/>
                </a:solidFill>
                <a:latin typeface="Arial"/>
                <a:ea typeface="DejaVu Sans"/>
              </a:rPr>
              <a:t>12</a:t>
            </a:r>
            <a:r>
              <a:rPr lang="ru-RU" sz="10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 обращений  по 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обращения, личный прием граждан). 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53" name="CustomShape 11"/>
          <p:cNvSpPr/>
          <p:nvPr/>
        </p:nvSpPr>
        <p:spPr>
          <a:xfrm>
            <a:off x="1077840" y="114120"/>
            <a:ext cx="7741080" cy="35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VIII</a:t>
            </a: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. Обзор актуальных и часто задаваемых вопросов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54" name="Рисунок 20"/>
          <p:cNvPicPr/>
          <p:nvPr/>
        </p:nvPicPr>
        <p:blipFill>
          <a:blip r:embed="rId4"/>
          <a:stretch/>
        </p:blipFill>
        <p:spPr>
          <a:xfrm>
            <a:off x="7020000" y="4943160"/>
            <a:ext cx="2605680" cy="168804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455" name="Рисунок 28"/>
          <p:cNvPicPr/>
          <p:nvPr/>
        </p:nvPicPr>
        <p:blipFill>
          <a:blip r:embed="rId5"/>
          <a:srcRect t="9885" b="14020"/>
          <a:stretch/>
        </p:blipFill>
        <p:spPr>
          <a:xfrm>
            <a:off x="7020000" y="1975320"/>
            <a:ext cx="2507760" cy="1692000"/>
          </a:xfrm>
          <a:prstGeom prst="rect">
            <a:avLst/>
          </a:prstGeom>
          <a:ln w="0">
            <a:solidFill>
              <a:schemeClr val="accent6">
                <a:lumMod val="75000"/>
              </a:schemeClr>
            </a:solidFill>
          </a:ln>
        </p:spPr>
      </p:pic>
      <p:pic>
        <p:nvPicPr>
          <p:cNvPr id="456" name="Рисунок 2"/>
          <p:cNvPicPr/>
          <p:nvPr/>
        </p:nvPicPr>
        <p:blipFill>
          <a:blip r:embed="rId6"/>
          <a:stretch/>
        </p:blipFill>
        <p:spPr>
          <a:xfrm>
            <a:off x="35640" y="3075840"/>
            <a:ext cx="2760120" cy="190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1056600" y="-3960"/>
            <a:ext cx="8054640" cy="72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I</a:t>
            </a: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Х.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561240" y="4424040"/>
            <a:ext cx="4856760" cy="191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788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пожарный надзор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надзор в области защиты населения и территорий от чрезвычайных ситуаций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надзор в области гражданской обороны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171360" indent="-17064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контроль (надзор) за безопасностью людей на водных объектах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459" name="Picture 2" descr="F:\attachment.png"/>
          <p:cNvPicPr/>
          <p:nvPr/>
        </p:nvPicPr>
        <p:blipFill>
          <a:blip r:embed="rId2"/>
          <a:stretch/>
        </p:blipFill>
        <p:spPr>
          <a:xfrm>
            <a:off x="3128400" y="1771560"/>
            <a:ext cx="2275920" cy="1584360"/>
          </a:xfrm>
          <a:prstGeom prst="rect">
            <a:avLst/>
          </a:prstGeom>
          <a:ln w="12700">
            <a:solidFill>
              <a:srgbClr val="EC8F12"/>
            </a:solidFill>
            <a:round/>
          </a:ln>
        </p:spPr>
      </p:pic>
      <p:sp>
        <p:nvSpPr>
          <p:cNvPr id="460" name="CustomShape 3"/>
          <p:cNvSpPr/>
          <p:nvPr/>
        </p:nvSpPr>
        <p:spPr>
          <a:xfrm>
            <a:off x="5556600" y="3787920"/>
            <a:ext cx="4023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Нарушений сроков рассмотрения досудебных жалоб не допущено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61" name="CustomShape 4"/>
          <p:cNvSpPr/>
          <p:nvPr/>
        </p:nvSpPr>
        <p:spPr>
          <a:xfrm>
            <a:off x="6000480" y="3393000"/>
            <a:ext cx="3040200" cy="2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0" strike="noStrike" spc="-1">
                <a:solidFill>
                  <a:srgbClr val="1F497D"/>
                </a:solidFill>
                <a:latin typeface="Arial"/>
                <a:ea typeface="DejaVu Sans"/>
              </a:rPr>
              <a:t>перенаправлено по компетенции</a:t>
            </a:r>
            <a:endParaRPr lang="ru-RU" sz="1300" b="0" strike="noStrike" spc="-1">
              <a:latin typeface="Arial"/>
            </a:endParaRPr>
          </a:p>
        </p:txBody>
      </p:sp>
      <p:pic>
        <p:nvPicPr>
          <p:cNvPr id="462" name="Рисунок 8"/>
          <p:cNvPicPr/>
          <p:nvPr/>
        </p:nvPicPr>
        <p:blipFill>
          <a:blip r:embed="rId3"/>
          <a:stretch/>
        </p:blipFill>
        <p:spPr>
          <a:xfrm>
            <a:off x="653040" y="58680"/>
            <a:ext cx="486000" cy="639720"/>
          </a:xfrm>
          <a:prstGeom prst="rect">
            <a:avLst/>
          </a:prstGeom>
          <a:ln w="0">
            <a:noFill/>
          </a:ln>
          <a:effectLst>
            <a:outerShdw blurRad="50800" dist="37674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63" name="Line 5"/>
          <p:cNvSpPr/>
          <p:nvPr/>
        </p:nvSpPr>
        <p:spPr>
          <a:xfrm>
            <a:off x="0" y="772200"/>
            <a:ext cx="9720000" cy="2052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6"/>
          <p:cNvSpPr/>
          <p:nvPr/>
        </p:nvSpPr>
        <p:spPr>
          <a:xfrm>
            <a:off x="9213120" y="24120"/>
            <a:ext cx="366840" cy="43704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CE89F77B-5FA0-4886-9C0B-8275599A39B5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9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65" name="CustomShape 7"/>
          <p:cNvSpPr/>
          <p:nvPr/>
        </p:nvSpPr>
        <p:spPr>
          <a:xfrm>
            <a:off x="490680" y="112284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D2660F"/>
                </a:solidFill>
                <a:latin typeface="Arial"/>
                <a:ea typeface="DejaVu Sans"/>
              </a:rPr>
              <a:t>4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66" name="CustomShape 8"/>
          <p:cNvSpPr/>
          <p:nvPr/>
        </p:nvSpPr>
        <p:spPr>
          <a:xfrm>
            <a:off x="6047280" y="2067480"/>
            <a:ext cx="3459960" cy="2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0" strike="noStrike" spc="-1">
                <a:solidFill>
                  <a:srgbClr val="1F497D"/>
                </a:solidFill>
                <a:latin typeface="Arial"/>
                <a:ea typeface="DejaVu Sans"/>
              </a:rPr>
              <a:t>удовлетворительно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467" name="Line 9"/>
          <p:cNvSpPr/>
          <p:nvPr/>
        </p:nvSpPr>
        <p:spPr>
          <a:xfrm>
            <a:off x="490320" y="1645920"/>
            <a:ext cx="4790160" cy="36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8" name="CustomShape 10"/>
          <p:cNvSpPr/>
          <p:nvPr/>
        </p:nvSpPr>
        <p:spPr>
          <a:xfrm>
            <a:off x="1682640" y="2570040"/>
            <a:ext cx="1330560" cy="3952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9457A"/>
                </a:solidFill>
                <a:latin typeface="Arial"/>
                <a:ea typeface="DejaVu Sans"/>
              </a:rPr>
              <a:t>УНДиПР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69" name="CustomShape 11"/>
          <p:cNvSpPr/>
          <p:nvPr/>
        </p:nvSpPr>
        <p:spPr>
          <a:xfrm>
            <a:off x="1601280" y="1793160"/>
            <a:ext cx="1287720" cy="39528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9457A"/>
                </a:solidFill>
                <a:latin typeface="Arial"/>
                <a:ea typeface="DejaVu Sans"/>
              </a:rPr>
              <a:t>ГИМС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70" name="CustomShape 12"/>
          <p:cNvSpPr/>
          <p:nvPr/>
        </p:nvSpPr>
        <p:spPr>
          <a:xfrm>
            <a:off x="550800" y="265932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1" name="CustomShape 13"/>
          <p:cNvSpPr/>
          <p:nvPr/>
        </p:nvSpPr>
        <p:spPr>
          <a:xfrm>
            <a:off x="490680" y="173916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4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2" name="Line 14"/>
          <p:cNvSpPr/>
          <p:nvPr/>
        </p:nvSpPr>
        <p:spPr>
          <a:xfrm flipV="1">
            <a:off x="5586120" y="1346040"/>
            <a:ext cx="3626640" cy="1368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3" name="CustomShape 15"/>
          <p:cNvSpPr/>
          <p:nvPr/>
        </p:nvSpPr>
        <p:spPr>
          <a:xfrm>
            <a:off x="5586480" y="1073520"/>
            <a:ext cx="49190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Результаты рассмотрения жалоб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74" name="CustomShape 16"/>
          <p:cNvSpPr/>
          <p:nvPr/>
        </p:nvSpPr>
        <p:spPr>
          <a:xfrm>
            <a:off x="5344920" y="147348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 4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5" name="CustomShape 17"/>
          <p:cNvSpPr/>
          <p:nvPr/>
        </p:nvSpPr>
        <p:spPr>
          <a:xfrm>
            <a:off x="5432760" y="192960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6" name="CustomShape 18"/>
          <p:cNvSpPr/>
          <p:nvPr/>
        </p:nvSpPr>
        <p:spPr>
          <a:xfrm>
            <a:off x="5432760" y="245196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7" name="CustomShape 19"/>
          <p:cNvSpPr/>
          <p:nvPr/>
        </p:nvSpPr>
        <p:spPr>
          <a:xfrm>
            <a:off x="5509800" y="3285000"/>
            <a:ext cx="810720" cy="516960"/>
          </a:xfrm>
          <a:prstGeom prst="rect">
            <a:avLst/>
          </a:prstGeom>
          <a:noFill/>
          <a:ln w="0">
            <a:noFill/>
          </a:ln>
          <a:scene3d>
            <a:camera prst="perspectiveLef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0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78" name="CustomShape 20"/>
          <p:cNvSpPr/>
          <p:nvPr/>
        </p:nvSpPr>
        <p:spPr>
          <a:xfrm>
            <a:off x="6156720" y="1571040"/>
            <a:ext cx="1725480" cy="2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300" b="0" strike="noStrike" spc="-1">
                <a:solidFill>
                  <a:srgbClr val="1F497D"/>
                </a:solidFill>
                <a:latin typeface="Arial"/>
                <a:ea typeface="DejaVu Sans"/>
              </a:rPr>
              <a:t>отказано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479" name="CustomShape 21"/>
          <p:cNvSpPr/>
          <p:nvPr/>
        </p:nvSpPr>
        <p:spPr>
          <a:xfrm>
            <a:off x="1232280" y="1222920"/>
            <a:ext cx="44071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досудебная жалоба поступила посредством ФГИС ДО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80" name="CustomShape 22"/>
          <p:cNvSpPr/>
          <p:nvPr/>
        </p:nvSpPr>
        <p:spPr>
          <a:xfrm>
            <a:off x="6000480" y="2376360"/>
            <a:ext cx="3579120" cy="88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300" b="0" strike="noStrike" spc="-1">
                <a:solidFill>
                  <a:srgbClr val="1F497D"/>
                </a:solidFill>
                <a:latin typeface="Arial"/>
                <a:ea typeface="DejaVu Sans"/>
              </a:rPr>
              <a:t>не соответствует Федеральному закону от 27.07.2010 №210-ФЗ «Об организации предоставления государственных и муниципальных услуг»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481" name="Line 23"/>
          <p:cNvSpPr/>
          <p:nvPr/>
        </p:nvSpPr>
        <p:spPr>
          <a:xfrm>
            <a:off x="652680" y="4217760"/>
            <a:ext cx="4570200" cy="36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Line 24"/>
          <p:cNvSpPr/>
          <p:nvPr/>
        </p:nvSpPr>
        <p:spPr>
          <a:xfrm>
            <a:off x="5617800" y="4217760"/>
            <a:ext cx="3594960" cy="360"/>
          </a:xfrm>
          <a:prstGeom prst="line">
            <a:avLst/>
          </a:prstGeom>
          <a:ln w="73025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CustomShape 25"/>
          <p:cNvSpPr/>
          <p:nvPr/>
        </p:nvSpPr>
        <p:spPr>
          <a:xfrm>
            <a:off x="1272600" y="2847960"/>
            <a:ext cx="338400" cy="4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4" name="CustomShape 26"/>
          <p:cNvSpPr/>
          <p:nvPr/>
        </p:nvSpPr>
        <p:spPr>
          <a:xfrm>
            <a:off x="1271880" y="1982160"/>
            <a:ext cx="338400" cy="4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5" name="CustomShape 27"/>
          <p:cNvSpPr/>
          <p:nvPr/>
        </p:nvSpPr>
        <p:spPr>
          <a:xfrm>
            <a:off x="548280" y="3393000"/>
            <a:ext cx="4731840" cy="54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Виды федерального государственного контроля (надзора) в отношении которых применяется  обязательный досудебный порядок рассмотрения жалоб </a:t>
            </a:r>
            <a:endParaRPr lang="ru-RU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123966</TotalTime>
  <Words>1733</Words>
  <Application>Microsoft Office PowerPoint</Application>
  <PresentationFormat>Произвольный</PresentationFormat>
  <Paragraphs>191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9</vt:i4>
      </vt:variant>
    </vt:vector>
  </HeadingPairs>
  <TitlesOfParts>
    <vt:vector size="24" baseType="lpstr">
      <vt:lpstr>Microsoft JhengHei UI</vt:lpstr>
      <vt:lpstr>Arial</vt:lpstr>
      <vt:lpstr>Arial Black</vt:lpstr>
      <vt:lpstr>Calibri</vt:lpstr>
      <vt:lpstr>DejaVu Sans</vt:lpstr>
      <vt:lpstr>Myriad Pro Light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**Начальник отдела - Мохова Ю. В.</dc:creator>
  <dc:description/>
  <cp:lastModifiedBy>gu122154</cp:lastModifiedBy>
  <cp:revision>2667</cp:revision>
  <cp:lastPrinted>2022-08-17T08:54:17Z</cp:lastPrinted>
  <dcterms:created xsi:type="dcterms:W3CDTF">2019-07-30T12:41:22Z</dcterms:created>
  <dcterms:modified xsi:type="dcterms:W3CDTF">2024-01-15T04:09:24Z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Произвольный</vt:lpwstr>
  </property>
  <property fmtid="{D5CDD505-2E9C-101B-9397-08002B2CF9AE}" pid="4" name="Slides">
    <vt:i4>16</vt:i4>
  </property>
</Properties>
</file>