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76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71" r:id="rId21"/>
    <p:sldId id="272" r:id="rId22"/>
  </p:sldIdLst>
  <p:sldSz cx="9720263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394049871777074E-3"/>
                  <c:y val="-2.9831646161912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6304330354859"/>
                      <c:h val="0.202855193901002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кв.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392223334380126E-3"/>
                  <c:y val="1.040834085586084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6304330354858"/>
                      <c:h val="0.19179394778913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C01-4FF1-BDEC-965778317506}"/>
                </c:ext>
              </c:extLst>
            </c:dLbl>
            <c:dLbl>
              <c:idx val="1"/>
              <c:layout>
                <c:manualLayout>
                  <c:x val="0"/>
                  <c:y val="1.19326584647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5072"/>
        <c:axId val="206970176"/>
      </c:barChart>
      <c:catAx>
        <c:axId val="4691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70176"/>
        <c:crosses val="autoZero"/>
        <c:auto val="1"/>
        <c:lblAlgn val="ctr"/>
        <c:lblOffset val="100"/>
        <c:noMultiLvlLbl val="0"/>
      </c:catAx>
      <c:valAx>
        <c:axId val="206970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9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52961513649758E-2"/>
          <c:y val="3.3834696637754728E-2"/>
          <c:w val="0.79527219714960873"/>
          <c:h val="0.75146506012541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smtClean="0"/>
                      <a:t>9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0B-4092-8C21-0180042A7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кв.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22928007156292E-2"/>
                  <c:y val="1.19327249008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94543170923206E-2"/>
                      <c:h val="0.14097790265731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E9-4B69-822A-252BBDA71BD8}"/>
                </c:ext>
              </c:extLst>
            </c:dLbl>
            <c:dLbl>
              <c:idx val="1"/>
              <c:layout>
                <c:manualLayout>
                  <c:x val="0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E9-4B69-822A-252BBDA7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4096"/>
        <c:axId val="206966144"/>
      </c:barChart>
      <c:catAx>
        <c:axId val="483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6144"/>
        <c:crosses val="autoZero"/>
        <c:auto val="1"/>
        <c:lblAlgn val="ctr"/>
        <c:lblOffset val="100"/>
        <c:noMultiLvlLbl val="0"/>
      </c:catAx>
      <c:valAx>
        <c:axId val="206966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222183635260717"/>
          <c:y val="2.5568729280688544E-2"/>
          <c:w val="0.41502923831209393"/>
          <c:h val="0.32125733640124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Лист1!$A$2:$A$9</cx:f>
        <cx:lvl ptCount="8">
          <cx:pt idx="0">Рассмотрено, разъяснено</cx:pt>
          <cx:pt idx="1">Дан ответ автору</cx:pt>
          <cx:pt idx="2">Находятся на рассмотрении</cx:pt>
          <cx:pt idx="3">Рассмотрено, поддержано</cx:pt>
          <cx:pt idx="4">Направлено по компетенции </cx:pt>
          <cx:pt idx="5">Оставлено без ответа автору</cx:pt>
          <cx:pt idx="6">Рассмотрено, не поддержано</cx:pt>
          <cx:pt idx="7">Рассмотрение продлено</cx:pt>
        </cx:lvl>
      </cx:strDim>
      <cx:numDim type="size">
        <cx:f>Лист1!$B$2:$B$9</cx:f>
        <cx:lvl ptCount="8" formatCode="Основной">
          <cx:pt idx="0">13257</cx:pt>
          <cx:pt idx="1">7100</cx:pt>
          <cx:pt idx="2">4725</cx:pt>
          <cx:pt idx="3">2048</cx:pt>
          <cx:pt idx="4">1541</cx:pt>
          <cx:pt idx="5">1309</cx:pt>
          <cx:pt idx="6">852</cx:pt>
          <cx:pt idx="7">549</cx:pt>
        </cx:lvl>
      </cx:numDim>
    </cx:data>
  </cx:chartData>
  <cx:chart>
    <cx:plotArea>
      <cx:plotAreaRegion>
        <cx:series layoutId="sunburst" uniqueId="{A531FCC7-636B-4C64-B435-C23263782AAF}">
          <cx:tx>
            <cx:txData>
              <cx:f>Лист1!$B$1</cx:f>
              <cx:v>Ряд 1</cx:v>
            </cx:txData>
          </cx:tx>
          <cx:dataId val="0"/>
        </cx:series>
      </cx:plotAreaRegion>
    </cx:plotArea>
    <cx:legend pos="l" align="ctr" overlay="0">
      <cx:txPr>
        <a:bodyPr spcFirstLastPara="1" vertOverflow="ellipsis" wrap="square" lIns="0" tIns="0" rIns="0" bIns="0" anchor="ctr" anchorCtr="1"/>
        <a:lstStyle/>
        <a:p>
          <a:pPr>
            <a:defRPr sz="9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ru-RU" sz="9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clrMapOvr bg1="lt1" tx1="dk1" bg2="dk2" tx2="lt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ECAD-959B-4372-A09F-BACBED948B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C7DA1-B8E0-45BE-8EC4-FE2D128211A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549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1"/>
              </a:solidFill>
            </a:rPr>
            <a:t>580</a:t>
          </a:r>
        </a:p>
        <a:p>
          <a:pPr rtl="0"/>
          <a:endParaRPr lang="en-US" sz="800" b="1" dirty="0" smtClean="0">
            <a:solidFill>
              <a:schemeClr val="bg2"/>
            </a:solidFill>
          </a:endParaRPr>
        </a:p>
        <a:p>
          <a:pPr rtl="0"/>
          <a:r>
            <a:rPr lang="ru-RU" sz="800" b="1" dirty="0" smtClean="0">
              <a:solidFill>
                <a:schemeClr val="bg2"/>
              </a:solidFill>
            </a:rPr>
            <a:t>1кв. </a:t>
          </a:r>
          <a:r>
            <a:rPr lang="en-US" sz="800" b="1" dirty="0" smtClean="0">
              <a:solidFill>
                <a:schemeClr val="bg2"/>
              </a:solidFill>
            </a:rPr>
            <a:t>202</a:t>
          </a:r>
          <a:r>
            <a:rPr lang="ru-RU" sz="800" b="1" dirty="0" smtClean="0">
              <a:solidFill>
                <a:schemeClr val="bg2"/>
              </a:solidFill>
            </a:rPr>
            <a:t>3</a:t>
          </a:r>
          <a:r>
            <a:rPr lang="en-US" sz="800" b="1" dirty="0" smtClean="0">
              <a:solidFill>
                <a:schemeClr val="bg2"/>
              </a:solidFill>
            </a:rPr>
            <a:t> </a:t>
          </a:r>
          <a:endParaRPr lang="ru-RU" sz="800" b="1" dirty="0">
            <a:solidFill>
              <a:schemeClr val="bg2"/>
            </a:solidFill>
          </a:endParaRPr>
        </a:p>
      </dgm:t>
    </dgm:pt>
    <dgm:pt modelId="{519BC8EE-90C9-4CA9-8834-FDA6201CC647}" type="parTrans" cxnId="{80F8754A-F024-4DB0-A662-E2A366F4915A}">
      <dgm:prSet/>
      <dgm:spPr/>
      <dgm:t>
        <a:bodyPr/>
        <a:lstStyle/>
        <a:p>
          <a:endParaRPr lang="ru-RU" sz="1400"/>
        </a:p>
      </dgm:t>
    </dgm:pt>
    <dgm:pt modelId="{C804BFE8-C462-4E4E-A81F-869BCC7ECBCF}" type="sibTrans" cxnId="{80F8754A-F024-4DB0-A662-E2A366F4915A}">
      <dgm:prSet/>
      <dgm:spPr/>
      <dgm:t>
        <a:bodyPr/>
        <a:lstStyle/>
        <a:p>
          <a:endParaRPr lang="ru-RU" sz="1400"/>
        </a:p>
      </dgm:t>
    </dgm:pt>
    <dgm:pt modelId="{DD52722B-C1F6-45AB-A0C3-CDF97F400DAD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0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 </a:t>
          </a:r>
          <a:r>
            <a:rPr lang="ru-RU" sz="1200" b="1" dirty="0" smtClean="0">
              <a:solidFill>
                <a:schemeClr val="accent1"/>
              </a:solidFill>
            </a:rPr>
            <a:t>0</a:t>
          </a:r>
          <a:endParaRPr lang="ru-RU" sz="1200" b="1" dirty="0">
            <a:solidFill>
              <a:schemeClr val="accent1"/>
            </a:solidFill>
          </a:endParaRPr>
        </a:p>
      </dgm:t>
    </dgm:pt>
    <dgm:pt modelId="{0E52DFD5-1E89-438C-AC5E-40C319209ACB}" type="parTrans" cxnId="{367CDDA2-3E86-49B5-B055-B190B6B958A1}">
      <dgm:prSet/>
      <dgm:spPr/>
      <dgm:t>
        <a:bodyPr/>
        <a:lstStyle/>
        <a:p>
          <a:endParaRPr lang="ru-RU" sz="1400"/>
        </a:p>
      </dgm:t>
    </dgm:pt>
    <dgm:pt modelId="{02B5A056-C04B-41AB-BF44-4EB947D7AC16}" type="sibTrans" cxnId="{367CDDA2-3E86-49B5-B055-B190B6B958A1}">
      <dgm:prSet/>
      <dgm:spPr/>
      <dgm:t>
        <a:bodyPr/>
        <a:lstStyle/>
        <a:p>
          <a:endParaRPr lang="ru-RU" sz="1400"/>
        </a:p>
      </dgm:t>
    </dgm:pt>
    <dgm:pt modelId="{E14A3671-4A6B-409A-9941-F0D3551D394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31</a:t>
          </a:r>
        </a:p>
        <a:p>
          <a:pPr rtl="0"/>
          <a:r>
            <a:rPr lang="ru-RU" sz="1200" b="1" dirty="0" smtClean="0">
              <a:solidFill>
                <a:schemeClr val="accent1"/>
              </a:solidFill>
            </a:rPr>
            <a:t>6</a:t>
          </a:r>
          <a:endParaRPr lang="ru-RU" sz="1200" b="1" dirty="0">
            <a:solidFill>
              <a:schemeClr val="accent1"/>
            </a:solidFill>
          </a:endParaRPr>
        </a:p>
      </dgm:t>
    </dgm:pt>
    <dgm:pt modelId="{8651F524-3C95-4F6B-BDC2-C1585F093E72}" type="parTrans" cxnId="{2E911034-234C-4AD5-9E60-C9E66EC1B9D2}">
      <dgm:prSet/>
      <dgm:spPr/>
      <dgm:t>
        <a:bodyPr/>
        <a:lstStyle/>
        <a:p>
          <a:endParaRPr lang="ru-RU" sz="1400"/>
        </a:p>
      </dgm:t>
    </dgm:pt>
    <dgm:pt modelId="{27C71234-CF5D-4EAC-B550-353F29B08DDF}" type="sibTrans" cxnId="{2E911034-234C-4AD5-9E60-C9E66EC1B9D2}">
      <dgm:prSet/>
      <dgm:spPr/>
      <dgm:t>
        <a:bodyPr/>
        <a:lstStyle/>
        <a:p>
          <a:endParaRPr lang="ru-RU" sz="1400"/>
        </a:p>
      </dgm:t>
    </dgm:pt>
    <dgm:pt modelId="{09A2E5B9-F8A5-4514-8934-0AE7225F6B6A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0</a:t>
          </a:r>
        </a:p>
        <a:p>
          <a:pPr rtl="0"/>
          <a:r>
            <a:rPr lang="ru-RU" sz="1200" b="1" dirty="0" smtClean="0">
              <a:solidFill>
                <a:schemeClr val="accent1"/>
              </a:solidFill>
            </a:rPr>
            <a:t>5</a:t>
          </a:r>
          <a:endParaRPr lang="ru-RU" sz="1200" b="1" dirty="0">
            <a:solidFill>
              <a:schemeClr val="accent1"/>
            </a:solidFill>
          </a:endParaRPr>
        </a:p>
      </dgm:t>
    </dgm:pt>
    <dgm:pt modelId="{05FC34F0-7395-4F33-A560-61AF6D453BCD}" type="sibTrans" cxnId="{DC994AF0-73CA-4AE2-9A8D-F38BEFF6F53A}">
      <dgm:prSet/>
      <dgm:spPr/>
      <dgm:t>
        <a:bodyPr/>
        <a:lstStyle/>
        <a:p>
          <a:endParaRPr lang="ru-RU" sz="1400"/>
        </a:p>
      </dgm:t>
    </dgm:pt>
    <dgm:pt modelId="{50C68111-4071-41F1-AEA4-64ED4A97441F}" type="parTrans" cxnId="{DC994AF0-73CA-4AE2-9A8D-F38BEFF6F53A}">
      <dgm:prSet/>
      <dgm:spPr/>
      <dgm:t>
        <a:bodyPr/>
        <a:lstStyle/>
        <a:p>
          <a:endParaRPr lang="ru-RU" sz="1400"/>
        </a:p>
      </dgm:t>
    </dgm:pt>
    <dgm:pt modelId="{1B0224EA-5D00-4B7E-B738-32500EED8B96}" type="pres">
      <dgm:prSet presAssocID="{DF56ECAD-959B-4372-A09F-BACBED948B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3C512-C53B-48E5-BDDE-44718E043E7C}" type="pres">
      <dgm:prSet presAssocID="{DF56ECAD-959B-4372-A09F-BACBED948B18}" presName="diamond" presStyleLbl="bgShp" presStyleIdx="0" presStyleCnt="1" custLinFactNeighborX="1388"/>
      <dgm:spPr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</dgm:spPr>
    </dgm:pt>
    <dgm:pt modelId="{5D2489B8-BB5F-43BD-B6D3-04B2FA9EBB99}" type="pres">
      <dgm:prSet presAssocID="{DF56ECAD-959B-4372-A09F-BACBED948B18}" presName="quad1" presStyleLbl="node1" presStyleIdx="0" presStyleCnt="4" custScaleX="125054" custScaleY="90391" custLinFactNeighborX="-14688" custLinFactNeighborY="4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3FCC-5A58-4365-BAC0-9D250C6A14BF}" type="pres">
      <dgm:prSet presAssocID="{DF56ECAD-959B-4372-A09F-BACBED948B18}" presName="quad2" presStyleLbl="node1" presStyleIdx="1" presStyleCnt="4" custScaleX="137347" custScaleY="91500" custLinFactNeighborX="14730" custLinFactNeighborY="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F79A-AFEB-4AFE-BC29-2DCA039AB2DC}" type="pres">
      <dgm:prSet presAssocID="{DF56ECAD-959B-4372-A09F-BACBED948B18}" presName="quad3" presStyleLbl="node1" presStyleIdx="2" presStyleCnt="4" custScaleX="131273" custScaleY="90200" custLinFactNeighborX="-17525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BDA8-B883-4EAF-90AD-B67B958845F1}" type="pres">
      <dgm:prSet presAssocID="{DF56ECAD-959B-4372-A09F-BACBED948B18}" presName="quad4" presStyleLbl="node1" presStyleIdx="3" presStyleCnt="4" custScaleX="137765" custScaleY="90091" custLinFactNeighborX="16076" custLinFactNeighborY="-2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DA1F3-A67F-4B3A-BEF6-32637A7DF9FD}" type="presOf" srcId="{E14A3671-4A6B-409A-9941-F0D3551D394E}" destId="{0C75F79A-AFEB-4AFE-BC29-2DCA039AB2DC}" srcOrd="0" destOrd="0" presId="urn:microsoft.com/office/officeart/2005/8/layout/matrix3"/>
    <dgm:cxn modelId="{DC994AF0-73CA-4AE2-9A8D-F38BEFF6F53A}" srcId="{DF56ECAD-959B-4372-A09F-BACBED948B18}" destId="{09A2E5B9-F8A5-4514-8934-0AE7225F6B6A}" srcOrd="3" destOrd="0" parTransId="{50C68111-4071-41F1-AEA4-64ED4A97441F}" sibTransId="{05FC34F0-7395-4F33-A560-61AF6D453BCD}"/>
    <dgm:cxn modelId="{778D993C-B0F2-4219-B032-88736C37FD60}" type="presOf" srcId="{09A2E5B9-F8A5-4514-8934-0AE7225F6B6A}" destId="{474CBDA8-B883-4EAF-90AD-B67B958845F1}" srcOrd="0" destOrd="0" presId="urn:microsoft.com/office/officeart/2005/8/layout/matrix3"/>
    <dgm:cxn modelId="{80F8754A-F024-4DB0-A662-E2A366F4915A}" srcId="{DF56ECAD-959B-4372-A09F-BACBED948B18}" destId="{28BC7DA1-B8E0-45BE-8EC4-FE2D128211A7}" srcOrd="0" destOrd="0" parTransId="{519BC8EE-90C9-4CA9-8834-FDA6201CC647}" sibTransId="{C804BFE8-C462-4E4E-A81F-869BCC7ECBCF}"/>
    <dgm:cxn modelId="{F86639BB-DDB4-448F-BDBD-2FA42A2CB8B4}" type="presOf" srcId="{DF56ECAD-959B-4372-A09F-BACBED948B18}" destId="{1B0224EA-5D00-4B7E-B738-32500EED8B96}" srcOrd="0" destOrd="0" presId="urn:microsoft.com/office/officeart/2005/8/layout/matrix3"/>
    <dgm:cxn modelId="{367CDDA2-3E86-49B5-B055-B190B6B958A1}" srcId="{DF56ECAD-959B-4372-A09F-BACBED948B18}" destId="{DD52722B-C1F6-45AB-A0C3-CDF97F400DAD}" srcOrd="1" destOrd="0" parTransId="{0E52DFD5-1E89-438C-AC5E-40C319209ACB}" sibTransId="{02B5A056-C04B-41AB-BF44-4EB947D7AC16}"/>
    <dgm:cxn modelId="{2E911034-234C-4AD5-9E60-C9E66EC1B9D2}" srcId="{DF56ECAD-959B-4372-A09F-BACBED948B18}" destId="{E14A3671-4A6B-409A-9941-F0D3551D394E}" srcOrd="2" destOrd="0" parTransId="{8651F524-3C95-4F6B-BDC2-C1585F093E72}" sibTransId="{27C71234-CF5D-4EAC-B550-353F29B08DDF}"/>
    <dgm:cxn modelId="{C57322C0-BEC2-4121-8A64-9AF74D9F1901}" type="presOf" srcId="{DD52722B-C1F6-45AB-A0C3-CDF97F400DAD}" destId="{E2C73FCC-5A58-4365-BAC0-9D250C6A14BF}" srcOrd="0" destOrd="0" presId="urn:microsoft.com/office/officeart/2005/8/layout/matrix3"/>
    <dgm:cxn modelId="{648FA573-F809-43C3-BAD0-9E812BDCF82C}" type="presOf" srcId="{28BC7DA1-B8E0-45BE-8EC4-FE2D128211A7}" destId="{5D2489B8-BB5F-43BD-B6D3-04B2FA9EBB99}" srcOrd="0" destOrd="0" presId="urn:microsoft.com/office/officeart/2005/8/layout/matrix3"/>
    <dgm:cxn modelId="{7B43CCE1-C091-48F9-97CB-3EF4E32C7CDD}" type="presParOf" srcId="{1B0224EA-5D00-4B7E-B738-32500EED8B96}" destId="{2EF3C512-C53B-48E5-BDDE-44718E043E7C}" srcOrd="0" destOrd="0" presId="urn:microsoft.com/office/officeart/2005/8/layout/matrix3"/>
    <dgm:cxn modelId="{0233A230-5C13-4245-84BA-71171351E1AF}" type="presParOf" srcId="{1B0224EA-5D00-4B7E-B738-32500EED8B96}" destId="{5D2489B8-BB5F-43BD-B6D3-04B2FA9EBB99}" srcOrd="1" destOrd="0" presId="urn:microsoft.com/office/officeart/2005/8/layout/matrix3"/>
    <dgm:cxn modelId="{63D1F70C-664B-4B75-B0BA-F86D6A4C583C}" type="presParOf" srcId="{1B0224EA-5D00-4B7E-B738-32500EED8B96}" destId="{E2C73FCC-5A58-4365-BAC0-9D250C6A14BF}" srcOrd="2" destOrd="0" presId="urn:microsoft.com/office/officeart/2005/8/layout/matrix3"/>
    <dgm:cxn modelId="{F68FB7F3-A4A8-435D-AE55-C252B5F5FE76}" type="presParOf" srcId="{1B0224EA-5D00-4B7E-B738-32500EED8B96}" destId="{0C75F79A-AFEB-4AFE-BC29-2DCA039AB2DC}" srcOrd="3" destOrd="0" presId="urn:microsoft.com/office/officeart/2005/8/layout/matrix3"/>
    <dgm:cxn modelId="{65441187-2BB8-4ECE-A927-0CD509C34D97}" type="presParOf" srcId="{1B0224EA-5D00-4B7E-B738-32500EED8B96}" destId="{474CBDA8-B883-4EAF-90AD-B67B958845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35401-17DC-4813-8E89-F246DBBDF7E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345DE-C28D-46E5-804F-BD351E34C13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469 – </a:t>
          </a:r>
          <a:r>
            <a:rPr lang="ru-RU" sz="700" b="1" dirty="0" smtClean="0">
              <a:solidFill>
                <a:schemeClr val="tx1"/>
              </a:solidFill>
            </a:rPr>
            <a:t>1 кв. </a:t>
          </a:r>
          <a:r>
            <a:rPr lang="en-US" sz="700" b="1" dirty="0" smtClean="0">
              <a:solidFill>
                <a:schemeClr val="tx1"/>
              </a:solidFill>
            </a:rPr>
            <a:t>202</a:t>
          </a:r>
          <a:r>
            <a:rPr lang="ru-RU" sz="700" b="1" dirty="0" smtClean="0">
              <a:solidFill>
                <a:schemeClr val="tx1"/>
              </a:solidFill>
            </a:rPr>
            <a:t>4</a:t>
          </a:r>
          <a:r>
            <a:rPr lang="en-US" sz="700" b="1" dirty="0" smtClean="0">
              <a:solidFill>
                <a:schemeClr val="tx1"/>
              </a:solidFill>
            </a:rPr>
            <a:t> </a:t>
          </a:r>
          <a:r>
            <a:rPr lang="ru-RU" sz="700" b="1" cap="all" baseline="0" dirty="0" smtClean="0">
              <a:solidFill>
                <a:schemeClr val="tx1"/>
              </a:solidFill>
            </a:rPr>
            <a:t> </a:t>
          </a:r>
        </a:p>
        <a:p>
          <a:pPr rtl="0"/>
          <a:r>
            <a:rPr lang="ru-RU" sz="1200" b="1" cap="all" baseline="0" dirty="0" smtClean="0">
              <a:solidFill>
                <a:schemeClr val="accent1"/>
              </a:solidFill>
            </a:rPr>
            <a:t>448</a:t>
          </a:r>
          <a:r>
            <a:rPr lang="ru-RU" sz="1200" b="1" cap="all" baseline="0" dirty="0" smtClean="0">
              <a:solidFill>
                <a:schemeClr val="bg2"/>
              </a:solidFill>
            </a:rPr>
            <a:t> -  </a:t>
          </a:r>
          <a:r>
            <a:rPr lang="ru-RU" sz="700" b="1" dirty="0" smtClean="0">
              <a:solidFill>
                <a:schemeClr val="tx1"/>
              </a:solidFill>
            </a:rPr>
            <a:t>1 кв. </a:t>
          </a:r>
          <a:r>
            <a:rPr lang="en-US" sz="700" b="1" dirty="0" smtClean="0">
              <a:solidFill>
                <a:schemeClr val="tx1"/>
              </a:solidFill>
            </a:rPr>
            <a:t>202</a:t>
          </a:r>
          <a:r>
            <a:rPr lang="ru-RU" sz="700" b="1" dirty="0" smtClean="0">
              <a:solidFill>
                <a:schemeClr val="tx1"/>
              </a:solidFill>
            </a:rPr>
            <a:t>3</a:t>
          </a:r>
          <a:r>
            <a:rPr lang="en-US" sz="700" b="1" dirty="0" smtClean="0">
              <a:solidFill>
                <a:schemeClr val="tx1"/>
              </a:solidFill>
            </a:rPr>
            <a:t> </a:t>
          </a:r>
          <a:r>
            <a:rPr lang="ru-RU" sz="700" b="1" cap="all" baseline="0" dirty="0" smtClean="0">
              <a:solidFill>
                <a:schemeClr val="tx1"/>
              </a:solidFill>
            </a:rPr>
            <a:t> </a:t>
          </a:r>
          <a:endParaRPr lang="en-US" sz="700" b="1" cap="all" baseline="0" dirty="0" smtClean="0">
            <a:solidFill>
              <a:schemeClr val="tx1"/>
            </a:solidFill>
          </a:endParaRPr>
        </a:p>
      </dgm:t>
    </dgm:pt>
    <dgm:pt modelId="{BB4F8A35-A77F-45C5-990F-84EA1251BC6A}" type="parTrans" cxnId="{DBE9E8EB-F724-481E-9CE8-2CADD4E9D171}">
      <dgm:prSet/>
      <dgm:spPr/>
      <dgm:t>
        <a:bodyPr/>
        <a:lstStyle/>
        <a:p>
          <a:endParaRPr lang="ru-RU"/>
        </a:p>
      </dgm:t>
    </dgm:pt>
    <dgm:pt modelId="{71775382-2EDA-4785-B0EF-4C56D0D0A5E4}" type="sibTrans" cxnId="{DBE9E8EB-F724-481E-9CE8-2CADD4E9D171}">
      <dgm:prSet/>
      <dgm:spPr/>
      <dgm:t>
        <a:bodyPr/>
        <a:lstStyle/>
        <a:p>
          <a:endParaRPr lang="ru-RU"/>
        </a:p>
      </dgm:t>
    </dgm:pt>
    <dgm:pt modelId="{086FA510-C2D7-4D50-9763-3F92297089D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80  </a:t>
          </a:r>
          <a:r>
            <a:rPr lang="ru-RU" sz="700" b="1" dirty="0" smtClean="0">
              <a:solidFill>
                <a:schemeClr val="tx1"/>
              </a:solidFill>
            </a:rPr>
            <a:t>1 кв. </a:t>
          </a:r>
          <a:r>
            <a:rPr lang="en-US" sz="700" b="1" dirty="0" smtClean="0">
              <a:solidFill>
                <a:schemeClr val="tx1"/>
              </a:solidFill>
            </a:rPr>
            <a:t>202</a:t>
          </a:r>
          <a:r>
            <a:rPr lang="ru-RU" sz="700" b="1" dirty="0" smtClean="0">
              <a:solidFill>
                <a:schemeClr val="tx1"/>
              </a:solidFill>
            </a:rPr>
            <a:t>4</a:t>
          </a:r>
          <a:r>
            <a:rPr lang="en-US" sz="700" b="1" dirty="0" smtClean="0">
              <a:solidFill>
                <a:schemeClr val="tx1"/>
              </a:solidFill>
            </a:rPr>
            <a:t> </a:t>
          </a:r>
          <a:endParaRPr lang="en-US" sz="700" b="1" cap="all" baseline="0" dirty="0" smtClean="0">
            <a:solidFill>
              <a:schemeClr val="tx1"/>
            </a:solidFill>
          </a:endParaRPr>
        </a:p>
        <a:p>
          <a:pPr rtl="0"/>
          <a:r>
            <a:rPr lang="ru-RU" sz="1200" b="1" cap="all" baseline="0" dirty="0" smtClean="0">
              <a:solidFill>
                <a:schemeClr val="accent1"/>
              </a:solidFill>
            </a:rPr>
            <a:t>132</a:t>
          </a:r>
          <a:r>
            <a:rPr lang="ru-RU" sz="1200" b="1" cap="all" baseline="0" dirty="0" smtClean="0">
              <a:solidFill>
                <a:schemeClr val="bg2"/>
              </a:solidFill>
            </a:rPr>
            <a:t>  </a:t>
          </a:r>
          <a:r>
            <a:rPr lang="ru-RU" sz="700" b="1" dirty="0" smtClean="0">
              <a:solidFill>
                <a:schemeClr val="tx1"/>
              </a:solidFill>
            </a:rPr>
            <a:t>1 кв. </a:t>
          </a:r>
          <a:r>
            <a:rPr lang="en-US" sz="700" b="1" dirty="0" smtClean="0">
              <a:solidFill>
                <a:schemeClr val="tx1"/>
              </a:solidFill>
            </a:rPr>
            <a:t>202</a:t>
          </a:r>
          <a:r>
            <a:rPr lang="ru-RU" sz="700" b="1" dirty="0" smtClean="0">
              <a:solidFill>
                <a:schemeClr val="tx1"/>
              </a:solidFill>
            </a:rPr>
            <a:t>2</a:t>
          </a:r>
          <a:r>
            <a:rPr lang="en-US" sz="700" b="1" dirty="0" smtClean="0">
              <a:solidFill>
                <a:schemeClr val="tx1"/>
              </a:solidFill>
            </a:rPr>
            <a:t> </a:t>
          </a:r>
          <a:r>
            <a:rPr lang="ru-RU" sz="700" b="1" cap="all" baseline="0" dirty="0" smtClean="0">
              <a:solidFill>
                <a:schemeClr val="tx1"/>
              </a:solidFill>
            </a:rPr>
            <a:t> </a:t>
          </a:r>
          <a:endParaRPr lang="en-US" sz="700" b="1" cap="all" baseline="0" dirty="0" smtClean="0">
            <a:solidFill>
              <a:schemeClr val="tx1"/>
            </a:solidFill>
          </a:endParaRPr>
        </a:p>
      </dgm:t>
    </dgm:pt>
    <dgm:pt modelId="{6E5F7226-A8F0-421E-8875-4DA1BCB227D6}" type="parTrans" cxnId="{29634A17-090F-4D27-B0DA-8C6F21B57629}">
      <dgm:prSet/>
      <dgm:spPr/>
      <dgm:t>
        <a:bodyPr/>
        <a:lstStyle/>
        <a:p>
          <a:endParaRPr lang="ru-RU"/>
        </a:p>
      </dgm:t>
    </dgm:pt>
    <dgm:pt modelId="{F52F0A94-8D16-4DE1-B778-1832BB511459}" type="sibTrans" cxnId="{29634A17-090F-4D27-B0DA-8C6F21B57629}">
      <dgm:prSet/>
      <dgm:spPr/>
      <dgm:t>
        <a:bodyPr/>
        <a:lstStyle/>
        <a:p>
          <a:endParaRPr lang="ru-RU"/>
        </a:p>
      </dgm:t>
    </dgm:pt>
    <dgm:pt modelId="{08BBCF1E-276B-44B4-B496-B1C44B0918D1}" type="pres">
      <dgm:prSet presAssocID="{DDE35401-17DC-4813-8E89-F246DBBDF7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3CA7C-357F-4C04-A63A-8EC45DB59B6C}" type="pres">
      <dgm:prSet presAssocID="{22F345DE-C28D-46E5-804F-BD351E34C137}" presName="comp" presStyleCnt="0"/>
      <dgm:spPr/>
    </dgm:pt>
    <dgm:pt modelId="{F3762B7B-3EEB-4E63-9A09-007436EA7CD7}" type="pres">
      <dgm:prSet presAssocID="{22F345DE-C28D-46E5-804F-BD351E34C137}" presName="rect2" presStyleLbl="node1" presStyleIdx="0" presStyleCnt="2" custLinFactNeighborX="11960" custLinFactNeighborY="-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6F06-7B2B-481A-A97F-1D6E0B54B402}" type="pres">
      <dgm:prSet presAssocID="{22F345DE-C28D-46E5-804F-BD351E34C137}" presName="rect1" presStyleLbl="lnNode1" presStyleIdx="0" presStyleCnt="2"/>
      <dgm:spPr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40BF0E9-D80A-4B46-802D-BE19CE573334}" type="pres">
      <dgm:prSet presAssocID="{71775382-2EDA-4785-B0EF-4C56D0D0A5E4}" presName="sibTrans" presStyleCnt="0"/>
      <dgm:spPr/>
    </dgm:pt>
    <dgm:pt modelId="{E99ECF2F-0064-4BA2-94A6-DE4F0683D051}" type="pres">
      <dgm:prSet presAssocID="{086FA510-C2D7-4D50-9763-3F92297089DE}" presName="comp" presStyleCnt="0"/>
      <dgm:spPr/>
    </dgm:pt>
    <dgm:pt modelId="{B88AFF1A-243D-445A-BB6B-F8BAB51C3857}" type="pres">
      <dgm:prSet presAssocID="{086FA510-C2D7-4D50-9763-3F92297089DE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D385-6D31-493A-AA01-4F2CAE103944}" type="pres">
      <dgm:prSet presAssocID="{086FA510-C2D7-4D50-9763-3F92297089DE}" presName="rect1" presStyleLbl="lnNode1" presStyleIdx="1" presStyleCnt="2" custScaleX="90265" custScaleY="88875" custLinFactX="-159769" custLinFactNeighborX="-200000" custLinFactNeighborY="-27548"/>
      <dgm:spPr>
        <a:noFill/>
      </dgm:spPr>
      <dgm:t>
        <a:bodyPr/>
        <a:lstStyle/>
        <a:p>
          <a:endParaRPr lang="ru-RU"/>
        </a:p>
      </dgm:t>
    </dgm:pt>
  </dgm:ptLst>
  <dgm:cxnLst>
    <dgm:cxn modelId="{DBE9E8EB-F724-481E-9CE8-2CADD4E9D171}" srcId="{DDE35401-17DC-4813-8E89-F246DBBDF7E5}" destId="{22F345DE-C28D-46E5-804F-BD351E34C137}" srcOrd="0" destOrd="0" parTransId="{BB4F8A35-A77F-45C5-990F-84EA1251BC6A}" sibTransId="{71775382-2EDA-4785-B0EF-4C56D0D0A5E4}"/>
    <dgm:cxn modelId="{E5298283-C589-4E75-AA2E-6ADB5481BBDF}" type="presOf" srcId="{086FA510-C2D7-4D50-9763-3F92297089DE}" destId="{B88AFF1A-243D-445A-BB6B-F8BAB51C3857}" srcOrd="0" destOrd="0" presId="urn:microsoft.com/office/officeart/2008/layout/AlternatingPictureBlocks"/>
    <dgm:cxn modelId="{DC862A0F-42E2-4ED5-A4DB-8F3EDD10FB65}" type="presOf" srcId="{22F345DE-C28D-46E5-804F-BD351E34C137}" destId="{F3762B7B-3EEB-4E63-9A09-007436EA7CD7}" srcOrd="0" destOrd="0" presId="urn:microsoft.com/office/officeart/2008/layout/AlternatingPictureBlocks"/>
    <dgm:cxn modelId="{29634A17-090F-4D27-B0DA-8C6F21B57629}" srcId="{DDE35401-17DC-4813-8E89-F246DBBDF7E5}" destId="{086FA510-C2D7-4D50-9763-3F92297089DE}" srcOrd="1" destOrd="0" parTransId="{6E5F7226-A8F0-421E-8875-4DA1BCB227D6}" sibTransId="{F52F0A94-8D16-4DE1-B778-1832BB511459}"/>
    <dgm:cxn modelId="{75F6C9A9-E322-4ACD-9C8F-A9F972A053F5}" type="presOf" srcId="{DDE35401-17DC-4813-8E89-F246DBBDF7E5}" destId="{08BBCF1E-276B-44B4-B496-B1C44B0918D1}" srcOrd="0" destOrd="0" presId="urn:microsoft.com/office/officeart/2008/layout/AlternatingPictureBlocks"/>
    <dgm:cxn modelId="{69286B0A-8B29-42E0-9CBF-B7A8EDFB99C0}" type="presParOf" srcId="{08BBCF1E-276B-44B4-B496-B1C44B0918D1}" destId="{A0E3CA7C-357F-4C04-A63A-8EC45DB59B6C}" srcOrd="0" destOrd="0" presId="urn:microsoft.com/office/officeart/2008/layout/AlternatingPictureBlocks"/>
    <dgm:cxn modelId="{B4AEDC0D-5948-4E88-A2C8-EA148EB672A5}" type="presParOf" srcId="{A0E3CA7C-357F-4C04-A63A-8EC45DB59B6C}" destId="{F3762B7B-3EEB-4E63-9A09-007436EA7CD7}" srcOrd="0" destOrd="0" presId="urn:microsoft.com/office/officeart/2008/layout/AlternatingPictureBlocks"/>
    <dgm:cxn modelId="{68260EF0-716C-44F2-AD70-5E964EE39AF5}" type="presParOf" srcId="{A0E3CA7C-357F-4C04-A63A-8EC45DB59B6C}" destId="{B64E6F06-7B2B-481A-A97F-1D6E0B54B402}" srcOrd="1" destOrd="0" presId="urn:microsoft.com/office/officeart/2008/layout/AlternatingPictureBlocks"/>
    <dgm:cxn modelId="{ED3F7EA4-ECDD-4FEA-832C-8A1698DDA240}" type="presParOf" srcId="{08BBCF1E-276B-44B4-B496-B1C44B0918D1}" destId="{240BF0E9-D80A-4B46-802D-BE19CE573334}" srcOrd="1" destOrd="0" presId="urn:microsoft.com/office/officeart/2008/layout/AlternatingPictureBlocks"/>
    <dgm:cxn modelId="{20E80FCE-3C95-413A-B997-4196D4839302}" type="presParOf" srcId="{08BBCF1E-276B-44B4-B496-B1C44B0918D1}" destId="{E99ECF2F-0064-4BA2-94A6-DE4F0683D051}" srcOrd="2" destOrd="0" presId="urn:microsoft.com/office/officeart/2008/layout/AlternatingPictureBlocks"/>
    <dgm:cxn modelId="{50F9D74D-E8D9-417F-8AC3-8F0E034B78CD}" type="presParOf" srcId="{E99ECF2F-0064-4BA2-94A6-DE4F0683D051}" destId="{B88AFF1A-243D-445A-BB6B-F8BAB51C3857}" srcOrd="0" destOrd="0" presId="urn:microsoft.com/office/officeart/2008/layout/AlternatingPictureBlocks"/>
    <dgm:cxn modelId="{C3E8FC07-7DEB-4756-AAE9-4D7227170BA9}" type="presParOf" srcId="{E99ECF2F-0064-4BA2-94A6-DE4F0683D051}" destId="{0B04D385-6D31-493A-AA01-4F2CAE1039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C512-C53B-48E5-BDDE-44718E043E7C}">
      <dsp:nvSpPr>
        <dsp:cNvPr id="0" name=""/>
        <dsp:cNvSpPr/>
      </dsp:nvSpPr>
      <dsp:spPr>
        <a:xfrm>
          <a:off x="431087" y="0"/>
          <a:ext cx="2746374" cy="2746374"/>
        </a:xfrm>
        <a:prstGeom prst="diamond">
          <a:avLst/>
        </a:prstGeom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89B8-BB5F-43BD-B6D3-04B2FA9EBB99}">
      <dsp:nvSpPr>
        <dsp:cNvPr id="0" name=""/>
        <dsp:cNvSpPr/>
      </dsp:nvSpPr>
      <dsp:spPr>
        <a:xfrm>
          <a:off x="362377" y="308343"/>
          <a:ext cx="1339435" cy="968165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549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/>
              </a:solidFill>
            </a:rPr>
            <a:t>580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 smtClean="0">
            <a:solidFill>
              <a:schemeClr val="bg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2"/>
              </a:solidFill>
            </a:rPr>
            <a:t>1кв. </a:t>
          </a:r>
          <a:r>
            <a:rPr lang="en-US" sz="800" b="1" kern="1200" dirty="0" smtClean="0">
              <a:solidFill>
                <a:schemeClr val="bg2"/>
              </a:solidFill>
            </a:rPr>
            <a:t>202</a:t>
          </a:r>
          <a:r>
            <a:rPr lang="ru-RU" sz="800" b="1" kern="1200" dirty="0" smtClean="0">
              <a:solidFill>
                <a:schemeClr val="bg2"/>
              </a:solidFill>
            </a:rPr>
            <a:t>3</a:t>
          </a:r>
          <a:r>
            <a:rPr lang="en-US" sz="800" b="1" kern="1200" dirty="0" smtClean="0">
              <a:solidFill>
                <a:schemeClr val="bg2"/>
              </a:solidFill>
            </a:rPr>
            <a:t> </a:t>
          </a:r>
          <a:endParaRPr lang="ru-RU" sz="800" b="1" kern="1200" dirty="0">
            <a:solidFill>
              <a:schemeClr val="bg2"/>
            </a:solidFill>
          </a:endParaRPr>
        </a:p>
      </dsp:txBody>
      <dsp:txXfrm>
        <a:off x="409639" y="355605"/>
        <a:ext cx="1244911" cy="873641"/>
      </dsp:txXfrm>
    </dsp:sp>
    <dsp:sp modelId="{E2C73FCC-5A58-4365-BAC0-9D250C6A14BF}">
      <dsp:nvSpPr>
        <dsp:cNvPr id="0" name=""/>
        <dsp:cNvSpPr/>
      </dsp:nvSpPr>
      <dsp:spPr>
        <a:xfrm>
          <a:off x="1765111" y="297097"/>
          <a:ext cx="1471104" cy="980043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0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 </a:t>
          </a:r>
          <a:r>
            <a:rPr lang="ru-RU" sz="1200" b="1" kern="1200" dirty="0" smtClean="0">
              <a:solidFill>
                <a:schemeClr val="accent1"/>
              </a:solidFill>
            </a:rPr>
            <a:t>0</a:t>
          </a:r>
          <a:endParaRPr lang="ru-RU" sz="1200" b="1" kern="1200" dirty="0">
            <a:solidFill>
              <a:schemeClr val="accent1"/>
            </a:solidFill>
          </a:endParaRPr>
        </a:p>
      </dsp:txBody>
      <dsp:txXfrm>
        <a:off x="1812953" y="344939"/>
        <a:ext cx="1375420" cy="884359"/>
      </dsp:txXfrm>
    </dsp:sp>
    <dsp:sp modelId="{0C75F79A-AFEB-4AFE-BC29-2DCA039AB2DC}">
      <dsp:nvSpPr>
        <dsp:cNvPr id="0" name=""/>
        <dsp:cNvSpPr/>
      </dsp:nvSpPr>
      <dsp:spPr>
        <a:xfrm>
          <a:off x="298684" y="1392500"/>
          <a:ext cx="1406046" cy="966119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kern="1200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31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/>
              </a:solidFill>
            </a:rPr>
            <a:t>6</a:t>
          </a:r>
          <a:endParaRPr lang="ru-RU" sz="1200" b="1" kern="1200" dirty="0">
            <a:solidFill>
              <a:schemeClr val="accent1"/>
            </a:solidFill>
          </a:endParaRPr>
        </a:p>
      </dsp:txBody>
      <dsp:txXfrm>
        <a:off x="345846" y="1439662"/>
        <a:ext cx="1311722" cy="871795"/>
      </dsp:txXfrm>
    </dsp:sp>
    <dsp:sp modelId="{474CBDA8-B883-4EAF-90AD-B67B958845F1}">
      <dsp:nvSpPr>
        <dsp:cNvPr id="0" name=""/>
        <dsp:cNvSpPr/>
      </dsp:nvSpPr>
      <dsp:spPr>
        <a:xfrm>
          <a:off x="1777290" y="1388066"/>
          <a:ext cx="1475581" cy="964951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kern="1200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0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/>
              </a:solidFill>
            </a:rPr>
            <a:t>5</a:t>
          </a:r>
          <a:endParaRPr lang="ru-RU" sz="1200" b="1" kern="1200" dirty="0">
            <a:solidFill>
              <a:schemeClr val="accent1"/>
            </a:solidFill>
          </a:endParaRPr>
        </a:p>
      </dsp:txBody>
      <dsp:txXfrm>
        <a:off x="1824395" y="1435171"/>
        <a:ext cx="1381371" cy="87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2B7B-3EEB-4E63-9A09-007436EA7CD7}">
      <dsp:nvSpPr>
        <dsp:cNvPr id="0" name=""/>
        <dsp:cNvSpPr/>
      </dsp:nvSpPr>
      <dsp:spPr>
        <a:xfrm>
          <a:off x="2182673" y="532"/>
          <a:ext cx="2062949" cy="93303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469 – </a:t>
          </a:r>
          <a:r>
            <a:rPr lang="ru-RU" sz="700" b="1" kern="1200" dirty="0" smtClean="0">
              <a:solidFill>
                <a:schemeClr val="tx1"/>
              </a:solidFill>
            </a:rPr>
            <a:t>1 кв. </a:t>
          </a:r>
          <a:r>
            <a:rPr lang="en-US" sz="700" b="1" kern="1200" dirty="0" smtClean="0">
              <a:solidFill>
                <a:schemeClr val="tx1"/>
              </a:solidFill>
            </a:rPr>
            <a:t>202</a:t>
          </a:r>
          <a:r>
            <a:rPr lang="ru-RU" sz="700" b="1" kern="1200" dirty="0" smtClean="0">
              <a:solidFill>
                <a:schemeClr val="tx1"/>
              </a:solidFill>
            </a:rPr>
            <a:t>4</a:t>
          </a:r>
          <a:r>
            <a:rPr lang="en-US" sz="700" b="1" kern="1200" dirty="0" smtClean="0">
              <a:solidFill>
                <a:schemeClr val="tx1"/>
              </a:solidFill>
            </a:rPr>
            <a:t> </a:t>
          </a:r>
          <a:r>
            <a:rPr lang="ru-RU" sz="700" b="1" kern="1200" cap="all" baseline="0" dirty="0" smtClean="0">
              <a:solidFill>
                <a:schemeClr val="tx1"/>
              </a:solidFill>
            </a:rPr>
            <a:t>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accent1"/>
              </a:solidFill>
            </a:rPr>
            <a:t>448</a:t>
          </a:r>
          <a:r>
            <a:rPr lang="ru-RU" sz="1200" b="1" kern="1200" cap="all" baseline="0" dirty="0" smtClean="0">
              <a:solidFill>
                <a:schemeClr val="bg2"/>
              </a:solidFill>
            </a:rPr>
            <a:t> -  </a:t>
          </a:r>
          <a:r>
            <a:rPr lang="ru-RU" sz="700" b="1" kern="1200" dirty="0" smtClean="0">
              <a:solidFill>
                <a:schemeClr val="tx1"/>
              </a:solidFill>
            </a:rPr>
            <a:t>1 кв. </a:t>
          </a:r>
          <a:r>
            <a:rPr lang="en-US" sz="700" b="1" kern="1200" dirty="0" smtClean="0">
              <a:solidFill>
                <a:schemeClr val="tx1"/>
              </a:solidFill>
            </a:rPr>
            <a:t>202</a:t>
          </a:r>
          <a:r>
            <a:rPr lang="ru-RU" sz="700" b="1" kern="1200" dirty="0" smtClean="0">
              <a:solidFill>
                <a:schemeClr val="tx1"/>
              </a:solidFill>
            </a:rPr>
            <a:t>3</a:t>
          </a:r>
          <a:r>
            <a:rPr lang="en-US" sz="700" b="1" kern="1200" dirty="0" smtClean="0">
              <a:solidFill>
                <a:schemeClr val="tx1"/>
              </a:solidFill>
            </a:rPr>
            <a:t> </a:t>
          </a:r>
          <a:r>
            <a:rPr lang="ru-RU" sz="700" b="1" kern="1200" cap="all" baseline="0" dirty="0" smtClean="0">
              <a:solidFill>
                <a:schemeClr val="tx1"/>
              </a:solidFill>
            </a:rPr>
            <a:t> </a:t>
          </a:r>
          <a:endParaRPr lang="en-US" sz="700" b="1" kern="1200" cap="all" baseline="0" dirty="0" smtClean="0">
            <a:solidFill>
              <a:schemeClr val="tx1"/>
            </a:solidFill>
          </a:endParaRPr>
        </a:p>
      </dsp:txBody>
      <dsp:txXfrm>
        <a:off x="2182673" y="532"/>
        <a:ext cx="2062949" cy="933038"/>
      </dsp:txXfrm>
    </dsp:sp>
    <dsp:sp modelId="{B64E6F06-7B2B-481A-A97F-1D6E0B54B402}">
      <dsp:nvSpPr>
        <dsp:cNvPr id="0" name=""/>
        <dsp:cNvSpPr/>
      </dsp:nvSpPr>
      <dsp:spPr>
        <a:xfrm>
          <a:off x="919865" y="644"/>
          <a:ext cx="923708" cy="933038"/>
        </a:xfrm>
        <a:prstGeom prst="rect">
          <a:avLst/>
        </a:prstGeom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dbl" algn="ctr">
          <a:solidFill>
            <a:schemeClr val="accent6">
              <a:lumMod val="7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FF1A-243D-445A-BB6B-F8BAB51C3857}">
      <dsp:nvSpPr>
        <dsp:cNvPr id="0" name=""/>
        <dsp:cNvSpPr/>
      </dsp:nvSpPr>
      <dsp:spPr>
        <a:xfrm>
          <a:off x="942346" y="1087634"/>
          <a:ext cx="2062949" cy="93303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80  </a:t>
          </a:r>
          <a:r>
            <a:rPr lang="ru-RU" sz="700" b="1" kern="1200" dirty="0" smtClean="0">
              <a:solidFill>
                <a:schemeClr val="tx1"/>
              </a:solidFill>
            </a:rPr>
            <a:t>1 кв. </a:t>
          </a:r>
          <a:r>
            <a:rPr lang="en-US" sz="700" b="1" kern="1200" dirty="0" smtClean="0">
              <a:solidFill>
                <a:schemeClr val="tx1"/>
              </a:solidFill>
            </a:rPr>
            <a:t>202</a:t>
          </a:r>
          <a:r>
            <a:rPr lang="ru-RU" sz="700" b="1" kern="1200" dirty="0" smtClean="0">
              <a:solidFill>
                <a:schemeClr val="tx1"/>
              </a:solidFill>
            </a:rPr>
            <a:t>4</a:t>
          </a:r>
          <a:r>
            <a:rPr lang="en-US" sz="700" b="1" kern="1200" dirty="0" smtClean="0">
              <a:solidFill>
                <a:schemeClr val="tx1"/>
              </a:solidFill>
            </a:rPr>
            <a:t> </a:t>
          </a:r>
          <a:endParaRPr lang="en-US" sz="700" b="1" kern="1200" cap="all" baseline="0" dirty="0" smtClean="0">
            <a:solidFill>
              <a:schemeClr val="tx1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accent1"/>
              </a:solidFill>
            </a:rPr>
            <a:t>132</a:t>
          </a:r>
          <a:r>
            <a:rPr lang="ru-RU" sz="1200" b="1" kern="1200" cap="all" baseline="0" dirty="0" smtClean="0">
              <a:solidFill>
                <a:schemeClr val="bg2"/>
              </a:solidFill>
            </a:rPr>
            <a:t>  </a:t>
          </a:r>
          <a:r>
            <a:rPr lang="ru-RU" sz="700" b="1" kern="1200" dirty="0" smtClean="0">
              <a:solidFill>
                <a:schemeClr val="tx1"/>
              </a:solidFill>
            </a:rPr>
            <a:t>1 кв. </a:t>
          </a:r>
          <a:r>
            <a:rPr lang="en-US" sz="700" b="1" kern="1200" dirty="0" smtClean="0">
              <a:solidFill>
                <a:schemeClr val="tx1"/>
              </a:solidFill>
            </a:rPr>
            <a:t>202</a:t>
          </a:r>
          <a:r>
            <a:rPr lang="ru-RU" sz="700" b="1" kern="1200" dirty="0" smtClean="0">
              <a:solidFill>
                <a:schemeClr val="tx1"/>
              </a:solidFill>
            </a:rPr>
            <a:t>2</a:t>
          </a:r>
          <a:r>
            <a:rPr lang="en-US" sz="700" b="1" kern="1200" dirty="0" smtClean="0">
              <a:solidFill>
                <a:schemeClr val="tx1"/>
              </a:solidFill>
            </a:rPr>
            <a:t> </a:t>
          </a:r>
          <a:r>
            <a:rPr lang="ru-RU" sz="700" b="1" kern="1200" cap="all" baseline="0" dirty="0" smtClean="0">
              <a:solidFill>
                <a:schemeClr val="tx1"/>
              </a:solidFill>
            </a:rPr>
            <a:t> </a:t>
          </a:r>
          <a:endParaRPr lang="en-US" sz="700" b="1" kern="1200" cap="all" baseline="0" dirty="0" smtClean="0">
            <a:solidFill>
              <a:schemeClr val="tx1"/>
            </a:solidFill>
          </a:endParaRPr>
        </a:p>
      </dsp:txBody>
      <dsp:txXfrm>
        <a:off x="942346" y="1087634"/>
        <a:ext cx="2062949" cy="933038"/>
      </dsp:txXfrm>
    </dsp:sp>
    <dsp:sp modelId="{0B04D385-6D31-493A-AA01-4F2CAE103944}">
      <dsp:nvSpPr>
        <dsp:cNvPr id="0" name=""/>
        <dsp:cNvSpPr/>
      </dsp:nvSpPr>
      <dsp:spPr>
        <a:xfrm>
          <a:off x="0" y="882501"/>
          <a:ext cx="833785" cy="82923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057A5-D971-4820-AA19-19C79B22D09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279525"/>
            <a:ext cx="48958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7E92-BB37-47A0-A8F6-85617160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1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88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3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68160" y="6356520"/>
            <a:ext cx="2186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4170071-C48D-463F-A01A-CFCD2707B1EA}" type="datetime1">
              <a:rPr lang="ru-RU" sz="960" b="0" strike="noStrike" spc="-1">
                <a:solidFill>
                  <a:srgbClr val="8B8B8B"/>
                </a:solidFill>
                <a:latin typeface="Calibri"/>
              </a:rPr>
              <a:t>03.04.2024</a:t>
            </a:fld>
            <a:endParaRPr lang="ru-RU" sz="96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219840" y="6356520"/>
            <a:ext cx="3280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864840" y="6356520"/>
            <a:ext cx="2186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E6BD340-3716-45C5-9002-D086571E1C1A}" type="slidenum">
              <a:rPr lang="ru-RU" sz="96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6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4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4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86000" y="6356520"/>
            <a:ext cx="2267640" cy="364680"/>
          </a:xfrm>
          <a:prstGeom prst="rect">
            <a:avLst/>
          </a:prstGeom>
        </p:spPr>
        <p:txBody>
          <a:bodyPr lIns="123480" tIns="61920" rIns="123480" bIns="61920" anchor="ctr">
            <a:noAutofit/>
          </a:bodyPr>
          <a:lstStyle/>
          <a:p>
            <a:pPr>
              <a:lnSpc>
                <a:spcPct val="100000"/>
              </a:lnSpc>
            </a:pPr>
            <a:fld id="{FADD5487-6005-461F-962F-9624CCB3ECB8}" type="datetime1">
              <a:rPr lang="ru-RU" sz="1150" b="0" strike="noStrike" spc="-1">
                <a:solidFill>
                  <a:srgbClr val="888888"/>
                </a:solidFill>
                <a:latin typeface="Calibri"/>
                <a:ea typeface="Calibri"/>
              </a:rPr>
              <a:t>03.04.2024</a:t>
            </a:fld>
            <a:endParaRPr lang="ru-RU" sz="115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321000" y="6356520"/>
            <a:ext cx="3077640" cy="364680"/>
          </a:xfrm>
          <a:prstGeom prst="rect">
            <a:avLst/>
          </a:prstGeom>
        </p:spPr>
        <p:txBody>
          <a:bodyPr lIns="123480" tIns="61920" rIns="123480" bIns="6192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966360" y="6356520"/>
            <a:ext cx="2267640" cy="364680"/>
          </a:xfrm>
          <a:prstGeom prst="rect">
            <a:avLst/>
          </a:prstGeom>
        </p:spPr>
        <p:txBody>
          <a:bodyPr lIns="123480" tIns="61920" rIns="123480" bIns="6192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E4F91A7C-F598-4B5C-A04E-018A41DCC6C6}" type="slidenum">
              <a:rPr lang="ru-RU" sz="1150" b="0" strike="noStrike" spc="-1">
                <a:solidFill>
                  <a:srgbClr val="898989"/>
                </a:solidFill>
                <a:latin typeface="Calibri"/>
                <a:ea typeface="Calibri"/>
              </a:rPr>
              <a:t>‹#›</a:t>
            </a:fld>
            <a:endParaRPr lang="ru-RU" sz="115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86000" y="274680"/>
            <a:ext cx="8748000" cy="1142640"/>
          </a:xfrm>
          <a:prstGeom prst="rect">
            <a:avLst/>
          </a:prstGeom>
        </p:spPr>
        <p:txBody>
          <a:bodyPr lIns="123480" tIns="61920" rIns="123480" bIns="6192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86000" y="6356520"/>
            <a:ext cx="2267640" cy="364680"/>
          </a:xfrm>
          <a:prstGeom prst="rect">
            <a:avLst/>
          </a:prstGeom>
        </p:spPr>
        <p:txBody>
          <a:bodyPr lIns="123480" tIns="61920" rIns="123480" bIns="61920" anchor="ctr">
            <a:noAutofit/>
          </a:bodyPr>
          <a:lstStyle/>
          <a:p>
            <a:pPr>
              <a:lnSpc>
                <a:spcPct val="100000"/>
              </a:lnSpc>
            </a:pPr>
            <a:fld id="{0DDB03C6-86A8-4204-9C2A-6307A7C29919}" type="datetime1">
              <a:rPr lang="ru-RU" sz="1150" b="0" strike="noStrike" spc="-1">
                <a:solidFill>
                  <a:srgbClr val="888888"/>
                </a:solidFill>
                <a:latin typeface="Calibri"/>
                <a:ea typeface="Calibri"/>
              </a:rPr>
              <a:t>03.04.2024</a:t>
            </a:fld>
            <a:endParaRPr lang="ru-RU" sz="115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321000" y="6356520"/>
            <a:ext cx="3077640" cy="364680"/>
          </a:xfrm>
          <a:prstGeom prst="rect">
            <a:avLst/>
          </a:prstGeom>
        </p:spPr>
        <p:txBody>
          <a:bodyPr lIns="123480" tIns="61920" rIns="123480" bIns="6192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966360" y="6356520"/>
            <a:ext cx="2267640" cy="364680"/>
          </a:xfrm>
          <a:prstGeom prst="rect">
            <a:avLst/>
          </a:prstGeom>
        </p:spPr>
        <p:txBody>
          <a:bodyPr lIns="123480" tIns="61920" rIns="123480" bIns="6192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06177A5-F960-49A3-9277-8B07ECA4338E}" type="slidenum">
              <a:rPr lang="ru-RU" sz="1150" b="0" strike="noStrike" spc="-1">
                <a:solidFill>
                  <a:srgbClr val="898989"/>
                </a:solidFill>
                <a:latin typeface="Calibri"/>
                <a:ea typeface="Calibri"/>
              </a:rPr>
              <a:t>‹#›</a:t>
            </a:fld>
            <a:endParaRPr lang="ru-RU" sz="115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6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86000" y="274680"/>
            <a:ext cx="874800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dt"/>
          </p:nvPr>
        </p:nvSpPr>
        <p:spPr>
          <a:xfrm>
            <a:off x="486000" y="6356520"/>
            <a:ext cx="2267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D0A4C64-B454-4E49-8B0F-B6D27C89DC8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03.04.2024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/>
          </p:nvPr>
        </p:nvSpPr>
        <p:spPr>
          <a:xfrm>
            <a:off x="3321000" y="6356520"/>
            <a:ext cx="3077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/>
          </p:nvPr>
        </p:nvSpPr>
        <p:spPr>
          <a:xfrm>
            <a:off x="6966360" y="6356520"/>
            <a:ext cx="2267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CCAFA02-6505-45CD-8B7F-0E56DEEDD4F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dt"/>
          </p:nvPr>
        </p:nvSpPr>
        <p:spPr>
          <a:xfrm>
            <a:off x="486000" y="6356520"/>
            <a:ext cx="2267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23C3413-A98C-44FA-9807-51C2FB3F0CF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03.04.2024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ftr"/>
          </p:nvPr>
        </p:nvSpPr>
        <p:spPr>
          <a:xfrm>
            <a:off x="3321000" y="6356520"/>
            <a:ext cx="3077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/>
          </p:nvPr>
        </p:nvSpPr>
        <p:spPr>
          <a:xfrm>
            <a:off x="6966360" y="6356520"/>
            <a:ext cx="2267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B776B36-EBF2-4B35-9F02-0B3ECF62325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68160" y="365040"/>
            <a:ext cx="83833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3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dt"/>
          </p:nvPr>
        </p:nvSpPr>
        <p:spPr>
          <a:xfrm>
            <a:off x="668160" y="6356520"/>
            <a:ext cx="2186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AD690E3-BFE6-47D0-B032-9FB30AE8F140}" type="datetime">
              <a:rPr lang="ru-RU" sz="900" b="0" strike="noStrike" spc="-1">
                <a:solidFill>
                  <a:srgbClr val="8B8B8B"/>
                </a:solidFill>
                <a:latin typeface="Calibri"/>
              </a:rPr>
              <a:t>03.04.2024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ftr"/>
          </p:nvPr>
        </p:nvSpPr>
        <p:spPr>
          <a:xfrm>
            <a:off x="3219840" y="6356520"/>
            <a:ext cx="3280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sldNum"/>
          </p:nvPr>
        </p:nvSpPr>
        <p:spPr>
          <a:xfrm>
            <a:off x="6864840" y="6356520"/>
            <a:ext cx="2186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571871F-D09E-4800-92E7-A1AA9C51DC42}" type="slidenum">
              <a:rPr lang="ru-RU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18" Type="http://schemas.openxmlformats.org/officeDocument/2006/relationships/image" Target="../media/image13.png"/><Relationship Id="rId26" Type="http://schemas.openxmlformats.org/officeDocument/2006/relationships/image" Target="../media/image16.jpg"/><Relationship Id="rId3" Type="http://schemas.openxmlformats.org/officeDocument/2006/relationships/image" Target="../media/image11.jpeg"/><Relationship Id="rId21" Type="http://schemas.openxmlformats.org/officeDocument/2006/relationships/diagramData" Target="../diagrams/data2.xml"/><Relationship Id="rId12" Type="http://schemas.openxmlformats.org/officeDocument/2006/relationships/diagramData" Target="../diagrams/data1.xml"/><Relationship Id="rId17" Type="http://schemas.openxmlformats.org/officeDocument/2006/relationships/image" Target="../media/image12.png"/><Relationship Id="rId25" Type="http://schemas.microsoft.com/office/2007/relationships/diagramDrawing" Target="../diagrams/drawing2.xml"/><Relationship Id="rId2" Type="http://schemas.openxmlformats.org/officeDocument/2006/relationships/image" Target="../media/image1.wmf"/><Relationship Id="rId16" Type="http://schemas.microsoft.com/office/2007/relationships/diagramDrawing" Target="../diagrams/drawing1.xml"/><Relationship Id="rId20" Type="http://schemas.openxmlformats.org/officeDocument/2006/relationships/image" Target="../media/image15.png"/><Relationship Id="rId29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87.png"/><Relationship Id="rId24" Type="http://schemas.openxmlformats.org/officeDocument/2006/relationships/diagramColors" Target="../diagrams/colors2.xml"/><Relationship Id="rId15" Type="http://schemas.openxmlformats.org/officeDocument/2006/relationships/diagramColors" Target="../diagrams/colors1.xml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18.png"/><Relationship Id="rId19" Type="http://schemas.openxmlformats.org/officeDocument/2006/relationships/image" Target="../media/image14.png"/><Relationship Id="rId31" Type="http://schemas.openxmlformats.org/officeDocument/2006/relationships/image" Target="../media/image19.jpeg"/><Relationship Id="rId4" Type="http://schemas.microsoft.com/office/2014/relationships/chartEx" Target="../charts/chartEx1.xml"/><Relationship Id="rId14" Type="http://schemas.openxmlformats.org/officeDocument/2006/relationships/diagramQuickStyle" Target="../diagrams/quickStyle1.xml"/><Relationship Id="rId22" Type="http://schemas.openxmlformats.org/officeDocument/2006/relationships/diagramLayout" Target="../diagrams/layout2.xml"/><Relationship Id="rId27" Type="http://schemas.openxmlformats.org/officeDocument/2006/relationships/image" Target="../media/image17.jpg"/><Relationship Id="rId30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Рисунок 14"/>
          <p:cNvPicPr/>
          <p:nvPr/>
        </p:nvPicPr>
        <p:blipFill>
          <a:blip r:embed="rId2"/>
          <a:stretch/>
        </p:blipFill>
        <p:spPr>
          <a:xfrm>
            <a:off x="4192200" y="1633320"/>
            <a:ext cx="1384200" cy="182052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247" name="CustomShape 1"/>
          <p:cNvSpPr/>
          <p:nvPr/>
        </p:nvSpPr>
        <p:spPr>
          <a:xfrm>
            <a:off x="1357920" y="3927240"/>
            <a:ext cx="7374600" cy="1187640"/>
          </a:xfrm>
          <a:prstGeom prst="rect">
            <a:avLst/>
          </a:prstGeom>
          <a:solidFill>
            <a:srgbClr val="DEA04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ИНФОРМАЦИОННО-АНАЛИТИЧЕСКИЙ ОТЧЕТ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о результатах работы с обращениями граждан и организаций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в Главном управлении МЧС России по Ханты-Мансийскому автономному округу – Югре  за 1 квартал 2024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431720" y="22320"/>
            <a:ext cx="7226640" cy="976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3480" tIns="61920" rIns="123480" bIns="6192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</a:rPr>
              <a:t>Министерство Российской Федерации</a:t>
            </a:r>
            <a:r>
              <a:t/>
            </a:r>
            <a:br/>
            <a:r>
              <a:rPr lang="ru-RU" sz="1400" b="1" strike="noStrike" spc="-1">
                <a:solidFill>
                  <a:srgbClr val="002060"/>
                </a:solidFill>
                <a:latin typeface="Myriad Pro Light"/>
              </a:rPr>
              <a:t>по делам гражданской обороны, чрезвычайным ситуациям </a:t>
            </a:r>
            <a:r>
              <a:t/>
            </a:r>
            <a:br/>
            <a:r>
              <a:rPr lang="ru-RU" sz="1400" b="1" strike="noStrike" spc="-1">
                <a:solidFill>
                  <a:srgbClr val="002060"/>
                </a:solidFill>
                <a:latin typeface="Myriad Pro Light"/>
              </a:rPr>
              <a:t>и ликвидации последствий стихийных бедствий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49" name="Рисунок 25" descr="http://kcbux.ru/Statyy/ZA_zizny/image/016_karta/karta-003.png"/>
          <p:cNvPicPr/>
          <p:nvPr/>
        </p:nvPicPr>
        <p:blipFill>
          <a:blip r:embed="rId3"/>
          <a:stretch/>
        </p:blipFill>
        <p:spPr>
          <a:xfrm>
            <a:off x="10823760" y="-96120"/>
            <a:ext cx="3085920" cy="1368360"/>
          </a:xfrm>
          <a:prstGeom prst="rect">
            <a:avLst/>
          </a:prstGeom>
          <a:ln w="0"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3073320" y="6333480"/>
            <a:ext cx="3621960" cy="473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</a:rPr>
              <a:t>Ханты-Мансийск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</a:rPr>
              <a:t>2024 г.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51" name="Рисунок 12"/>
          <p:cNvPicPr/>
          <p:nvPr/>
        </p:nvPicPr>
        <p:blipFill>
          <a:blip r:embed="rId4"/>
          <a:stretch/>
        </p:blipFill>
        <p:spPr>
          <a:xfrm rot="10800000" flipH="1">
            <a:off x="24840" y="1078920"/>
            <a:ext cx="9718560" cy="80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2814120" y="1926360"/>
            <a:ext cx="305352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Коммунальное хозяйство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2619000" y="2090880"/>
            <a:ext cx="6725520" cy="11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    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     Граждане обращаются за помощью при возникновении сбоев в водо-, газо-, электроснабжении, чаще всего такие  обращения поступают на Телефон доверия. 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в 1 квартале 2024 года 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5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обращений, меньше чем в аналогичном периоде 2023 года 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13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обращений.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154440" y="3567240"/>
            <a:ext cx="315432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Запросы архивных данных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83" name="CustomShape 4"/>
          <p:cNvSpPr/>
          <p:nvPr/>
        </p:nvSpPr>
        <p:spPr>
          <a:xfrm>
            <a:off x="0" y="3795480"/>
            <a:ext cx="707148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        Всего поступило </a:t>
            </a:r>
            <a:r>
              <a:rPr lang="ru-RU" sz="1000" b="1" strike="noStrike" spc="-1" dirty="0">
                <a:solidFill>
                  <a:srgbClr val="1F497D"/>
                </a:solidFill>
                <a:latin typeface="Arial"/>
              </a:rPr>
              <a:t>16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 обращений по данной теме, что больше на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</a:rPr>
              <a:t>50</a:t>
            </a:r>
            <a:r>
              <a:rPr lang="ru-RU" sz="1000" spc="-1" dirty="0">
                <a:solidFill>
                  <a:srgbClr val="1F497D"/>
                </a:solidFill>
                <a:latin typeface="Arial"/>
              </a:rPr>
              <a:t>%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</a:rPr>
              <a:t>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обращений, поступивших в 1 квартале 2023 года  (8)  – в основном это запросы архивных данных для оформления пенсий, стажа работы, устройства на работу, подтверждения награждений государственными и ведомственными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</a:rPr>
              <a:t>наградами.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84" name="CustomShape 5"/>
          <p:cNvSpPr/>
          <p:nvPr/>
        </p:nvSpPr>
        <p:spPr>
          <a:xfrm>
            <a:off x="348840" y="592560"/>
            <a:ext cx="218808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Предупреждение ЧС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85" name="CustomShape 6"/>
          <p:cNvSpPr/>
          <p:nvPr/>
        </p:nvSpPr>
        <p:spPr>
          <a:xfrm>
            <a:off x="251280" y="757080"/>
            <a:ext cx="68220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      В отчетном периоде наблюдается увеличение вопросов по предупреждению и ликвидации чрезвычайных ситуаций природного и техногенного характера – </a:t>
            </a:r>
            <a:r>
              <a:rPr lang="ru-RU" sz="1000" b="1" strike="noStrike" spc="-1" dirty="0" smtClean="0">
                <a:solidFill>
                  <a:srgbClr val="376092"/>
                </a:solidFill>
                <a:latin typeface="Arial"/>
              </a:rPr>
              <a:t>4</a:t>
            </a:r>
            <a:r>
              <a:rPr lang="ru-RU" sz="1000" spc="-1" dirty="0">
                <a:solidFill>
                  <a:srgbClr val="376092"/>
                </a:solidFill>
                <a:latin typeface="Arial"/>
              </a:rPr>
              <a:t>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(АППГ-2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). В основном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 </a:t>
            </a:r>
            <a:r>
              <a:rPr lang="ru-RU" sz="1000" spc="-1" dirty="0" smtClean="0">
                <a:solidFill>
                  <a:srgbClr val="376092"/>
                </a:solidFill>
                <a:latin typeface="Arial"/>
              </a:rPr>
              <a:t>в анализируемый период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это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вопросы, связанные с 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получением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информации по правилам поведения и порядку действий при возникновении чрезвычайной ситуации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природного и техногенного характера.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86" name="CustomShape 7"/>
          <p:cNvSpPr/>
          <p:nvPr/>
        </p:nvSpPr>
        <p:spPr>
          <a:xfrm>
            <a:off x="1077840" y="114120"/>
            <a:ext cx="774144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DEA04E"/>
                </a:solidFill>
                <a:latin typeface="Arial"/>
              </a:rPr>
              <a:t>VI. </a:t>
            </a:r>
            <a:r>
              <a:rPr lang="ru-RU" sz="1600" b="1" strike="noStrike" spc="-1" dirty="0">
                <a:solidFill>
                  <a:srgbClr val="DEA04E"/>
                </a:solidFill>
                <a:latin typeface="Arial"/>
              </a:rPr>
              <a:t>Обзор актуальных и часто задаваемых вопросов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87" name="Рисунок 18"/>
          <p:cNvPicPr/>
          <p:nvPr/>
        </p:nvPicPr>
        <p:blipFill>
          <a:blip r:embed="rId2"/>
          <a:stretch/>
        </p:blipFill>
        <p:spPr>
          <a:xfrm>
            <a:off x="705240" y="9000"/>
            <a:ext cx="372240" cy="48960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488" name="Line 8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9"/>
          <p:cNvSpPr/>
          <p:nvPr/>
        </p:nvSpPr>
        <p:spPr>
          <a:xfrm>
            <a:off x="2537280" y="4771800"/>
            <a:ext cx="718272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   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        Количество обращений в сфере трудовых отношений, поступивших в 1 квартале 2024  году -  </a:t>
            </a:r>
            <a:r>
              <a:rPr lang="ru-RU" sz="1000" b="1" strike="noStrike" spc="-1" dirty="0">
                <a:solidFill>
                  <a:srgbClr val="1F497D"/>
                </a:solidFill>
                <a:latin typeface="Arial"/>
              </a:rPr>
              <a:t>2,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что  меньше количества обращений, поступивших в 1 квартале 2023 года (6). Остаются актуальными вопросы прохождения службы, связанные с увольнением,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наград.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90" name="CustomShape 10"/>
          <p:cNvSpPr/>
          <p:nvPr/>
        </p:nvSpPr>
        <p:spPr>
          <a:xfrm>
            <a:off x="2880720" y="4608360"/>
            <a:ext cx="253872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Трудовые отношения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91" name="Рисунок 2"/>
          <p:cNvPicPr/>
          <p:nvPr/>
        </p:nvPicPr>
        <p:blipFill>
          <a:blip r:embed="rId3"/>
          <a:stretch/>
        </p:blipFill>
        <p:spPr>
          <a:xfrm>
            <a:off x="7225920" y="3241800"/>
            <a:ext cx="2402640" cy="143172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pic>
        <p:nvPicPr>
          <p:cNvPr id="492" name="Рисунок 26"/>
          <p:cNvPicPr/>
          <p:nvPr/>
        </p:nvPicPr>
        <p:blipFill>
          <a:blip r:embed="rId4"/>
          <a:srcRect l="840" b="7778"/>
          <a:stretch/>
        </p:blipFill>
        <p:spPr>
          <a:xfrm>
            <a:off x="7073640" y="659880"/>
            <a:ext cx="2454480" cy="151236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sp>
        <p:nvSpPr>
          <p:cNvPr id="493" name="CustomShape 11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7E4C6E7B-C620-436F-B716-ABF63DADEF1E}" type="slidenum">
              <a:rPr lang="ru-RU" sz="1900" b="1" strike="noStrike" spc="-1">
                <a:solidFill>
                  <a:srgbClr val="FFFFFF"/>
                </a:solidFill>
                <a:latin typeface="Calibri"/>
                <a:ea typeface="Calibri"/>
              </a:rPr>
              <a:t>10</a:t>
            </a:fld>
            <a:endParaRPr lang="ru-RU" sz="1900" b="0" strike="noStrike" spc="-1">
              <a:latin typeface="Arial"/>
            </a:endParaRPr>
          </a:p>
        </p:txBody>
      </p:sp>
      <p:pic>
        <p:nvPicPr>
          <p:cNvPr id="494" name="Рисунок 3"/>
          <p:cNvPicPr/>
          <p:nvPr/>
        </p:nvPicPr>
        <p:blipFill>
          <a:blip r:embed="rId5"/>
          <a:stretch/>
        </p:blipFill>
        <p:spPr>
          <a:xfrm>
            <a:off x="78120" y="4502520"/>
            <a:ext cx="2417760" cy="186156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pic>
        <p:nvPicPr>
          <p:cNvPr id="495" name="Рисунок 1"/>
          <p:cNvPicPr/>
          <p:nvPr/>
        </p:nvPicPr>
        <p:blipFill>
          <a:blip r:embed="rId6"/>
          <a:stretch/>
        </p:blipFill>
        <p:spPr>
          <a:xfrm>
            <a:off x="95040" y="1863360"/>
            <a:ext cx="2523600" cy="162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133200" y="2318400"/>
            <a:ext cx="240660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Социальная сфера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162720" y="2576520"/>
            <a:ext cx="685692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      С вопросами, имеющими социальную тематику, в 1 квартале 2024 года  </a:t>
            </a:r>
            <a:r>
              <a:rPr lang="ru-RU" sz="1200" b="1" strike="noStrike" spc="-1" dirty="0">
                <a:solidFill>
                  <a:srgbClr val="376092"/>
                </a:solidFill>
                <a:latin typeface="Arial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заявители не обращались, что 100% меньше, чем за аналогичный период 2023 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(АППГ - 4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).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2695680" y="875880"/>
            <a:ext cx="683244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В 1 квартале 2024 года  по вопросам, 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касающихся разъяснения законодательства в области гражданской обороны, содержания защитных сооружений, массовых эвакуаций в школах, поступало 4 обращения  (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на 100% больше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по сравнению с 1 кварталом 2023 года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(АППГ - 0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)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.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 Вопросы касались содержания и обслуживания защитных сооружений ГО и противорадиационных укрытий.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99" name="CustomShape 4"/>
          <p:cNvSpPr/>
          <p:nvPr/>
        </p:nvSpPr>
        <p:spPr>
          <a:xfrm>
            <a:off x="1971720" y="707400"/>
            <a:ext cx="321732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Гражданская оборона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0" name="CustomShape 5"/>
          <p:cNvSpPr/>
          <p:nvPr/>
        </p:nvSpPr>
        <p:spPr>
          <a:xfrm>
            <a:off x="2920680" y="3355560"/>
            <a:ext cx="331092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Жилищные вопросы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1" name="CustomShape 6"/>
          <p:cNvSpPr/>
          <p:nvPr/>
        </p:nvSpPr>
        <p:spPr>
          <a:xfrm>
            <a:off x="2703240" y="3842280"/>
            <a:ext cx="682488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Tahoma"/>
              </a:rPr>
              <a:t>     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ahoma"/>
              </a:rPr>
              <a:t>Часть поступивших вопросов  связана  с  обеспечением  жильем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Tahoma"/>
              </a:rPr>
              <a:t>– </a:t>
            </a:r>
            <a:r>
              <a:rPr lang="ru-RU" sz="1000" b="1" strike="noStrike" spc="-1" dirty="0">
                <a:solidFill>
                  <a:srgbClr val="1F497D"/>
                </a:solidFill>
                <a:latin typeface="Arial"/>
                <a:ea typeface="Tahoma"/>
              </a:rPr>
              <a:t>5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Tahoma"/>
              </a:rPr>
              <a:t>, 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по сравнению с 1 кварталом 2023 года их стало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 (АППГ - 8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). Больше всего личный состав обеспокоен медленным движением очереди на получение ЕСВ, вопросами выделения субсидий военнослужащим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.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Также заявители обращаются по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вопросам выселения из 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служебного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жилья. 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502" name="Рисунок 12"/>
          <p:cNvPicPr/>
          <p:nvPr/>
        </p:nvPicPr>
        <p:blipFill>
          <a:blip r:embed="rId2"/>
          <a:stretch/>
        </p:blipFill>
        <p:spPr>
          <a:xfrm>
            <a:off x="294120" y="770760"/>
            <a:ext cx="2310840" cy="149976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sp>
        <p:nvSpPr>
          <p:cNvPr id="503" name="CustomShape 7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E1C2969B-14CA-4DB1-8335-1BAD2B784A66}" type="slidenum">
              <a:rPr lang="ru-RU" sz="1900" b="1" strike="noStrike" spc="-1">
                <a:solidFill>
                  <a:srgbClr val="FFFFFF"/>
                </a:solidFill>
                <a:latin typeface="Calibri"/>
                <a:ea typeface="Calibri"/>
              </a:rPr>
              <a:t>11</a:t>
            </a:fld>
            <a:endParaRPr lang="ru-RU" sz="1900" b="0" strike="noStrike" spc="-1">
              <a:latin typeface="Arial"/>
            </a:endParaRPr>
          </a:p>
        </p:txBody>
      </p:sp>
      <p:pic>
        <p:nvPicPr>
          <p:cNvPr id="504" name="Рисунок 22"/>
          <p:cNvPicPr/>
          <p:nvPr/>
        </p:nvPicPr>
        <p:blipFill>
          <a:blip r:embed="rId3"/>
          <a:stretch/>
        </p:blipFill>
        <p:spPr>
          <a:xfrm>
            <a:off x="735840" y="9000"/>
            <a:ext cx="390600" cy="51408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505" name="Line 8"/>
          <p:cNvSpPr/>
          <p:nvPr/>
        </p:nvSpPr>
        <p:spPr>
          <a:xfrm>
            <a:off x="0" y="618480"/>
            <a:ext cx="9720000" cy="20520"/>
          </a:xfrm>
          <a:prstGeom prst="line">
            <a:avLst/>
          </a:prstGeom>
          <a:ln w="73025">
            <a:solidFill>
              <a:schemeClr val="tx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CustomShape 9"/>
          <p:cNvSpPr/>
          <p:nvPr/>
        </p:nvSpPr>
        <p:spPr>
          <a:xfrm>
            <a:off x="230760" y="5098680"/>
            <a:ext cx="513108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Вопросы связанные с рассмотрением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7" name="CustomShape 10"/>
          <p:cNvSpPr/>
          <p:nvPr/>
        </p:nvSpPr>
        <p:spPr>
          <a:xfrm>
            <a:off x="240480" y="5344920"/>
            <a:ext cx="65995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</a:rPr>
              <a:t>   Увеличилось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количество обращений в 1 квартале 2024 года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</a:rPr>
              <a:t> - 13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обращений по сравнению с 1 кварталом 2023 года - </a:t>
            </a:r>
            <a:r>
              <a:rPr lang="ru-RU" sz="1000" b="1" strike="noStrike" spc="-1" dirty="0">
                <a:solidFill>
                  <a:srgbClr val="1F497D"/>
                </a:solidFill>
                <a:latin typeface="Arial"/>
              </a:rPr>
              <a:t>12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</a:rPr>
              <a:t> обращений  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обращения). 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08" name="CustomShape 11"/>
          <p:cNvSpPr/>
          <p:nvPr/>
        </p:nvSpPr>
        <p:spPr>
          <a:xfrm>
            <a:off x="1077840" y="114120"/>
            <a:ext cx="774144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DEA04E"/>
                </a:solidFill>
                <a:latin typeface="Arial"/>
              </a:rPr>
              <a:t>VI</a:t>
            </a:r>
            <a:r>
              <a:rPr lang="ru-RU" sz="1600" b="1" strike="noStrike" spc="-1" dirty="0" smtClean="0">
                <a:solidFill>
                  <a:srgbClr val="DEA04E"/>
                </a:solidFill>
                <a:latin typeface="Arial"/>
              </a:rPr>
              <a:t>. </a:t>
            </a:r>
            <a:r>
              <a:rPr lang="ru-RU" sz="1600" b="1" strike="noStrike" spc="-1" dirty="0">
                <a:solidFill>
                  <a:srgbClr val="DEA04E"/>
                </a:solidFill>
                <a:latin typeface="Arial"/>
              </a:rPr>
              <a:t>Обзор актуальных и часто задаваемых вопросов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09" name="Рисунок 20"/>
          <p:cNvPicPr/>
          <p:nvPr/>
        </p:nvPicPr>
        <p:blipFill>
          <a:blip r:embed="rId4"/>
          <a:stretch/>
        </p:blipFill>
        <p:spPr>
          <a:xfrm>
            <a:off x="7020000" y="4943160"/>
            <a:ext cx="2606040" cy="168840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pic>
        <p:nvPicPr>
          <p:cNvPr id="510" name="Рисунок 25"/>
          <p:cNvPicPr/>
          <p:nvPr/>
        </p:nvPicPr>
        <p:blipFill>
          <a:blip r:embed="rId5"/>
          <a:srcRect l="23361" r="14639"/>
          <a:stretch/>
        </p:blipFill>
        <p:spPr>
          <a:xfrm>
            <a:off x="700200" y="3989160"/>
            <a:ext cx="749160" cy="85896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pic>
        <p:nvPicPr>
          <p:cNvPr id="511" name="Рисунок 28"/>
          <p:cNvPicPr/>
          <p:nvPr/>
        </p:nvPicPr>
        <p:blipFill>
          <a:blip r:embed="rId6"/>
          <a:srcRect t="9885" b="14020"/>
          <a:stretch/>
        </p:blipFill>
        <p:spPr>
          <a:xfrm>
            <a:off x="7020000" y="2150640"/>
            <a:ext cx="2508120" cy="151704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pic>
        <p:nvPicPr>
          <p:cNvPr id="512" name="Рисунок 1"/>
          <p:cNvPicPr/>
          <p:nvPr/>
        </p:nvPicPr>
        <p:blipFill>
          <a:blip r:embed="rId7"/>
          <a:stretch/>
        </p:blipFill>
        <p:spPr>
          <a:xfrm>
            <a:off x="230760" y="3243960"/>
            <a:ext cx="2374200" cy="169848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1056600" y="-3960"/>
            <a:ext cx="80550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smtClean="0">
                <a:solidFill>
                  <a:srgbClr val="EC8F12"/>
                </a:solidFill>
                <a:latin typeface="Arial"/>
              </a:rPr>
              <a:t>VII</a:t>
            </a:r>
            <a:r>
              <a:rPr lang="ru-RU" sz="1400" b="1" strike="noStrike" spc="-1" dirty="0" smtClean="0">
                <a:solidFill>
                  <a:srgbClr val="EC8F12"/>
                </a:solidFill>
                <a:latin typeface="Arial"/>
              </a:rPr>
              <a:t>. </a:t>
            </a:r>
            <a:r>
              <a:rPr lang="ru-RU" sz="1400" b="1" strike="noStrike" spc="-1" dirty="0">
                <a:solidFill>
                  <a:srgbClr val="EC8F12"/>
                </a:solidFill>
                <a:latin typeface="Arial"/>
              </a:rPr>
              <a:t>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561240" y="4424040"/>
            <a:ext cx="485712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28600" indent="-22824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</a:rPr>
              <a:t>Федеральный государственный пожарный надзор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</a:rPr>
              <a:t>Федеральный государственный надзор в области защиты населения и территорий от чрезвычайных ситуаций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</a:rPr>
              <a:t>Федеральный государственный надзор в области гражданской обороны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</a:rPr>
              <a:t>Федеральный государственный контроль (надзор) за безопасностью людей на водных объектах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15" name="Picture 2" descr="F:\attachment.png"/>
          <p:cNvPicPr/>
          <p:nvPr/>
        </p:nvPicPr>
        <p:blipFill>
          <a:blip r:embed="rId2"/>
          <a:stretch/>
        </p:blipFill>
        <p:spPr>
          <a:xfrm>
            <a:off x="2922480" y="1737000"/>
            <a:ext cx="2385000" cy="1584720"/>
          </a:xfrm>
          <a:prstGeom prst="rect">
            <a:avLst/>
          </a:prstGeom>
          <a:ln w="12700">
            <a:solidFill>
              <a:srgbClr val="EC8F12"/>
            </a:solidFill>
            <a:round/>
          </a:ln>
        </p:spPr>
      </p:pic>
      <p:sp>
        <p:nvSpPr>
          <p:cNvPr id="516" name="CustomShape 3"/>
          <p:cNvSpPr/>
          <p:nvPr/>
        </p:nvSpPr>
        <p:spPr>
          <a:xfrm>
            <a:off x="5556600" y="3787920"/>
            <a:ext cx="40237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Нарушений сроков рассмотрения досудебных жалоб не допущено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7" name="CustomShape 4"/>
          <p:cNvSpPr/>
          <p:nvPr/>
        </p:nvSpPr>
        <p:spPr>
          <a:xfrm>
            <a:off x="6000480" y="3393000"/>
            <a:ext cx="3040560" cy="2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1F497D"/>
                </a:solidFill>
                <a:latin typeface="Arial"/>
              </a:rPr>
              <a:t>перенаправлено по компетенции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518" name="Рисунок 8"/>
          <p:cNvPicPr/>
          <p:nvPr/>
        </p:nvPicPr>
        <p:blipFill>
          <a:blip r:embed="rId3"/>
          <a:stretch/>
        </p:blipFill>
        <p:spPr>
          <a:xfrm>
            <a:off x="653040" y="58680"/>
            <a:ext cx="486360" cy="64008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519" name="Line 5"/>
          <p:cNvSpPr/>
          <p:nvPr/>
        </p:nvSpPr>
        <p:spPr>
          <a:xfrm>
            <a:off x="0" y="772200"/>
            <a:ext cx="9720000" cy="205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CustomShape 6"/>
          <p:cNvSpPr/>
          <p:nvPr/>
        </p:nvSpPr>
        <p:spPr>
          <a:xfrm>
            <a:off x="9213120" y="2412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A8769D9-6E0B-4694-914C-C5269352A9B7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12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521" name="CustomShape 7"/>
          <p:cNvSpPr/>
          <p:nvPr/>
        </p:nvSpPr>
        <p:spPr>
          <a:xfrm>
            <a:off x="490680" y="1122840"/>
            <a:ext cx="811080" cy="5184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D2660F"/>
                </a:solidFill>
                <a:latin typeface="Arial"/>
              </a:rPr>
              <a:t>4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22" name="CustomShape 8"/>
          <p:cNvSpPr/>
          <p:nvPr/>
        </p:nvSpPr>
        <p:spPr>
          <a:xfrm>
            <a:off x="6047280" y="2067480"/>
            <a:ext cx="3460320" cy="2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1F497D"/>
                </a:solidFill>
                <a:latin typeface="Arial"/>
              </a:rPr>
              <a:t>удовлетворительно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523" name="Line 9"/>
          <p:cNvSpPr/>
          <p:nvPr/>
        </p:nvSpPr>
        <p:spPr>
          <a:xfrm>
            <a:off x="490320" y="1645920"/>
            <a:ext cx="47901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4" name="CustomShape 10"/>
          <p:cNvSpPr/>
          <p:nvPr/>
        </p:nvSpPr>
        <p:spPr>
          <a:xfrm>
            <a:off x="1557360" y="2612160"/>
            <a:ext cx="1330920" cy="67068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9457A"/>
                </a:solidFill>
                <a:latin typeface="Arial"/>
              </a:rPr>
              <a:t>по компетенции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ДНПР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25" name="CustomShape 11"/>
          <p:cNvSpPr/>
          <p:nvPr/>
        </p:nvSpPr>
        <p:spPr>
          <a:xfrm>
            <a:off x="1520280" y="1758600"/>
            <a:ext cx="1330920" cy="67068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9457A"/>
                </a:solidFill>
                <a:latin typeface="Arial"/>
              </a:rPr>
              <a:t>по компетенции </a:t>
            </a: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УБВО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26" name="CustomShape 12"/>
          <p:cNvSpPr/>
          <p:nvPr/>
        </p:nvSpPr>
        <p:spPr>
          <a:xfrm>
            <a:off x="550800" y="2659320"/>
            <a:ext cx="811080" cy="5184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0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27" name="CustomShape 13"/>
          <p:cNvSpPr/>
          <p:nvPr/>
        </p:nvSpPr>
        <p:spPr>
          <a:xfrm>
            <a:off x="490680" y="1739160"/>
            <a:ext cx="811080" cy="954107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19457A"/>
                </a:solidFill>
                <a:latin typeface="Arial"/>
              </a:rPr>
              <a:t>4</a:t>
            </a: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528" name="Line 14"/>
          <p:cNvSpPr/>
          <p:nvPr/>
        </p:nvSpPr>
        <p:spPr>
          <a:xfrm flipV="1">
            <a:off x="5586120" y="1346040"/>
            <a:ext cx="3626640" cy="1368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15"/>
          <p:cNvSpPr/>
          <p:nvPr/>
        </p:nvSpPr>
        <p:spPr>
          <a:xfrm>
            <a:off x="5586480" y="1073520"/>
            <a:ext cx="491940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Результаты рассмотрения жалоб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30" name="CustomShape 16"/>
          <p:cNvSpPr/>
          <p:nvPr/>
        </p:nvSpPr>
        <p:spPr>
          <a:xfrm>
            <a:off x="5344920" y="1473480"/>
            <a:ext cx="811080" cy="5184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 3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31" name="CustomShape 17"/>
          <p:cNvSpPr/>
          <p:nvPr/>
        </p:nvSpPr>
        <p:spPr>
          <a:xfrm>
            <a:off x="5432760" y="1929600"/>
            <a:ext cx="811080" cy="5184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0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32" name="CustomShape 18"/>
          <p:cNvSpPr/>
          <p:nvPr/>
        </p:nvSpPr>
        <p:spPr>
          <a:xfrm>
            <a:off x="5432760" y="2451960"/>
            <a:ext cx="811080" cy="5184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1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33" name="CustomShape 19"/>
          <p:cNvSpPr/>
          <p:nvPr/>
        </p:nvSpPr>
        <p:spPr>
          <a:xfrm>
            <a:off x="5509800" y="3285000"/>
            <a:ext cx="811080" cy="5184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0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34" name="CustomShape 20"/>
          <p:cNvSpPr/>
          <p:nvPr/>
        </p:nvSpPr>
        <p:spPr>
          <a:xfrm>
            <a:off x="6156720" y="1571040"/>
            <a:ext cx="1725840" cy="2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1F497D"/>
                </a:solidFill>
                <a:latin typeface="Arial"/>
              </a:rPr>
              <a:t>отказано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535" name="CustomShape 21"/>
          <p:cNvSpPr/>
          <p:nvPr/>
        </p:nvSpPr>
        <p:spPr>
          <a:xfrm>
            <a:off x="1232280" y="1222920"/>
            <a:ext cx="440748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F497D"/>
                </a:solidFill>
                <a:latin typeface="Arial"/>
              </a:rPr>
              <a:t>досудебная жалоба поступила посредством ФГИС ДО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36" name="CustomShape 22"/>
          <p:cNvSpPr/>
          <p:nvPr/>
        </p:nvSpPr>
        <p:spPr>
          <a:xfrm>
            <a:off x="6000480" y="2376360"/>
            <a:ext cx="357948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300" b="0" strike="noStrike" spc="-1">
                <a:solidFill>
                  <a:srgbClr val="1F497D"/>
                </a:solidFill>
                <a:latin typeface="Arial"/>
              </a:rPr>
              <a:t>не соответствует Федеральному закону от 27.07.2010 №210-ФЗ «Об организации предоставления государственных и муниципальных услуг»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537" name="Line 23"/>
          <p:cNvSpPr/>
          <p:nvPr/>
        </p:nvSpPr>
        <p:spPr>
          <a:xfrm>
            <a:off x="652680" y="4217760"/>
            <a:ext cx="4570200" cy="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Line 24"/>
          <p:cNvSpPr/>
          <p:nvPr/>
        </p:nvSpPr>
        <p:spPr>
          <a:xfrm>
            <a:off x="5617800" y="4217760"/>
            <a:ext cx="3594960" cy="36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25"/>
          <p:cNvSpPr/>
          <p:nvPr/>
        </p:nvSpPr>
        <p:spPr>
          <a:xfrm>
            <a:off x="1272600" y="2847960"/>
            <a:ext cx="33876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0" name="CustomShape 26"/>
          <p:cNvSpPr/>
          <p:nvPr/>
        </p:nvSpPr>
        <p:spPr>
          <a:xfrm>
            <a:off x="1271880" y="1982160"/>
            <a:ext cx="33876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1" name="CustomShape 27"/>
          <p:cNvSpPr/>
          <p:nvPr/>
        </p:nvSpPr>
        <p:spPr>
          <a:xfrm>
            <a:off x="548280" y="3393000"/>
            <a:ext cx="47322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Виды федерального государственного контроля (надзора) в отношении которых применяется  обязательный досудебный порядок рассмотрения жалоб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109;p1" descr="https://rusmedpro.ru/assets/images/rf-map.png"/>
          <p:cNvPicPr/>
          <p:nvPr/>
        </p:nvPicPr>
        <p:blipFill>
          <a:blip r:embed="rId2"/>
          <a:stretch/>
        </p:blipFill>
        <p:spPr>
          <a:xfrm>
            <a:off x="91800" y="843840"/>
            <a:ext cx="1278000" cy="832320"/>
          </a:xfrm>
          <a:prstGeom prst="rect">
            <a:avLst/>
          </a:prstGeom>
          <a:ln w="0">
            <a:noFill/>
          </a:ln>
          <a:effectLst>
            <a:outerShdw blurRad="50800" dist="5076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43" name="CustomShape 1"/>
          <p:cNvSpPr/>
          <p:nvPr/>
        </p:nvSpPr>
        <p:spPr>
          <a:xfrm>
            <a:off x="1270800" y="933120"/>
            <a:ext cx="82224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В целях совершенствования работы с обращениями граждан приказом МЧС России от 19.01.2022 № 30 утвержден Порядок взаимодействия территориальных органов МЧС России с уполномоченным по правам человека в субъекте Российской Федерации, в том числе порядок  оказания содействия уполномоченному по правам человека в субъекте Российской Федерации в предоставлении необходимой ему для рассмотрения жалобы информации территориальными органами МЧС России.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544" name="Рисунок 8"/>
          <p:cNvPicPr/>
          <p:nvPr/>
        </p:nvPicPr>
        <p:blipFill>
          <a:blip r:embed="rId3"/>
          <a:stretch/>
        </p:blipFill>
        <p:spPr>
          <a:xfrm>
            <a:off x="597240" y="28080"/>
            <a:ext cx="486360" cy="64008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545" name="CustomShape 2"/>
          <p:cNvSpPr/>
          <p:nvPr/>
        </p:nvSpPr>
        <p:spPr>
          <a:xfrm>
            <a:off x="964080" y="165240"/>
            <a:ext cx="79812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EC8F12"/>
                </a:solidFill>
                <a:latin typeface="Arial"/>
              </a:rPr>
              <a:t>VIII</a:t>
            </a:r>
            <a:r>
              <a:rPr lang="en-US" sz="1400" b="1" strike="noStrike" spc="-1" dirty="0" smtClean="0">
                <a:solidFill>
                  <a:srgbClr val="EC8F12"/>
                </a:solidFill>
                <a:latin typeface="Arial"/>
              </a:rPr>
              <a:t>. </a:t>
            </a:r>
            <a:r>
              <a:rPr lang="ru-RU" sz="1400" b="1" strike="noStrike" spc="-1" dirty="0">
                <a:solidFill>
                  <a:srgbClr val="EC8F12"/>
                </a:solidFill>
                <a:latin typeface="Arial"/>
              </a:rPr>
              <a:t>Взаимодействие Главного управления и уполномоченного по правам человека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EC8F12"/>
                </a:solidFill>
                <a:latin typeface="Arial"/>
              </a:rPr>
              <a:t>в Ханты-Мансийском автономном округе – Югре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9187200" y="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2C3A1C2F-B132-4A70-84F4-47EEA43F6D14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13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547" name="Line 4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5"/>
          <p:cNvSpPr/>
          <p:nvPr/>
        </p:nvSpPr>
        <p:spPr>
          <a:xfrm>
            <a:off x="5176800" y="5137920"/>
            <a:ext cx="47491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49" name="CustomShape 6"/>
          <p:cNvSpPr/>
          <p:nvPr/>
        </p:nvSpPr>
        <p:spPr>
          <a:xfrm>
            <a:off x="5176800" y="2598480"/>
            <a:ext cx="43164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Заключено  Соглашение о взаимодействии между Уполномоченным по правам человека в Ханты-Мансийском автономном округе – Югре и Главным управлением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 от 05.04.2022 № 21/18.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50" name="CustomShape 7"/>
          <p:cNvSpPr/>
          <p:nvPr/>
        </p:nvSpPr>
        <p:spPr>
          <a:xfrm>
            <a:off x="5891760" y="3736440"/>
            <a:ext cx="3956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51" name="CustomShape 8"/>
          <p:cNvSpPr/>
          <p:nvPr/>
        </p:nvSpPr>
        <p:spPr>
          <a:xfrm>
            <a:off x="5730480" y="1643400"/>
            <a:ext cx="377892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Calibri"/>
              </a:rPr>
              <a:t>Заключение ГУ МЧС России по субъектам РФ соглашений о взаимодействии с уполномоченными по правам человека в субъектах Российской Федерации.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52" name="Line 9"/>
          <p:cNvSpPr/>
          <p:nvPr/>
        </p:nvSpPr>
        <p:spPr>
          <a:xfrm>
            <a:off x="284760" y="2572200"/>
            <a:ext cx="4558680" cy="205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CustomShape 10"/>
          <p:cNvSpPr/>
          <p:nvPr/>
        </p:nvSpPr>
        <p:spPr>
          <a:xfrm>
            <a:off x="91800" y="1676160"/>
            <a:ext cx="475164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Основные формы взаимодействия Главного управления с уполномоченным по правам человека  в Ханты-Мансийском автономном округе – Югре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554" name="Рисунок 65" descr="Рукопожатие"/>
          <p:cNvPicPr/>
          <p:nvPr/>
        </p:nvPicPr>
        <p:blipFill>
          <a:blip r:embed="rId4"/>
          <a:stretch/>
        </p:blipFill>
        <p:spPr>
          <a:xfrm>
            <a:off x="4955400" y="1565640"/>
            <a:ext cx="762840" cy="719280"/>
          </a:xfrm>
          <a:prstGeom prst="rect">
            <a:avLst/>
          </a:prstGeom>
          <a:ln w="0">
            <a:noFill/>
          </a:ln>
        </p:spPr>
      </p:pic>
      <p:sp>
        <p:nvSpPr>
          <p:cNvPr id="555" name="CustomShape 11"/>
          <p:cNvSpPr/>
          <p:nvPr/>
        </p:nvSpPr>
        <p:spPr>
          <a:xfrm>
            <a:off x="168840" y="2935080"/>
            <a:ext cx="4786560" cy="252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оказание содействия уполномоченному 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принятие мер, направленных на защиту прав, свобод и законных интересов человека и гражданина, восстановление их нарушенных прав;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проведение совместных мероприятий (совещаний, рабочих встреч, семинаров), в том числе мероприятий по вопросам безопасности жизнедеятельности;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проведение 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коммуникации.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556" name="Line 12"/>
          <p:cNvSpPr/>
          <p:nvPr/>
        </p:nvSpPr>
        <p:spPr>
          <a:xfrm>
            <a:off x="5130360" y="2592720"/>
            <a:ext cx="4434120" cy="540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7" name="Рисунок 1"/>
          <p:cNvPicPr/>
          <p:nvPr/>
        </p:nvPicPr>
        <p:blipFill>
          <a:blip r:embed="rId5"/>
          <a:stretch/>
        </p:blipFill>
        <p:spPr>
          <a:xfrm>
            <a:off x="5288400" y="3765600"/>
            <a:ext cx="4221000" cy="276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52332" y="835192"/>
            <a:ext cx="1119267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6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567" y="783010"/>
            <a:ext cx="308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приняты на личном приеме НАЧАЛЬНИКОМ  ГЛАВНОГО УПРАВЛЕНИЯ</a:t>
            </a:r>
            <a:endParaRPr lang="ru-RU" sz="1000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6592" y="3797774"/>
            <a:ext cx="4750299" cy="1612510"/>
            <a:chOff x="1358287" y="3936254"/>
            <a:chExt cx="3531886" cy="1040471"/>
          </a:xfrm>
        </p:grpSpPr>
        <p:sp>
          <p:nvSpPr>
            <p:cNvPr id="18" name="TextBox 17"/>
            <p:cNvSpPr txBox="1"/>
            <p:nvPr/>
          </p:nvSpPr>
          <p:spPr>
            <a:xfrm>
              <a:off x="2012568" y="3945129"/>
              <a:ext cx="2877605" cy="15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 порядка ПРОХОЖДЕНИЯ СЛУЖБЫ</a:t>
              </a:r>
              <a:endParaRPr lang="ru-RU" sz="1000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19502" y="3936254"/>
              <a:ext cx="655701" cy="4170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1</a:t>
              </a:r>
            </a:p>
            <a:p>
              <a:pPr algn="ctr"/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91588" y="4290255"/>
              <a:ext cx="491248" cy="41703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2</a:t>
              </a:r>
              <a:endPara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  <a:p>
              <a:pPr algn="ctr"/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12568" y="4313663"/>
              <a:ext cx="2741015" cy="15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ПОЛУЧЕНИЕ АРХИВНЫХ СПРАВОК</a:t>
              </a:r>
              <a:endParaRPr lang="ru-RU" sz="1000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358287" y="4738428"/>
              <a:ext cx="693725" cy="2382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  </a:t>
              </a:r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2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05708" y="4785325"/>
              <a:ext cx="2053469" cy="15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ГИМС</a:t>
              </a:r>
              <a:endParaRPr lang="ru-RU" sz="1000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92738" y="1671166"/>
            <a:ext cx="453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Главного управления</a:t>
            </a:r>
            <a:endParaRPr lang="ru-RU" sz="1000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2340" y="1350707"/>
            <a:ext cx="1639018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975" y="2070079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(1 </a:t>
            </a:r>
            <a:r>
              <a:rPr lang="ru-RU" sz="1000" dirty="0" smtClean="0">
                <a:solidFill>
                  <a:srgbClr val="1F497D"/>
                </a:solidFill>
              </a:rPr>
              <a:t>квартал </a:t>
            </a:r>
            <a:r>
              <a:rPr lang="ru-RU" sz="1000" dirty="0" smtClean="0">
                <a:solidFill>
                  <a:srgbClr val="1F497D"/>
                </a:solidFill>
              </a:rPr>
              <a:t>2023 </a:t>
            </a:r>
            <a:r>
              <a:rPr lang="ru-RU" sz="1000" dirty="0" smtClean="0">
                <a:solidFill>
                  <a:srgbClr val="1F497D"/>
                </a:solidFill>
              </a:rPr>
              <a:t>г. –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ru-RU" sz="1000" dirty="0" smtClean="0">
                <a:solidFill>
                  <a:srgbClr val="1F497D"/>
                </a:solidFill>
              </a:rPr>
              <a:t>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99325" y="2075786"/>
            <a:ext cx="1568764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(на </a:t>
            </a:r>
            <a:r>
              <a:rPr lang="ru-RU" sz="1000" dirty="0" smtClean="0">
                <a:solidFill>
                  <a:srgbClr val="1F497D"/>
                </a:solidFill>
              </a:rPr>
              <a:t>38</a:t>
            </a:r>
            <a:r>
              <a:rPr lang="ru-RU" sz="1000" dirty="0" smtClean="0">
                <a:solidFill>
                  <a:srgbClr val="1F497D"/>
                </a:solidFill>
              </a:rPr>
              <a:t>,4 </a:t>
            </a:r>
            <a:r>
              <a:rPr lang="ru-RU" sz="1000" dirty="0" smtClean="0">
                <a:solidFill>
                  <a:srgbClr val="1F497D"/>
                </a:solidFill>
              </a:rPr>
              <a:t>% </a:t>
            </a:r>
            <a:r>
              <a:rPr lang="ru-RU" sz="1000" dirty="0">
                <a:solidFill>
                  <a:srgbClr val="1F497D"/>
                </a:solidFill>
              </a:rPr>
              <a:t> </a:t>
            </a:r>
            <a:r>
              <a:rPr lang="ru-RU" sz="1000" dirty="0" smtClean="0">
                <a:solidFill>
                  <a:srgbClr val="1F497D"/>
                </a:solidFill>
              </a:rPr>
              <a:t>меньше)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06005" y="615626"/>
            <a:ext cx="42486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Главном управлении 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по Ханты-Мансийскому автономному округу - Югре и территориальных подразделениях надзорной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профилактической работы  </a:t>
            </a:r>
            <a:r>
              <a:rPr lang="ru-RU" sz="10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УНДиПР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Главного управления</a:t>
            </a:r>
          </a:p>
          <a:p>
            <a:pPr algn="ctr"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840237" y="1307308"/>
            <a:ext cx="3298351" cy="1199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5306006" y="2070063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65" y="36668"/>
            <a:ext cx="358676" cy="471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673" y="22568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IX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Личный прием граждан должностными лицами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Главного управления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ru-RU" sz="12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553" y="595093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14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48667" y="2510339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975" y="2390340"/>
            <a:ext cx="337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КОНСУЛЬТАЦИЙ ГРАЖДАН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 ВОПРОСАМ  ПОЖАРНОЙ БЕЗОПАСНОСТИ ПРОВЕДЕНО ТЕРРИТОРИАЛЬНЫМИ ОТДЕЛАМИ НАДЗОРНОЙ ДЕЯТЕЛЬНОСТИ И ПРОФИЛАКТИЧЕСКОЙ РАБОТЫ </a:t>
            </a:r>
            <a:endParaRPr lang="ru-RU" sz="1000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521208" y="2785958"/>
            <a:ext cx="4366632" cy="55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521208" y="3276246"/>
            <a:ext cx="4325999" cy="8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06005" y="4784614"/>
            <a:ext cx="419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решением Коллегии МЧС России  </a:t>
            </a:r>
            <a:b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16.02.2022 №1/I (</a:t>
            </a:r>
            <a:r>
              <a:rPr lang="ru-RU" sz="1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п. 30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граждан в ежедневном режиме работниками отделения по работе с обращениями граждан,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Главного управления от 01.06.2022 № 542 «Об организации личного приема граждан в ежедневном режиме в Главном управлении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  <a:endParaRPr lang="ru-RU" sz="14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48667" y="3368880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6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975" y="3371982"/>
            <a:ext cx="3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ГРАЖДАН ПРИНЯТО НАЧАЛЬНИКОМ </a:t>
            </a:r>
          </a:p>
          <a:p>
            <a:pPr algn="just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ГЛАВНОГО УПРАВЛЕНИЯ</a:t>
            </a:r>
            <a:endParaRPr lang="ru-RU" sz="1000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76874" y="4114365"/>
            <a:ext cx="70921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993175" y="4372534"/>
            <a:ext cx="642254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05806" y="634838"/>
            <a:ext cx="4768" cy="622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10800000" flipV="1">
            <a:off x="225046" y="3291420"/>
            <a:ext cx="487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направлениям деятельности</a:t>
            </a:r>
            <a:r>
              <a:rPr lang="ru-RU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521208" y="5652257"/>
            <a:ext cx="4366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dirty="0" smtClean="0"/>
              <a:t> </a:t>
            </a: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ПО ВОПРОСАМ ОБУЧЕНИЯ В УЧЕБНЫХ ЗАВЕДЕНИЯХ МЧС РОССИИ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279586" y="1727061"/>
            <a:ext cx="37040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приняты на личном приеме </a:t>
            </a:r>
            <a:r>
              <a:rPr lang="ru-RU" sz="1000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РАБОТНИКАМИ ОТДЕЛЕНИЯ ПО РАБОТЕ С ОБРАЩЕНИЯМИ ГРАЖДАН</a:t>
            </a:r>
            <a:endParaRPr lang="ru-RU" sz="1000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8056" y="1774570"/>
            <a:ext cx="749365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6002973" y="4095535"/>
            <a:ext cx="34651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ГРАЖДАН ПРИНЯТЫ НА ЛИЧНОМ ПРИЕМЕ РАБОТНИКАМИ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ОТДЕЛЕНИЯ ПО РАБОТЕ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ОБРАЩЕНИЯМИ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53019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637200" y="918000"/>
            <a:ext cx="8477640" cy="102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59" name="CustomShape 2"/>
          <p:cNvSpPr/>
          <p:nvPr/>
        </p:nvSpPr>
        <p:spPr>
          <a:xfrm>
            <a:off x="95400" y="4206960"/>
            <a:ext cx="47538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grpSp>
        <p:nvGrpSpPr>
          <p:cNvPr id="560" name="Group 3"/>
          <p:cNvGrpSpPr/>
          <p:nvPr/>
        </p:nvGrpSpPr>
        <p:grpSpPr>
          <a:xfrm>
            <a:off x="5157720" y="1356120"/>
            <a:ext cx="4508280" cy="2163240"/>
            <a:chOff x="5157720" y="1278720"/>
            <a:chExt cx="4508280" cy="2240640"/>
          </a:xfrm>
        </p:grpSpPr>
        <p:sp>
          <p:nvSpPr>
            <p:cNvPr id="561" name="CustomShape 4"/>
            <p:cNvSpPr/>
            <p:nvPr/>
          </p:nvSpPr>
          <p:spPr>
            <a:xfrm>
              <a:off x="5157720" y="1278720"/>
              <a:ext cx="4508280" cy="22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5"/>
            <p:cNvSpPr/>
            <p:nvPr/>
          </p:nvSpPr>
          <p:spPr>
            <a:xfrm>
              <a:off x="5157720" y="1284840"/>
              <a:ext cx="4508280" cy="6735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  <a:alpha val="32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6040" tIns="86040" rIns="53280" bIns="8640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 dirty="0">
                  <a:solidFill>
                    <a:srgbClr val="2F5597"/>
                  </a:solidFill>
                  <a:latin typeface="Arial"/>
                </a:rPr>
                <a:t>2 –  </a:t>
              </a:r>
              <a:r>
                <a:rPr lang="ru-RU" sz="1400" b="0" strike="noStrike" spc="-1" dirty="0">
                  <a:solidFill>
                    <a:srgbClr val="2F5597"/>
                  </a:solidFill>
                  <a:latin typeface="Arial"/>
                </a:rPr>
                <a:t>по вопросам ГИМС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564" name="CustomShape 7"/>
            <p:cNvSpPr/>
            <p:nvPr/>
          </p:nvSpPr>
          <p:spPr>
            <a:xfrm>
              <a:off x="5157720" y="2002110"/>
              <a:ext cx="4396680" cy="81184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  <a:alpha val="32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0920" tIns="70920" rIns="38160" bIns="7128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 dirty="0">
                  <a:solidFill>
                    <a:srgbClr val="2F5597"/>
                  </a:solidFill>
                  <a:latin typeface="Arial"/>
                </a:rPr>
                <a:t> 3</a:t>
              </a:r>
              <a:r>
                <a:rPr lang="ru-RU" sz="1400" b="0" strike="noStrike" spc="-1" dirty="0">
                  <a:solidFill>
                    <a:srgbClr val="2F5597"/>
                  </a:solidFill>
                  <a:latin typeface="Arial"/>
                </a:rPr>
                <a:t> - обучение</a:t>
              </a:r>
              <a:endParaRPr lang="ru-RU" sz="1400" b="0" strike="noStrike" spc="-1" dirty="0">
                <a:latin typeface="Arial"/>
              </a:endParaRPr>
            </a:p>
          </p:txBody>
        </p:sp>
      </p:grpSp>
      <p:sp>
        <p:nvSpPr>
          <p:cNvPr id="565" name="CustomShape 8"/>
          <p:cNvSpPr/>
          <p:nvPr/>
        </p:nvSpPr>
        <p:spPr>
          <a:xfrm>
            <a:off x="9187200" y="0"/>
            <a:ext cx="367200" cy="437400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2F92052-946B-4BC7-B3C7-B925ED52B6AA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15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566" name="CustomShape 9"/>
          <p:cNvSpPr/>
          <p:nvPr/>
        </p:nvSpPr>
        <p:spPr>
          <a:xfrm>
            <a:off x="1151280" y="223200"/>
            <a:ext cx="79632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EC8F12"/>
                </a:solidFill>
              </a:rPr>
              <a:t>Х</a:t>
            </a:r>
            <a:r>
              <a:rPr lang="en-US" sz="1400" b="1" strike="noStrike" spc="-1" dirty="0" smtClean="0">
                <a:solidFill>
                  <a:srgbClr val="EC8F12"/>
                </a:solidFill>
                <a:latin typeface="Arial"/>
              </a:rPr>
              <a:t>. </a:t>
            </a:r>
            <a:r>
              <a:rPr lang="ru-RU" sz="1400" b="1" strike="noStrike" spc="-1" dirty="0">
                <a:solidFill>
                  <a:srgbClr val="EC8F12"/>
                </a:solidFill>
                <a:latin typeface="Arial"/>
              </a:rPr>
              <a:t>Прием граждан  в Приемной Президента по Уральскому-Федеральному округу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567" name="Line 10"/>
          <p:cNvSpPr/>
          <p:nvPr/>
        </p:nvSpPr>
        <p:spPr>
          <a:xfrm>
            <a:off x="6120" y="781200"/>
            <a:ext cx="9686880" cy="2448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Line 11"/>
          <p:cNvSpPr/>
          <p:nvPr/>
        </p:nvSpPr>
        <p:spPr>
          <a:xfrm>
            <a:off x="5132880" y="1088280"/>
            <a:ext cx="4528080" cy="151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12"/>
          <p:cNvSpPr/>
          <p:nvPr/>
        </p:nvSpPr>
        <p:spPr>
          <a:xfrm>
            <a:off x="39240" y="750240"/>
            <a:ext cx="343404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E79"/>
                </a:solidFill>
                <a:latin typeface="Arial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70" name="Line 13"/>
          <p:cNvSpPr/>
          <p:nvPr/>
        </p:nvSpPr>
        <p:spPr>
          <a:xfrm>
            <a:off x="5140080" y="3777120"/>
            <a:ext cx="4508640" cy="36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14"/>
          <p:cNvSpPr/>
          <p:nvPr/>
        </p:nvSpPr>
        <p:spPr>
          <a:xfrm>
            <a:off x="2721960" y="1422360"/>
            <a:ext cx="232704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1360" indent="-171000" algn="just">
              <a:lnSpc>
                <a:spcPct val="100000"/>
              </a:lnSpc>
              <a:buClr>
                <a:srgbClr val="1F4E79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1F4E79"/>
                </a:solidFill>
                <a:latin typeface="Arial"/>
                <a:ea typeface="Times New Roman"/>
              </a:rPr>
              <a:t>Принято 5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1F4E79"/>
                </a:solidFill>
                <a:latin typeface="Arial"/>
                <a:ea typeface="Times New Roman"/>
              </a:rPr>
              <a:t> граждан на все обращения направлены ответы в письменной форме.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572" name="Рисунок 23"/>
          <p:cNvPicPr/>
          <p:nvPr/>
        </p:nvPicPr>
        <p:blipFill>
          <a:blip r:embed="rId2"/>
          <a:stretch/>
        </p:blipFill>
        <p:spPr>
          <a:xfrm>
            <a:off x="637200" y="-17640"/>
            <a:ext cx="513720" cy="67572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573" name="CustomShape 15"/>
          <p:cNvSpPr/>
          <p:nvPr/>
        </p:nvSpPr>
        <p:spPr>
          <a:xfrm>
            <a:off x="5191920" y="830880"/>
            <a:ext cx="436248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E79"/>
                </a:solidFill>
                <a:latin typeface="Arial"/>
              </a:rPr>
              <a:t>Тематика обращений, поступивших в ходе приема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74" name="CustomShape 16"/>
          <p:cNvSpPr/>
          <p:nvPr/>
        </p:nvSpPr>
        <p:spPr>
          <a:xfrm rot="10800000" flipV="1">
            <a:off x="5192280" y="4049640"/>
            <a:ext cx="44564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B9BD5"/>
                </a:solidFill>
                <a:latin typeface="Calibri"/>
              </a:rPr>
              <a:t>       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75" name="CustomShape 17"/>
          <p:cNvSpPr/>
          <p:nvPr/>
        </p:nvSpPr>
        <p:spPr>
          <a:xfrm rot="10800000" flipV="1">
            <a:off x="2721960" y="4033512"/>
            <a:ext cx="3627000" cy="1722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За 1 квартал 2024 года было принято  </a:t>
            </a:r>
            <a:endParaRPr lang="ru-RU" sz="1400" b="0" strike="noStrike" spc="-1" dirty="0" smtClean="0">
              <a:solidFill>
                <a:srgbClr val="1F497D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1F497D"/>
                </a:solidFill>
                <a:latin typeface="Arial"/>
              </a:rPr>
              <a:t>5 </a:t>
            </a: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граждан в Приемной Президента по Уральскому федеральному округу  начальником Главного </a:t>
            </a:r>
            <a:r>
              <a:rPr lang="ru-RU" sz="1400" b="0" strike="noStrike" spc="-1" dirty="0" smtClean="0">
                <a:solidFill>
                  <a:srgbClr val="1F497D"/>
                </a:solidFill>
                <a:latin typeface="Arial"/>
              </a:rPr>
              <a:t>управления. 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576" name="Рисунок 6"/>
          <p:cNvPicPr/>
          <p:nvPr/>
        </p:nvPicPr>
        <p:blipFill>
          <a:blip r:embed="rId3"/>
          <a:stretch/>
        </p:blipFill>
        <p:spPr>
          <a:xfrm>
            <a:off x="0" y="4003920"/>
            <a:ext cx="2665080" cy="2405160"/>
          </a:xfrm>
          <a:prstGeom prst="rect">
            <a:avLst/>
          </a:prstGeom>
          <a:ln w="0">
            <a:noFill/>
          </a:ln>
        </p:spPr>
      </p:pic>
      <p:pic>
        <p:nvPicPr>
          <p:cNvPr id="577" name="Рисунок 5"/>
          <p:cNvPicPr/>
          <p:nvPr/>
        </p:nvPicPr>
        <p:blipFill>
          <a:blip r:embed="rId4"/>
          <a:stretch/>
        </p:blipFill>
        <p:spPr>
          <a:xfrm>
            <a:off x="6452640" y="4111560"/>
            <a:ext cx="3196080" cy="2228400"/>
          </a:xfrm>
          <a:prstGeom prst="rect">
            <a:avLst/>
          </a:prstGeom>
          <a:ln w="0">
            <a:noFill/>
          </a:ln>
        </p:spPr>
      </p:pic>
      <p:pic>
        <p:nvPicPr>
          <p:cNvPr id="578" name="Рисунок 9"/>
          <p:cNvPicPr/>
          <p:nvPr/>
        </p:nvPicPr>
        <p:blipFill>
          <a:blip r:embed="rId5"/>
          <a:stretch/>
        </p:blipFill>
        <p:spPr>
          <a:xfrm>
            <a:off x="95400" y="831600"/>
            <a:ext cx="2569680" cy="311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Рисунок 5"/>
          <p:cNvPicPr/>
          <p:nvPr/>
        </p:nvPicPr>
        <p:blipFill>
          <a:blip r:embed="rId2"/>
          <a:stretch/>
        </p:blipFill>
        <p:spPr>
          <a:xfrm>
            <a:off x="624240" y="218880"/>
            <a:ext cx="2442960" cy="6065640"/>
          </a:xfrm>
          <a:prstGeom prst="rect">
            <a:avLst/>
          </a:prstGeom>
          <a:ln w="0">
            <a:noFill/>
          </a:ln>
          <a:effectLst>
            <a:glow rad="1803240">
              <a:srgbClr val="31859C">
                <a:alpha val="6000"/>
              </a:srgbClr>
            </a:glow>
            <a:reflection endPos="0" dist="50800" dir="5400000" sy="-100000" algn="bl" rotWithShape="0"/>
          </a:effectLst>
        </p:spPr>
      </p:pic>
      <p:sp>
        <p:nvSpPr>
          <p:cNvPr id="580" name="CustomShape 1"/>
          <p:cNvSpPr/>
          <p:nvPr/>
        </p:nvSpPr>
        <p:spPr>
          <a:xfrm>
            <a:off x="397800" y="771480"/>
            <a:ext cx="9068400" cy="65311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1360" indent="-17100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Обеспечить</a:t>
            </a:r>
            <a:r>
              <a:rPr lang="ru-RU" sz="1000" b="0" i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безусловное выполнение требований законодательства Российской Федерации при организации работы с обращениями граждан, уделяя особое внимание соблюдению сроков ответов на обращения граждан и полноте этих ответов, в строгом соответствии с требованиями Федерального закона от 02.05.2006    № 59-ФЗ,  приказов МЧС России от 29.12.2021 № 933,  а также исключить случаи необоснованного продления сроков;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Обеспечить</a:t>
            </a:r>
            <a:r>
              <a:rPr lang="ru-RU" sz="1000" b="0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 эффективную систему контроля за порядком  и  сроками рассмотрения обращений граждан, в том числе поступающих </a:t>
            </a:r>
            <a:r>
              <a:rPr dirty="0"/>
              <a:t/>
            </a:r>
            <a:br>
              <a:rPr dirty="0"/>
            </a:br>
            <a:r>
              <a:rPr lang="ru-RU" sz="1000" b="0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в  территориальные подразделения надзорной деятельности и профилактической работы  Главного управления, в случаях нарушения сроков исполнения поручений  инициировать служебные проверки в отношении должностных лиц, допустивших нарушение сроков направления ответов гражданам;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Установить</a:t>
            </a:r>
            <a:r>
              <a:rPr lang="ru-RU" sz="1000" b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особый контроль за рассмотрением обращений граждан, поднимающих общественно значимые проблемы, в первую очередь содержащих факты нарушения действующего законодательства, коррупции, злоупотребления должностными лицами служебным положением;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Проводить</a:t>
            </a:r>
            <a:r>
              <a:rPr lang="ru-RU" sz="1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анализ обращений граждан, выявлять проблемные вопросы и вырабатывать предложения по их решению;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Усилить</a:t>
            </a:r>
            <a:r>
              <a:rPr lang="ru-RU" sz="1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профилактическую работу с населением в области соблюдение норм пожарной безопасности, увеличить информирование населения по вопросам пожарной безопасности и гражданской обороны, размещать на сайте Главного управления актуализированные  нормативно-правовые акты, памятки и другую печатную продукцию на информационных стендах в многоквартирных домах, садовых некоммерческих товариществах и общественных местах; 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Усилить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 работу по информированию граждан о порядке рассмотрения обращений и проведения личного приема должностными лицами</a:t>
            </a:r>
            <a:r>
              <a:rPr dirty="0"/>
              <a:t/>
            </a:r>
            <a:br>
              <a:rPr dirty="0"/>
            </a:b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 ГУ МЧС России по субъектам РФ;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Продолжить</a:t>
            </a:r>
            <a:r>
              <a:rPr lang="ru-RU" sz="1000" b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проводить разъяснительную работу с личным составом с целью разъяснения их прав, гарантий, а так же решения проблемных вопросов возникающих в процессе прохождения службы, касающуюся вопросов предоставления отпусков (отгулов), выплаты денежной компенсации за вещевое имущество, размещать актуальную информацию о социальных гарантиях сотрудников и работников </a:t>
            </a:r>
            <a:r>
              <a:rPr dirty="0"/>
              <a:t/>
            </a:r>
            <a:br>
              <a:rPr dirty="0"/>
            </a:b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на информационных стендах территориальных органов МЧС России; 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Совмещать</a:t>
            </a:r>
            <a:r>
              <a:rPr lang="ru-RU" sz="1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плановые командировки начальника Главного управления с приемом граждан и личного состава на местах; 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Размещать</a:t>
            </a:r>
            <a:r>
              <a:rPr lang="ru-RU" sz="1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на официальном сайте Главного управления информацию, нормативно-правовые акты по актуальным и наиболее часто задаваемым вопросам, при подготовке ответа заявителю подробно указывать, где с этой информацией можно ознакомиться; 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Принимать</a:t>
            </a:r>
            <a:r>
              <a:rPr lang="ru-RU" sz="1000" b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своевременно  решение о переадресации в другую организацию для рассмотрения в пределах компетенции;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Рассматривать</a:t>
            </a:r>
            <a:r>
              <a:rPr lang="ru-RU" sz="1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заявления и жалобы граждан о злоупотреблении должностных лиц, наиболее важных и значимых социальных проблемах, </a:t>
            </a:r>
            <a:r>
              <a:rPr dirty="0"/>
              <a:t/>
            </a:r>
            <a:br>
              <a:rPr dirty="0"/>
            </a:b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а также повторные и коллективные обращения, как правило, в составе комиссий и с выездом на место;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В ходе рассмотрения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обращений исполнителям не допускать случаи волокиты и формализма, некорректных ответов заявителям, а также не откладывать подготовку ответов заявителям на крайние даты. 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Запланировать</a:t>
            </a:r>
            <a:r>
              <a:rPr lang="ru-RU" sz="1000" b="1" i="1" strike="noStrike" spc="-1" dirty="0">
                <a:solidFill>
                  <a:srgbClr val="EA6136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  <a:ea typeface="Times New Roman"/>
              </a:rPr>
              <a:t>проверку деятельности структурных подразделений в части работы с обращениями граждан</a:t>
            </a:r>
            <a:r>
              <a:rPr lang="ru-RU" sz="1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Принять </a:t>
            </a:r>
            <a:r>
              <a:rPr lang="ru-RU" sz="1000" b="0" i="1" strike="noStrike" spc="-1" dirty="0">
                <a:solidFill>
                  <a:srgbClr val="1F497D"/>
                </a:solidFill>
                <a:latin typeface="Arial"/>
                <a:ea typeface="Times New Roman"/>
              </a:rPr>
              <a:t>у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Times New Roman"/>
              </a:rPr>
              <a:t>частие в Общественном Совете по итогам работы за 1 полугодие.</a:t>
            </a:r>
            <a:endParaRPr lang="ru-RU" sz="1000" b="0" strike="noStrike" spc="-1" dirty="0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 smtClean="0">
                <a:solidFill>
                  <a:srgbClr val="E46C0A"/>
                </a:solidFill>
                <a:latin typeface="Arial"/>
                <a:ea typeface="Times New Roman"/>
              </a:rPr>
              <a:t>Принять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Times New Roman"/>
              </a:rPr>
              <a:t>участие в коллегии Главного управления за 2 квартал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Times New Roman"/>
              </a:rPr>
              <a:t>.</a:t>
            </a:r>
          </a:p>
          <a:p>
            <a:pPr marL="171360" indent="-17100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  <a:tabLst>
                <a:tab pos="442440" algn="l"/>
                <a:tab pos="630720" algn="l"/>
                <a:tab pos="990720" algn="l"/>
              </a:tabLst>
            </a:pPr>
            <a:r>
              <a:rPr lang="ru-RU" sz="1000" b="1" i="1" strike="noStrike" spc="-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Проводить опросы </a:t>
            </a:r>
            <a:r>
              <a:rPr lang="ru-RU" sz="1000" b="0" strike="noStrike" spc="-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населения на Платформе обратной связи, относящиеся к ведению  и деятельности Главного управления, для определения проблемных вопросов , потребностей и предпочтений граждан, установления взаимодейс</a:t>
            </a:r>
            <a:r>
              <a:rPr lang="ru-RU" sz="1000" spc="-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твия с населением и получения обратной связи.</a:t>
            </a:r>
            <a:endParaRPr lang="ru-RU" sz="1000" b="0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2440" algn="l"/>
                <a:tab pos="630720" algn="l"/>
                <a:tab pos="990720" algn="l"/>
              </a:tabLst>
            </a:pPr>
            <a:endParaRPr lang="ru-RU" sz="1000" b="0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2440" algn="l"/>
                <a:tab pos="630720" algn="l"/>
                <a:tab pos="990720" algn="l"/>
              </a:tabLst>
            </a:pPr>
            <a:endParaRPr lang="ru-RU" sz="1000" b="0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2440" algn="l"/>
                <a:tab pos="630720" algn="l"/>
                <a:tab pos="99072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2440" algn="l"/>
                <a:tab pos="630720" algn="l"/>
                <a:tab pos="99072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442440" algn="l"/>
                <a:tab pos="630720" algn="l"/>
                <a:tab pos="990720" algn="l"/>
              </a:tabLst>
            </a:pPr>
            <a:endParaRPr lang="ru-RU" sz="1000" b="0" strike="noStrike" spc="-1" dirty="0">
              <a:latin typeface="Arial"/>
            </a:endParaRPr>
          </a:p>
        </p:txBody>
      </p:sp>
      <p:pic>
        <p:nvPicPr>
          <p:cNvPr id="581" name="Рисунок 7"/>
          <p:cNvPicPr/>
          <p:nvPr/>
        </p:nvPicPr>
        <p:blipFill>
          <a:blip r:embed="rId3"/>
          <a:stretch/>
        </p:blipFill>
        <p:spPr>
          <a:xfrm>
            <a:off x="624240" y="28080"/>
            <a:ext cx="486360" cy="64008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582" name="CustomShape 2"/>
          <p:cNvSpPr/>
          <p:nvPr/>
        </p:nvSpPr>
        <p:spPr>
          <a:xfrm>
            <a:off x="164520" y="131040"/>
            <a:ext cx="95389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smtClean="0">
                <a:solidFill>
                  <a:srgbClr val="EC8F12"/>
                </a:solidFill>
                <a:latin typeface="Arial"/>
              </a:rPr>
              <a:t>XI</a:t>
            </a:r>
            <a:r>
              <a:rPr lang="ru-RU" sz="1400" b="1" strike="noStrike" spc="-1" dirty="0" smtClean="0">
                <a:solidFill>
                  <a:srgbClr val="EC8F12"/>
                </a:solidFill>
                <a:latin typeface="Arial"/>
              </a:rPr>
              <a:t>. </a:t>
            </a:r>
            <a:r>
              <a:rPr lang="ru-RU" sz="1400" b="1" strike="noStrike" spc="-1" dirty="0">
                <a:solidFill>
                  <a:srgbClr val="EC8F12"/>
                </a:solidFill>
                <a:latin typeface="Arial"/>
              </a:rPr>
              <a:t>Основные направления совершенствования работы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EC8F12"/>
                </a:solidFill>
                <a:latin typeface="Arial"/>
              </a:rPr>
              <a:t>с обращениями граждан </a:t>
            </a:r>
            <a:r>
              <a:rPr lang="ru-RU" sz="1400" b="1" strike="noStrike" spc="-1" dirty="0" smtClean="0">
                <a:solidFill>
                  <a:srgbClr val="EC8F12"/>
                </a:solidFill>
                <a:latin typeface="Arial"/>
              </a:rPr>
              <a:t>во </a:t>
            </a:r>
            <a:r>
              <a:rPr lang="ru-RU" sz="1400" b="1" spc="-1" dirty="0">
                <a:solidFill>
                  <a:srgbClr val="EC8F12"/>
                </a:solidFill>
                <a:latin typeface="Arial"/>
              </a:rPr>
              <a:t>2</a:t>
            </a:r>
            <a:r>
              <a:rPr lang="ru-RU" sz="1400" b="1" strike="noStrike" spc="-1" dirty="0" smtClean="0">
                <a:solidFill>
                  <a:srgbClr val="EC8F12"/>
                </a:solidFill>
                <a:latin typeface="Arial"/>
              </a:rPr>
              <a:t> </a:t>
            </a:r>
            <a:r>
              <a:rPr lang="ru-RU" sz="1400" b="1" strike="noStrike" spc="-1" dirty="0">
                <a:solidFill>
                  <a:srgbClr val="EC8F12"/>
                </a:solidFill>
                <a:latin typeface="Arial"/>
              </a:rPr>
              <a:t>квартале 2024 года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83" name="Line 3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4"/>
          <p:cNvSpPr/>
          <p:nvPr/>
        </p:nvSpPr>
        <p:spPr>
          <a:xfrm>
            <a:off x="9187200" y="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99CD2979-28AC-45D0-9093-1339A8F7BB74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16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</a:t>
            </a:r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6" descr="https://avatars.mds.yandex.net/get-pdb/69339/4d481ead-61ed-4dfa-9c85-7ffc50bf4d0f/s800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2599" t="21441" b="10506"/>
          <a:stretch/>
        </p:blipFill>
        <p:spPr>
          <a:xfrm flipH="1">
            <a:off x="578880" y="1559880"/>
            <a:ext cx="8984520" cy="5294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53" name="CustomShape 1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2E86AE12-E7C4-4890-A895-A5B9D69D2F1F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2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578520" y="286560"/>
            <a:ext cx="8582040" cy="145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002060"/>
                </a:solidFill>
                <a:latin typeface="Arial"/>
              </a:rPr>
              <a:t>Конституция Российской Федерации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Arial"/>
              </a:rPr>
              <a:t>Статья 33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</a:rPr>
              <a:t>Граждане 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самоуправления.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556200" y="3407400"/>
            <a:ext cx="5753880" cy="319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</a:rPr>
              <a:t>Организация работы по рассмотрению обращений граждан и организаций (далее – обращения граждан) является одним из важнейших направлений деятельности Главного управления.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</a:rPr>
              <a:t>Обращения граждан представляют собой источник информации о реальных потребностях населения, поэтому своевременное принятие решений по обращениям граждан способствует повышению качества, доступности, комфортности и оперативности предоставления государственных услуг, кроме того, работа с обращениями граждан является одним из самых эффективных инструментов формирования положительного имиджа Главного управления.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</a:rPr>
              <a:t>Эффективное управление не может существовать без обратной связи. Обращения граждан необходимо рассматривать как канал получения первичной информации об отношении населения и личного состава Главного управления к деятельности Министерства и принимаемых решениях.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</a:rPr>
              <a:t>Жалобы и предложения, направленные гражданами, позволяют своевременно выявлять и устранять недостатки в работе, совершенствовать деятельность МЧС России.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6" name="Line 4"/>
          <p:cNvSpPr/>
          <p:nvPr/>
        </p:nvSpPr>
        <p:spPr>
          <a:xfrm>
            <a:off x="555840" y="1499400"/>
            <a:ext cx="8958240" cy="36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5"/>
          <p:cNvSpPr/>
          <p:nvPr/>
        </p:nvSpPr>
        <p:spPr>
          <a:xfrm>
            <a:off x="556200" y="1529640"/>
            <a:ext cx="895788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17375E"/>
                </a:solidFill>
                <a:latin typeface="Arial"/>
              </a:rPr>
              <a:t>Федеральный закон от 02.05.2006 № 59-ФЗ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17375E"/>
                </a:solidFill>
                <a:latin typeface="Arial"/>
              </a:rPr>
              <a:t>«О порядке рассмотрения обращений граждан Российской Федерации»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17375E"/>
                </a:solidFill>
                <a:latin typeface="Arial"/>
              </a:rPr>
              <a:t>( Статья 10)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</a:rPr>
              <a:t>Государственный орган или должностное лицо: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</a:rPr>
              <a:t>-   обеспечивает объективное, всестороннее и своевременное рассмотрение обращения;</a:t>
            </a:r>
            <a:endParaRPr lang="ru-RU" sz="12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</a:rPr>
              <a:t>принимает меры, направленные на восстановление или защиту нарушенных прав, свобод и законных интересов гражданина;</a:t>
            </a:r>
            <a:endParaRPr lang="ru-RU" sz="12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</a:rPr>
              <a:t>дает письменный ответ по существу поставленных в обращении вопросов.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8" name="Line 6"/>
          <p:cNvSpPr/>
          <p:nvPr/>
        </p:nvSpPr>
        <p:spPr>
          <a:xfrm>
            <a:off x="532800" y="3316680"/>
            <a:ext cx="9004320" cy="2988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01240" y="205920"/>
            <a:ext cx="9443880" cy="42458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DEA04E"/>
                </a:solidFill>
                <a:latin typeface="Arial"/>
              </a:rPr>
              <a:t>Оглавление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I.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Организация работы с обращениями граждан в Главном управлении………………………………………………………….…………………………………………..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4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II.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 Основные показатели …………………………………………………………………………………………………………………………………………….....................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5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III.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 Виды, формы, типы обращений  граждан………………………………………………………………….……………………………………….….…………….….……. .6                       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IV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 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Способы, источники поступления и результаты рассмотрения обращений граждан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……………...................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……………...................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……………............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.…7                              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V</a:t>
            </a:r>
            <a:r>
              <a:rPr lang="en-US" sz="1000" b="0" strike="noStrike" spc="-1" dirty="0" smtClean="0">
                <a:solidFill>
                  <a:srgbClr val="17406D"/>
                </a:solidFill>
                <a:latin typeface="Arial"/>
              </a:rPr>
              <a:t>.</a:t>
            </a:r>
            <a:r>
              <a:rPr lang="ru-RU" sz="1000" spc="-1" dirty="0">
                <a:solidFill>
                  <a:srgbClr val="17406D"/>
                </a:solidFill>
              </a:rPr>
              <a:t> Тематика обращений граждан  </a:t>
            </a:r>
            <a:r>
              <a:rPr lang="ru-RU" sz="1000" b="0" strike="noStrike" spc="-1" dirty="0" smtClean="0">
                <a:solidFill>
                  <a:srgbClr val="17406D"/>
                </a:solidFill>
                <a:latin typeface="Arial"/>
              </a:rPr>
              <a:t>...................................................................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..</a:t>
            </a:r>
            <a:r>
              <a:rPr lang="en-US" sz="1000" b="0" strike="noStrike" spc="-1" dirty="0" smtClean="0">
                <a:solidFill>
                  <a:srgbClr val="17406D"/>
                </a:solidFill>
                <a:latin typeface="Arial"/>
              </a:rPr>
              <a:t>……</a:t>
            </a:r>
            <a:r>
              <a:rPr lang="ru-RU" sz="1000" b="0" strike="noStrike" spc="-1" dirty="0" smtClean="0">
                <a:solidFill>
                  <a:srgbClr val="17406D"/>
                </a:solidFill>
                <a:latin typeface="Arial"/>
              </a:rPr>
              <a:t>…………………………………………………………………....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………...............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.....8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VI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 </a:t>
            </a:r>
            <a:r>
              <a:rPr lang="ru-RU" sz="1000" spc="-1" dirty="0">
                <a:solidFill>
                  <a:srgbClr val="17406D"/>
                </a:solidFill>
              </a:rPr>
              <a:t>Обзор актуальных и часто задаваемых вопросов</a:t>
            </a:r>
            <a:r>
              <a:rPr lang="ru-RU" sz="1000" spc="-1" dirty="0" smtClean="0">
                <a:solidFill>
                  <a:srgbClr val="17406D"/>
                </a:solidFill>
              </a:rPr>
              <a:t>………………………………………………..…………………………….......................……….…………….....</a:t>
            </a:r>
            <a:r>
              <a:rPr lang="ru-RU" sz="1000" spc="-1" dirty="0">
                <a:solidFill>
                  <a:srgbClr val="17406D"/>
                </a:solidFill>
              </a:rPr>
              <a:t>9 </a:t>
            </a:r>
            <a:r>
              <a:rPr lang="ru-RU" sz="1000" spc="-1" dirty="0" smtClean="0">
                <a:solidFill>
                  <a:srgbClr val="17406D"/>
                </a:solidFill>
              </a:rPr>
              <a:t>- 11</a:t>
            </a:r>
            <a:endParaRPr lang="ru-RU" sz="1000" spc="-1" dirty="0">
              <a:solidFill>
                <a:srgbClr val="17406D"/>
              </a:solidFill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 smtClean="0">
              <a:solidFill>
                <a:srgbClr val="17406D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 smtClean="0">
                <a:solidFill>
                  <a:srgbClr val="17406D"/>
                </a:solidFill>
                <a:latin typeface="Arial"/>
              </a:rPr>
              <a:t>VII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 </a:t>
            </a:r>
            <a:r>
              <a:rPr lang="ru-RU" sz="1000" spc="-1" dirty="0">
                <a:solidFill>
                  <a:srgbClr val="17406D"/>
                </a:solidFill>
              </a:rPr>
              <a:t>Федеральная государственная информационная система, обеспечивающая процесс досудебного (внесудебного) обжалования решений и 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00" spc="-1" dirty="0">
                <a:solidFill>
                  <a:srgbClr val="17406D"/>
                </a:solidFill>
              </a:rPr>
              <a:t>действий (бездействия), совершенных при предоставлении государственных услуг (ФГИС ДО) </a:t>
            </a:r>
            <a:r>
              <a:rPr lang="ru-RU" sz="1000" spc="-1" dirty="0" smtClean="0">
                <a:solidFill>
                  <a:srgbClr val="17406D"/>
                </a:solidFill>
              </a:rPr>
              <a:t>……………………………….………...................................…...</a:t>
            </a:r>
            <a:r>
              <a:rPr lang="ru-RU" sz="1000" b="0" strike="noStrike" spc="-1" dirty="0" smtClean="0">
                <a:solidFill>
                  <a:srgbClr val="17406D"/>
                </a:solidFill>
                <a:latin typeface="Arial"/>
              </a:rPr>
              <a:t>12                                                                                                                                   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VIII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 </a:t>
            </a:r>
            <a:r>
              <a:rPr lang="ru-RU" sz="1000" spc="-1" dirty="0">
                <a:solidFill>
                  <a:srgbClr val="17406D"/>
                </a:solidFill>
              </a:rPr>
              <a:t>Взаимодействие Главного управления и уполномоченного по правам человека в Ханты-Мансийском автономном </a:t>
            </a:r>
            <a:r>
              <a:rPr lang="ru-RU" sz="1000" spc="-1" dirty="0" smtClean="0">
                <a:solidFill>
                  <a:srgbClr val="17406D"/>
                </a:solidFill>
              </a:rPr>
              <a:t>округе-Югре………………………….</a:t>
            </a:r>
            <a:r>
              <a:rPr lang="ru-RU" sz="1000" b="0" strike="noStrike" spc="-1" dirty="0" smtClean="0">
                <a:solidFill>
                  <a:srgbClr val="17406D"/>
                </a:solidFill>
                <a:latin typeface="Arial"/>
              </a:rPr>
              <a:t>13                                                                                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IX.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 </a:t>
            </a:r>
            <a:r>
              <a:rPr lang="ru-RU" sz="1000" spc="-1" dirty="0">
                <a:solidFill>
                  <a:srgbClr val="17406D"/>
                </a:solidFill>
              </a:rPr>
              <a:t>Личный прием граждан должностными лицами в Главном </a:t>
            </a:r>
            <a:r>
              <a:rPr lang="ru-RU" sz="1000" spc="-1" dirty="0" smtClean="0">
                <a:solidFill>
                  <a:srgbClr val="17406D"/>
                </a:solidFill>
              </a:rPr>
              <a:t>управлении</a:t>
            </a:r>
            <a:r>
              <a:rPr lang="ru-RU" sz="1000" b="0" strike="noStrike" spc="-1" dirty="0" smtClean="0">
                <a:solidFill>
                  <a:srgbClr val="17406D"/>
                </a:solidFill>
                <a:latin typeface="Arial"/>
              </a:rPr>
              <a:t>……………………………………………………………………………….………..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……</a:t>
            </a:r>
            <a:r>
              <a:rPr lang="ru-RU" sz="1000" b="0" strike="noStrike" spc="-1" dirty="0">
                <a:solidFill>
                  <a:srgbClr val="17406D"/>
                </a:solidFill>
                <a:latin typeface="Arial"/>
              </a:rPr>
              <a:t>....1</a:t>
            </a: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4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17406D"/>
                </a:solidFill>
                <a:latin typeface="Arial"/>
              </a:rPr>
              <a:t>X</a:t>
            </a:r>
            <a:r>
              <a:rPr lang="en-US" sz="1000" b="0" strike="noStrike" spc="-1" dirty="0" smtClean="0">
                <a:solidFill>
                  <a:srgbClr val="17406D"/>
                </a:solidFill>
                <a:latin typeface="Arial"/>
              </a:rPr>
              <a:t>.</a:t>
            </a:r>
            <a:r>
              <a:rPr lang="ru-RU" sz="1000" spc="-1" dirty="0">
                <a:solidFill>
                  <a:srgbClr val="17406D"/>
                </a:solidFill>
              </a:rPr>
              <a:t> Прием граждан  в Приемной Президента по Уральскому-Федеральному округу  </a:t>
            </a:r>
            <a:r>
              <a:rPr lang="ru-RU" sz="1000" b="0" strike="noStrike" spc="-1" dirty="0" smtClean="0">
                <a:solidFill>
                  <a:srgbClr val="17406D"/>
                </a:solidFill>
                <a:latin typeface="Arial"/>
              </a:rPr>
              <a:t>……………………………………………………………..……………………… 15</a:t>
            </a:r>
            <a:endParaRPr lang="ru-RU" sz="10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 smtClean="0">
                <a:solidFill>
                  <a:srgbClr val="17406D"/>
                </a:solidFill>
                <a:latin typeface="Arial"/>
              </a:rPr>
              <a:t>XI.</a:t>
            </a:r>
            <a:r>
              <a:rPr lang="ru-RU" sz="1000" b="0" strike="noStrike" spc="-1" dirty="0" smtClean="0">
                <a:solidFill>
                  <a:srgbClr val="17406D"/>
                </a:solidFill>
                <a:latin typeface="Arial"/>
              </a:rPr>
              <a:t> Основные направления совершенствования работы с обращениями граждан во 2 квартале  2023 года…………………………………………………………16</a:t>
            </a:r>
            <a:endParaRPr lang="ru-RU" sz="10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 dirty="0">
              <a:latin typeface="Arial"/>
            </a:endParaRPr>
          </a:p>
        </p:txBody>
      </p:sp>
      <p:pic>
        <p:nvPicPr>
          <p:cNvPr id="260" name="Рисунок 2"/>
          <p:cNvPicPr/>
          <p:nvPr/>
        </p:nvPicPr>
        <p:blipFill>
          <a:blip r:embed="rId2"/>
          <a:stretch/>
        </p:blipFill>
        <p:spPr>
          <a:xfrm>
            <a:off x="0" y="508680"/>
            <a:ext cx="9766440" cy="9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147560" y="1292040"/>
            <a:ext cx="388080" cy="461160"/>
          </a:xfrm>
          <a:prstGeom prst="rect">
            <a:avLst/>
          </a:prstGeom>
          <a:ln w="0"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6018480" y="622080"/>
            <a:ext cx="3630240" cy="33225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cap="all" spc="-1" dirty="0" smtClean="0">
                <a:solidFill>
                  <a:srgbClr val="1F497D"/>
                </a:solidFill>
                <a:latin typeface="Arial"/>
                <a:ea typeface="Times New Roman"/>
              </a:rPr>
              <a:t>Основные </a:t>
            </a:r>
            <a:r>
              <a:rPr lang="ru-RU" sz="1000" b="1" strike="noStrike" cap="all" spc="-1" dirty="0">
                <a:solidFill>
                  <a:srgbClr val="1F497D"/>
                </a:solidFill>
                <a:latin typeface="Arial"/>
                <a:ea typeface="Times New Roman"/>
              </a:rPr>
              <a:t>функции отделения</a:t>
            </a:r>
            <a:endParaRPr lang="ru-RU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all" spc="-1" dirty="0">
                <a:solidFill>
                  <a:srgbClr val="1F497D"/>
                </a:solidFill>
                <a:latin typeface="Arial"/>
                <a:ea typeface="Times New Roman"/>
              </a:rPr>
              <a:t> по работе с обращениями граждан: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1.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Осуществление приема, регистрации  и организации рассмотрения обращений граждан и организаций, в том числе поступающих по федеральной государственной информационной системе досудебного (внесудебного) обжалования (ФГИС ДО), ССТУ РФ.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cap="all" spc="-1" dirty="0">
                <a:solidFill>
                  <a:srgbClr val="E46C0A"/>
                </a:solidFill>
                <a:latin typeface="Arial"/>
                <a:ea typeface="Microsoft JhengHei UI"/>
              </a:rPr>
              <a:t>2</a:t>
            </a:r>
            <a:r>
              <a:rPr lang="en-US" sz="950" b="0" strike="noStrike" cap="all" spc="-1" dirty="0">
                <a:solidFill>
                  <a:srgbClr val="E46C0A"/>
                </a:solidFill>
                <a:latin typeface="Arial"/>
                <a:ea typeface="Microsoft JhengHei UI"/>
              </a:rPr>
              <a:t>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Организация и обеспечение личного приема должностными лицами.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cap="all" spc="-1" dirty="0">
                <a:solidFill>
                  <a:srgbClr val="E46C0A"/>
                </a:solidFill>
                <a:latin typeface="Arial"/>
                <a:ea typeface="Microsoft JhengHei UI"/>
              </a:rPr>
              <a:t>3.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Осуществление централизованного учета и хранения обращений граждан и организаций.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4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.Осуществление контроля за соблюдением порядка рассмотрения обращений граждан и организаций.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5.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Осуществление информационно-справочной работы, связанной с обращениями граждан и организаций, оказание методической помощи структурным подразделениям по вопросам деятельности  в пределах своей компетенции.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6.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Осуществление анализа  обращений граждан и организаций, результатов их рассмотрения и принятых по ним решений, подготовка информационно-аналитических материалов.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7.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Ежедневный прием граждан</a:t>
            </a:r>
            <a:r>
              <a:rPr lang="ru-RU" sz="950" b="0" strike="noStrike" spc="-1" dirty="0" smtClean="0">
                <a:solidFill>
                  <a:srgbClr val="1F497D"/>
                </a:solidFill>
                <a:latin typeface="Arial"/>
                <a:ea typeface="Microsoft JhengHei UI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263" name="Рисунок 19"/>
          <p:cNvPicPr/>
          <p:nvPr/>
        </p:nvPicPr>
        <p:blipFill>
          <a:blip r:embed="rId4"/>
          <a:stretch/>
        </p:blipFill>
        <p:spPr>
          <a:xfrm>
            <a:off x="648360" y="18360"/>
            <a:ext cx="445320" cy="58572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264" name="CustomShape 2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D124E28-2E5B-46D3-8F21-2451EBA259E6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4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1046160" y="91440"/>
            <a:ext cx="811440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DEA04E"/>
                </a:solidFill>
                <a:latin typeface="Arial"/>
              </a:rPr>
              <a:t>I</a:t>
            </a:r>
            <a:r>
              <a:rPr lang="ru-RU" sz="1600" b="1" strike="noStrike" spc="-1">
                <a:solidFill>
                  <a:srgbClr val="DEA04E"/>
                </a:solidFill>
                <a:latin typeface="Arial"/>
              </a:rPr>
              <a:t>. Организация работы с обращениями граждан</a:t>
            </a:r>
            <a:r>
              <a:rPr lang="en-US" sz="1600" b="1" strike="noStrike" spc="-1">
                <a:solidFill>
                  <a:srgbClr val="DEA04E"/>
                </a:solidFill>
                <a:latin typeface="Arial"/>
              </a:rPr>
              <a:t> </a:t>
            </a:r>
            <a:r>
              <a:rPr lang="ru-RU" sz="1600" b="1" strike="noStrike" spc="-1">
                <a:solidFill>
                  <a:srgbClr val="DEA04E"/>
                </a:solidFill>
                <a:latin typeface="Arial"/>
              </a:rPr>
              <a:t>в Главном управлении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6" name="Line 4"/>
          <p:cNvSpPr/>
          <p:nvPr/>
        </p:nvSpPr>
        <p:spPr>
          <a:xfrm>
            <a:off x="0" y="586440"/>
            <a:ext cx="9720000" cy="2268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5"/>
          <p:cNvSpPr/>
          <p:nvPr/>
        </p:nvSpPr>
        <p:spPr>
          <a:xfrm>
            <a:off x="3116160" y="1712880"/>
            <a:ext cx="2401200" cy="6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отделение по работе с обращениями граждан главного управления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2840400" y="3500280"/>
            <a:ext cx="286164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Отделы надзорной деятельности и профилактических работ Управления надзорной деятельности и профилактических работ  Главного управления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152640" y="667440"/>
            <a:ext cx="2409120" cy="566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ВИДЫ 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Обращений граждан*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1" strike="noStrike" cap="all" spc="-1">
                <a:solidFill>
                  <a:srgbClr val="E46C0A"/>
                </a:solidFill>
                <a:latin typeface="Arial"/>
                <a:ea typeface="Times New Roman"/>
              </a:rPr>
              <a:t>Заявление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</a:t>
            </a:r>
            <a:r>
              <a:rPr lang="ru-RU" sz="9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органов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 и должностных лиц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1" strike="noStrike" cap="all" spc="-1">
                <a:solidFill>
                  <a:srgbClr val="E46C0A"/>
                </a:solidFill>
                <a:latin typeface="Arial"/>
                <a:ea typeface="Times New Roman"/>
              </a:rPr>
              <a:t>Предложение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рекомендация 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1" strike="noStrike" cap="all" spc="-1">
                <a:solidFill>
                  <a:srgbClr val="E46C0A"/>
                </a:solidFill>
                <a:latin typeface="Arial"/>
                <a:ea typeface="Times New Roman"/>
              </a:rPr>
              <a:t>Жалоба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просьба гражданина о восстановлении или защите его нарушенных прав, свобод или законных интересов либо прав, свобод или законных интересов других лиц.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70" name="Line 8"/>
          <p:cNvSpPr/>
          <p:nvPr/>
        </p:nvSpPr>
        <p:spPr>
          <a:xfrm flipV="1">
            <a:off x="2630880" y="990000"/>
            <a:ext cx="34200" cy="5319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2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3560" y="712080"/>
            <a:ext cx="325440" cy="318240"/>
          </a:xfrm>
          <a:prstGeom prst="rect">
            <a:avLst/>
          </a:prstGeom>
          <a:ln w="0">
            <a:noFill/>
          </a:ln>
        </p:spPr>
      </p:pic>
      <p:sp>
        <p:nvSpPr>
          <p:cNvPr id="272" name="CustomShape 9"/>
          <p:cNvSpPr/>
          <p:nvPr/>
        </p:nvSpPr>
        <p:spPr>
          <a:xfrm>
            <a:off x="2903760" y="1185120"/>
            <a:ext cx="2798280" cy="17622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2903760" y="3463920"/>
            <a:ext cx="2771640" cy="149688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6033600" y="3849189"/>
            <a:ext cx="3590460" cy="34302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cap="all" spc="-1" dirty="0">
                <a:solidFill>
                  <a:srgbClr val="1F497D"/>
                </a:solidFill>
                <a:latin typeface="Arial"/>
                <a:ea typeface="Times New Roman"/>
              </a:rPr>
              <a:t>   СИСТЕМА КОНТРОЛЯ</a:t>
            </a:r>
            <a:r>
              <a:rPr lang="en-US" sz="900" b="1" strike="noStrike" cap="all" spc="-1" dirty="0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r>
              <a:rPr lang="ru-RU" sz="900" b="1" strike="noStrike" cap="all" spc="-1" dirty="0">
                <a:solidFill>
                  <a:srgbClr val="1F497D"/>
                </a:solidFill>
                <a:latin typeface="Arial"/>
                <a:ea typeface="Times New Roman"/>
              </a:rPr>
              <a:t>за соблюдением порядка</a:t>
            </a:r>
            <a:r>
              <a:rPr dirty="0"/>
              <a:t/>
            </a:r>
            <a:br>
              <a:rPr dirty="0"/>
            </a:br>
            <a:r>
              <a:rPr lang="ru-RU" sz="900" b="1" strike="noStrike" cap="all" spc="-1" dirty="0">
                <a:solidFill>
                  <a:srgbClr val="1F497D"/>
                </a:solidFill>
                <a:latin typeface="Arial"/>
                <a:ea typeface="Times New Roman"/>
              </a:rPr>
              <a:t>       рассмотрения обращений граждан НАПРАВЛЕНА НА:</a:t>
            </a:r>
            <a:endParaRPr lang="ru-RU" sz="9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1.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Обеспечение единого порядка работы с обращениями граждан в МЧС России;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2.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Постановку обращений граждан на контроль;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3.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Снятие с контроля обращения по которым предоставлен объективный полный ответ заявителю;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4.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Подготовку информации о количестве обращений граждан, установленный срок для рассмотрения которых истекает и направление ее в структурные подразделении (еженедельно);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5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.Подготовку информации  об исполнительской дисциплине структурных подразделений центрального аппарата по рассмотрению обращений граждан (еженедельно);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6.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Рассмотрение результатов работы с обращениями граждан, вопросов исполнительской дисциплины на еженедельных координационных совещаниях;</a:t>
            </a:r>
            <a:endParaRPr lang="ru-RU" sz="9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950" b="0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7. </a:t>
            </a:r>
            <a:r>
              <a:rPr lang="ru-RU" sz="95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Консультативную поддержку структурных подразделений по вопросам рассмотрения обращений граждан.</a:t>
            </a:r>
            <a:endParaRPr lang="ru-RU" sz="9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50" b="0" strike="noStrike" spc="-1" dirty="0">
              <a:latin typeface="Arial"/>
            </a:endParaRPr>
          </a:p>
        </p:txBody>
      </p:sp>
      <p:sp>
        <p:nvSpPr>
          <p:cNvPr id="275" name="CustomShape 12"/>
          <p:cNvSpPr/>
          <p:nvPr/>
        </p:nvSpPr>
        <p:spPr>
          <a:xfrm>
            <a:off x="5650920" y="1266120"/>
            <a:ext cx="321480" cy="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55000" y="2570760"/>
            <a:ext cx="248040" cy="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14"/>
          <p:cNvSpPr/>
          <p:nvPr/>
        </p:nvSpPr>
        <p:spPr>
          <a:xfrm>
            <a:off x="2715480" y="3752280"/>
            <a:ext cx="160560" cy="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Line 15"/>
          <p:cNvSpPr/>
          <p:nvPr/>
        </p:nvSpPr>
        <p:spPr>
          <a:xfrm flipH="1" flipV="1">
            <a:off x="5983920" y="1245240"/>
            <a:ext cx="23040" cy="32018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16"/>
          <p:cNvSpPr/>
          <p:nvPr/>
        </p:nvSpPr>
        <p:spPr>
          <a:xfrm flipH="1">
            <a:off x="5686920" y="4442400"/>
            <a:ext cx="296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0" name="Рисунок 89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121800" y="556423"/>
            <a:ext cx="452520" cy="469440"/>
          </a:xfrm>
          <a:prstGeom prst="rect">
            <a:avLst/>
          </a:prstGeom>
          <a:ln w="0">
            <a:noFill/>
          </a:ln>
        </p:spPr>
      </p:pic>
      <p:sp>
        <p:nvSpPr>
          <p:cNvPr id="281" name="CustomShape 17"/>
          <p:cNvSpPr/>
          <p:nvPr/>
        </p:nvSpPr>
        <p:spPr>
          <a:xfrm>
            <a:off x="152640" y="6112080"/>
            <a:ext cx="256212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__________________________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800" b="0" strike="noStrike" spc="-1">
                <a:solidFill>
                  <a:srgbClr val="17375E"/>
                </a:solidFill>
                <a:latin typeface="Arial"/>
              </a:rPr>
              <a:t>*В соответствии с Федеральным законом от </a:t>
            </a:r>
            <a:r>
              <a:rPr lang="ru-RU" sz="800" b="1" strike="noStrike" cap="all" spc="-1">
                <a:solidFill>
                  <a:srgbClr val="17375E"/>
                </a:solidFill>
                <a:latin typeface="Arial"/>
              </a:rPr>
              <a:t>02.05.2006 № 59-ФЗ </a:t>
            </a:r>
            <a:r>
              <a:rPr lang="ru-RU" sz="800" b="0" strike="noStrike" spc="-1">
                <a:solidFill>
                  <a:srgbClr val="17375E"/>
                </a:solidFill>
                <a:latin typeface="Arial"/>
              </a:rPr>
              <a:t>«О порядке рассмотрения обращений граждан Российской Федерации»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82" name="CustomShape 18"/>
          <p:cNvSpPr/>
          <p:nvPr/>
        </p:nvSpPr>
        <p:spPr>
          <a:xfrm>
            <a:off x="7691400" y="7044480"/>
            <a:ext cx="2939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0" strike="noStrike" spc="-1">
                <a:solidFill>
                  <a:srgbClr val="1F497D"/>
                </a:solidFill>
                <a:latin typeface="Arial"/>
              </a:rPr>
              <a:t>*Федеральная государственная информационная система досудебного обжалования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283" name="Рисунок 49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72400" y="3843244"/>
            <a:ext cx="452520" cy="469440"/>
          </a:xfrm>
          <a:prstGeom prst="rect">
            <a:avLst/>
          </a:prstGeom>
          <a:ln w="0">
            <a:noFill/>
          </a:ln>
        </p:spPr>
      </p:pic>
      <p:pic>
        <p:nvPicPr>
          <p:cNvPr id="284" name="Рисунок 9"/>
          <p:cNvPicPr/>
          <p:nvPr/>
        </p:nvPicPr>
        <p:blipFill>
          <a:blip r:embed="rId9"/>
          <a:stretch/>
        </p:blipFill>
        <p:spPr>
          <a:xfrm>
            <a:off x="3924000" y="3579840"/>
            <a:ext cx="869760" cy="43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Рисунок 7"/>
          <p:cNvPicPr/>
          <p:nvPr/>
        </p:nvPicPr>
        <p:blipFill>
          <a:blip r:embed="rId2"/>
          <a:stretch/>
        </p:blipFill>
        <p:spPr>
          <a:xfrm>
            <a:off x="5069160" y="1278000"/>
            <a:ext cx="3972600" cy="1443600"/>
          </a:xfrm>
          <a:prstGeom prst="rect">
            <a:avLst/>
          </a:prstGeom>
          <a:ln w="0"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357840" y="2968200"/>
            <a:ext cx="9016560" cy="2860868"/>
          </a:xfrm>
          <a:prstGeom prst="rect">
            <a:avLst/>
          </a:prstGeom>
          <a:noFill/>
          <a:ln w="0">
            <a:solidFill>
              <a:srgbClr val="EA613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      </a:t>
            </a: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</a:rPr>
              <a:t>       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За 1 квартал 2024 года в Главном управлении рассмотрено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549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обращений</a:t>
            </a:r>
            <a:r>
              <a:rPr lang="en-US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, 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что на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5,6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%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меньше, чем за 1 квартал  2023   (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580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), из них рассмотренных с нарушением срока  0 (АППГ: 0). В электронном виде поступило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469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обращений (АППГ –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448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), в письменном виде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80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(АППГ-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132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). </a:t>
            </a:r>
            <a:r>
              <a:rPr lang="ru-RU" sz="1200" b="0" strike="noStrike" spc="-1" dirty="0" smtClean="0">
                <a:solidFill>
                  <a:srgbClr val="1F497D"/>
                </a:solidFill>
                <a:latin typeface="Arial"/>
                <a:ea typeface="Microsoft JhengHei UI"/>
              </a:rPr>
              <a:t>Перенаправлено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на рассмотрение по компетенции в другие органы государственной власти и местного самоуправления 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9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 (АППГ: </a:t>
            </a:r>
            <a:r>
              <a:rPr lang="ru-RU" sz="1200" b="1" strike="noStrike" spc="-1" dirty="0">
                <a:solidFill>
                  <a:srgbClr val="E46C0A"/>
                </a:solidFill>
                <a:latin typeface="Arial"/>
                <a:ea typeface="Microsoft JhengHei UI"/>
              </a:rPr>
              <a:t>10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), из них с нарушением срока 0 (АППГ: 0). </a:t>
            </a: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        За  1 квартал 2024 года  в отношении Главного управления и его должностных лиц  отсутствуют судебные решения, связанные с нарушением порядка рассмотрения обращений, установленного федеральным законом от 02 мая 2006 года № 59-ФЗ «О порядке рассмотрения обращений граждан Российской Федерации» (далее – федеральный закон от 02.05.2006 № 59-ФЗ).</a:t>
            </a: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         В период с 01.01.2024 по 31.03.2024  Прокуратурой по Ханты-Мансийскому автономному округу – Югре проведено 2  </a:t>
            </a:r>
            <a:r>
              <a:rPr lang="ru-RU" sz="1200" b="0" strike="noStrike" spc="-1" dirty="0" smtClean="0">
                <a:solidFill>
                  <a:srgbClr val="1F497D"/>
                </a:solidFill>
                <a:latin typeface="Arial"/>
                <a:ea typeface="Microsoft JhengHei UI"/>
              </a:rPr>
              <a:t>проверки, 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в </a:t>
            </a:r>
            <a:r>
              <a:rPr lang="ru-RU" sz="1200" b="0" strike="noStrike" spc="-1" dirty="0" smtClean="0">
                <a:solidFill>
                  <a:srgbClr val="1F497D"/>
                </a:solidFill>
                <a:latin typeface="Arial"/>
                <a:ea typeface="Microsoft JhengHei UI"/>
              </a:rPr>
              <a:t>одной из них  </a:t>
            </a:r>
            <a:r>
              <a:rPr lang="ru-RU" sz="1200" b="0" strike="noStrike" spc="-1" dirty="0">
                <a:solidFill>
                  <a:srgbClr val="1F497D"/>
                </a:solidFill>
                <a:latin typeface="Arial"/>
                <a:ea typeface="Microsoft JhengHei UI"/>
              </a:rPr>
              <a:t>выявлено нарушение  по соблюдению требований </a:t>
            </a:r>
            <a:r>
              <a:rPr lang="ru-RU" sz="1200" b="0" strike="noStrike" spc="-1" dirty="0" smtClean="0">
                <a:solidFill>
                  <a:srgbClr val="1F497D"/>
                </a:solidFill>
                <a:latin typeface="Arial"/>
                <a:ea typeface="Microsoft JhengHei UI"/>
              </a:rPr>
              <a:t>законодательства, </a:t>
            </a:r>
            <a:r>
              <a:rPr lang="ru-RU" sz="1200" spc="-1" dirty="0" smtClean="0">
                <a:solidFill>
                  <a:srgbClr val="1F497D"/>
                </a:solidFill>
                <a:ea typeface="Microsoft JhengHei UI"/>
              </a:rPr>
              <a:t> </a:t>
            </a:r>
            <a:r>
              <a:rPr lang="ru-RU" sz="1200" spc="-1" dirty="0">
                <a:solidFill>
                  <a:srgbClr val="1F497D"/>
                </a:solidFill>
                <a:ea typeface="Microsoft JhengHei UI"/>
              </a:rPr>
              <a:t>в части п. 2 ч. 1 ст. 10 Федерального закона № </a:t>
            </a:r>
            <a:r>
              <a:rPr lang="ru-RU" sz="1200" spc="-1" dirty="0" smtClean="0">
                <a:solidFill>
                  <a:srgbClr val="1F497D"/>
                </a:solidFill>
                <a:ea typeface="Microsoft JhengHei UI"/>
              </a:rPr>
              <a:t>59-ФЗ, а в частности исполнителем в рамках межведомственного взаимодействия сведения, имеющие значение для правильного разрешения обращения в компетентных органах не запрашивались, обстоятельства не устанавливались.</a:t>
            </a: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287" name="Рисунок 19"/>
          <p:cNvPicPr/>
          <p:nvPr/>
        </p:nvPicPr>
        <p:blipFill>
          <a:blip r:embed="rId3"/>
          <a:stretch/>
        </p:blipFill>
        <p:spPr>
          <a:xfrm>
            <a:off x="755640" y="37440"/>
            <a:ext cx="357480" cy="47052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288" name="CustomShape 2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C7BEAB02-ABB4-4ED4-AA61-9FDD2585410A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5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1340280" y="113400"/>
            <a:ext cx="641880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600" b="1" strike="noStrike" spc="-1">
                <a:solidFill>
                  <a:srgbClr val="DEA04E"/>
                </a:solidFill>
                <a:latin typeface="Arial"/>
              </a:rPr>
              <a:t>II</a:t>
            </a:r>
            <a:r>
              <a:rPr lang="ru-RU" sz="1600" b="1" strike="noStrike" spc="-1">
                <a:solidFill>
                  <a:srgbClr val="DEA04E"/>
                </a:solidFill>
                <a:latin typeface="Arial"/>
              </a:rPr>
              <a:t>. Основные показатели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0" name="Line 4"/>
          <p:cNvSpPr/>
          <p:nvPr/>
        </p:nvSpPr>
        <p:spPr>
          <a:xfrm>
            <a:off x="0" y="572400"/>
            <a:ext cx="9695160" cy="1584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5"/>
          <p:cNvSpPr/>
          <p:nvPr/>
        </p:nvSpPr>
        <p:spPr>
          <a:xfrm>
            <a:off x="1001880" y="1017000"/>
            <a:ext cx="451980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ВСЕГО ОБРАЩЕНИЙ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1828800" y="1509480"/>
            <a:ext cx="1056240" cy="51840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</a:rPr>
              <a:t>549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93" name="CustomShape 7"/>
          <p:cNvSpPr/>
          <p:nvPr/>
        </p:nvSpPr>
        <p:spPr>
          <a:xfrm>
            <a:off x="3351214" y="1722257"/>
            <a:ext cx="296280" cy="450360"/>
          </a:xfrm>
          <a:custGeom>
            <a:avLst/>
            <a:gdLst/>
            <a:ahLst/>
            <a:cxnLst/>
            <a:rect l="l" t="t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8"/>
          <p:cNvSpPr/>
          <p:nvPr/>
        </p:nvSpPr>
        <p:spPr>
          <a:xfrm>
            <a:off x="1891080" y="2032560"/>
            <a:ext cx="15800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64080" rIns="128160" bIns="640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79646"/>
                </a:solidFill>
                <a:latin typeface="Arial"/>
              </a:rPr>
              <a:t> 580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</a:rPr>
              <a:t>(АППГ</a:t>
            </a: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3638520" y="1803600"/>
            <a:ext cx="131472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64080" rIns="128160" bIns="6408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(на </a:t>
            </a:r>
            <a:r>
              <a:rPr lang="ru-RU" sz="1400" spc="-1" dirty="0" smtClean="0">
                <a:solidFill>
                  <a:srgbClr val="1F497D"/>
                </a:solidFill>
                <a:latin typeface="Arial"/>
              </a:rPr>
              <a:t>5</a:t>
            </a:r>
            <a:r>
              <a:rPr lang="ru-RU" sz="1400" b="0" strike="noStrike" spc="-1" dirty="0" smtClean="0">
                <a:solidFill>
                  <a:srgbClr val="1F497D"/>
                </a:solidFill>
                <a:latin typeface="Arial"/>
              </a:rPr>
              <a:t>,6 </a:t>
            </a:r>
            <a:r>
              <a:rPr lang="ru-RU" sz="1400" b="0" strike="noStrike" spc="-1" dirty="0">
                <a:solidFill>
                  <a:srgbClr val="1F497D"/>
                </a:solidFill>
                <a:latin typeface="Arial"/>
              </a:rPr>
              <a:t>%)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96" name="Рисунок 244"/>
          <p:cNvPicPr/>
          <p:nvPr/>
        </p:nvPicPr>
        <p:blipFill>
          <a:blip r:embed="rId4"/>
          <a:stretch/>
        </p:blipFill>
        <p:spPr>
          <a:xfrm>
            <a:off x="190080" y="1049400"/>
            <a:ext cx="1641960" cy="137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7394277" y="2573310"/>
            <a:ext cx="891353" cy="900357"/>
          </a:xfrm>
          <a:prstGeom prst="rect">
            <a:avLst/>
          </a:prstGeom>
          <a:gradFill rotWithShape="0">
            <a:gsLst>
              <a:gs pos="2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dbl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47153" y="163315"/>
            <a:ext cx="649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Виды, формы,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обращений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16658" y="1093650"/>
            <a:ext cx="3892283" cy="40664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852943" y="1131020"/>
            <a:ext cx="4514992" cy="22219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0800" y="761654"/>
            <a:ext cx="421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видам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52943" y="854147"/>
            <a:ext cx="437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формам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3" name="Диаграмма 102"/>
              <p:cNvGraphicFramePr/>
              <p:nvPr>
                <p:extLst/>
              </p:nvPr>
            </p:nvGraphicFramePr>
            <p:xfrm>
              <a:off x="-1333035" y="7866305"/>
              <a:ext cx="5332514" cy="34512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3" name="Диаграмма 10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33029" y="7866305"/>
                <a:ext cx="5332514" cy="3451212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/>
          <p:cNvGrpSpPr/>
          <p:nvPr/>
        </p:nvGrpSpPr>
        <p:grpSpPr>
          <a:xfrm>
            <a:off x="502183" y="1305293"/>
            <a:ext cx="3532309" cy="2746374"/>
            <a:chOff x="6725147" y="2189812"/>
            <a:chExt cx="3137832" cy="2467754"/>
          </a:xfrm>
          <a:solidFill>
            <a:schemeClr val="bg1"/>
          </a:solidFill>
        </p:grpSpPr>
        <p:grpSp>
          <p:nvGrpSpPr>
            <p:cNvPr id="19" name="Группа 18"/>
            <p:cNvGrpSpPr/>
            <p:nvPr/>
          </p:nvGrpSpPr>
          <p:grpSpPr>
            <a:xfrm>
              <a:off x="6725147" y="2189812"/>
              <a:ext cx="3137832" cy="2467754"/>
              <a:chOff x="6732811" y="2198876"/>
              <a:chExt cx="3137832" cy="2467754"/>
            </a:xfrm>
            <a:grpFill/>
          </p:grpSpPr>
          <p:graphicFrame>
            <p:nvGraphicFramePr>
              <p:cNvPr id="14" name="Схема 13"/>
              <p:cNvGraphicFramePr/>
              <p:nvPr>
                <p:extLst>
                  <p:ext uri="{D42A27DB-BD31-4B8C-83A1-F6EECF244321}">
                    <p14:modId xmlns:p14="http://schemas.microsoft.com/office/powerpoint/2010/main" val="4161490353"/>
                  </p:ext>
                </p:extLst>
              </p:nvPr>
            </p:nvGraphicFramePr>
            <p:xfrm>
              <a:off x="6732811" y="2198876"/>
              <a:ext cx="3137832" cy="24677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872" y="2751136"/>
                <a:ext cx="328380" cy="352787"/>
              </a:xfrm>
              <a:prstGeom prst="rect">
                <a:avLst/>
              </a:prstGeom>
              <a:grpFill/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CCDBE416-EF8C-4CE2-9A78-24DBF780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9" y="3696023"/>
                <a:ext cx="363165" cy="341938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92980" y="2750452"/>
              <a:ext cx="324714" cy="292435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970597" y="3709461"/>
              <a:ext cx="363140" cy="330376"/>
            </a:xfrm>
            <a:prstGeom prst="rect">
              <a:avLst/>
            </a:prstGeom>
            <a:grpFill/>
          </p:spPr>
        </p:pic>
      </p:grpSp>
      <p:sp>
        <p:nvSpPr>
          <p:cNvPr id="69" name="Стрелка вниз 68"/>
          <p:cNvSpPr/>
          <p:nvPr/>
        </p:nvSpPr>
        <p:spPr>
          <a:xfrm rot="10800000" flipH="1">
            <a:off x="3150994" y="7363980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Стрелка вниз 69"/>
          <p:cNvSpPr/>
          <p:nvPr/>
        </p:nvSpPr>
        <p:spPr>
          <a:xfrm rot="10800000" flipH="1">
            <a:off x="3303394" y="7516392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трелка вниз 70"/>
          <p:cNvSpPr/>
          <p:nvPr/>
        </p:nvSpPr>
        <p:spPr>
          <a:xfrm flipH="1">
            <a:off x="3632535" y="71197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Стрелка вниз 71"/>
          <p:cNvSpPr/>
          <p:nvPr/>
        </p:nvSpPr>
        <p:spPr>
          <a:xfrm flipH="1">
            <a:off x="3784935" y="72721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трелка вниз 72"/>
          <p:cNvSpPr/>
          <p:nvPr/>
        </p:nvSpPr>
        <p:spPr>
          <a:xfrm flipH="1">
            <a:off x="3937336" y="74245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Стрелка вниз 73"/>
          <p:cNvSpPr/>
          <p:nvPr/>
        </p:nvSpPr>
        <p:spPr>
          <a:xfrm flipH="1">
            <a:off x="4089736" y="75769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4427325" y="1451418"/>
            <a:ext cx="4918760" cy="2021318"/>
            <a:chOff x="4108941" y="1399594"/>
            <a:chExt cx="5501784" cy="1949687"/>
          </a:xfrm>
        </p:grpSpPr>
        <p:graphicFrame>
          <p:nvGraphicFramePr>
            <p:cNvPr id="25" name="Схема 24"/>
            <p:cNvGraphicFramePr/>
            <p:nvPr>
              <p:extLst>
                <p:ext uri="{D42A27DB-BD31-4B8C-83A1-F6EECF244321}">
                  <p14:modId xmlns:p14="http://schemas.microsoft.com/office/powerpoint/2010/main" val="2479366164"/>
                </p:ext>
              </p:extLst>
            </p:nvPr>
          </p:nvGraphicFramePr>
          <p:xfrm>
            <a:off x="4108941" y="1399594"/>
            <a:ext cx="5501784" cy="1949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14" y="2557290"/>
              <a:ext cx="587694" cy="5876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465" y="1509260"/>
              <a:ext cx="653071" cy="643022"/>
            </a:xfrm>
            <a:prstGeom prst="rect">
              <a:avLst/>
            </a:prstGeom>
          </p:spPr>
        </p:pic>
        <p:sp>
          <p:nvSpPr>
            <p:cNvPr id="86" name="Freeform 8"/>
            <p:cNvSpPr>
              <a:spLocks noChangeAspect="1"/>
            </p:cNvSpPr>
            <p:nvPr/>
          </p:nvSpPr>
          <p:spPr bwMode="gray">
            <a:xfrm rot="10800000">
              <a:off x="8310383" y="1718693"/>
              <a:ext cx="296738" cy="354888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26508" y="2929666"/>
            <a:ext cx="434926" cy="5875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9" name="Freeform 8"/>
          <p:cNvSpPr>
            <a:spLocks noChangeAspect="1"/>
          </p:cNvSpPr>
          <p:nvPr/>
        </p:nvSpPr>
        <p:spPr bwMode="gray">
          <a:xfrm>
            <a:off x="1754434" y="1914441"/>
            <a:ext cx="232423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reeform 8"/>
          <p:cNvSpPr>
            <a:spLocks noChangeAspect="1"/>
          </p:cNvSpPr>
          <p:nvPr/>
        </p:nvSpPr>
        <p:spPr bwMode="gray">
          <a:xfrm rot="10800000">
            <a:off x="1740228" y="3004568"/>
            <a:ext cx="284726" cy="3106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949864" y="1861864"/>
            <a:ext cx="568116" cy="18464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600" b="0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687002" y="1825165"/>
            <a:ext cx="483957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6209" y="2346884"/>
            <a:ext cx="668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 кв.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21707" y="3347913"/>
            <a:ext cx="7636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ru-RU" sz="800" b="1" dirty="0" smtClean="0">
                <a:solidFill>
                  <a:srgbClr val="1F497D"/>
                </a:solidFill>
                <a:latin typeface="Arial"/>
              </a:rPr>
              <a:t>кв.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lang="ru-RU" sz="800" b="1" dirty="0">
                <a:solidFill>
                  <a:srgbClr val="1F497D"/>
                </a:solidFill>
                <a:latin typeface="Arial"/>
              </a:rPr>
              <a:t>3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39899" y="3321400"/>
            <a:ext cx="8631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 кв.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lang="ru-RU" sz="800" b="1" dirty="0">
                <a:solidFill>
                  <a:srgbClr val="1F497D"/>
                </a:solidFill>
                <a:latin typeface="Arial"/>
              </a:rPr>
              <a:t>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CustomShape 32"/>
          <p:cNvSpPr/>
          <p:nvPr/>
        </p:nvSpPr>
        <p:spPr>
          <a:xfrm>
            <a:off x="1256400" y="4092857"/>
            <a:ext cx="1727053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Признак повторяемости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CustomShape 21"/>
          <p:cNvSpPr/>
          <p:nvPr/>
        </p:nvSpPr>
        <p:spPr>
          <a:xfrm>
            <a:off x="6770108" y="4071076"/>
            <a:ext cx="1101881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авторства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9" name="Рисунок 56"/>
          <p:cNvPicPr/>
          <p:nvPr/>
        </p:nvPicPr>
        <p:blipFill>
          <a:blip r:embed="rId28"/>
          <a:stretch/>
        </p:blipFill>
        <p:spPr>
          <a:xfrm>
            <a:off x="4981708" y="4573168"/>
            <a:ext cx="523324" cy="508771"/>
          </a:xfrm>
          <a:prstGeom prst="rect">
            <a:avLst/>
          </a:prstGeom>
          <a:ln>
            <a:noFill/>
          </a:ln>
        </p:spPr>
      </p:pic>
      <p:graphicFrame>
        <p:nvGraphicFramePr>
          <p:cNvPr id="143" name="Диаграмма 142"/>
          <p:cNvGraphicFramePr/>
          <p:nvPr>
            <p:extLst>
              <p:ext uri="{D42A27DB-BD31-4B8C-83A1-F6EECF244321}">
                <p14:modId xmlns:p14="http://schemas.microsoft.com/office/powerpoint/2010/main" val="678595848"/>
              </p:ext>
            </p:extLst>
          </p:nvPr>
        </p:nvGraphicFramePr>
        <p:xfrm>
          <a:off x="603536" y="4351785"/>
          <a:ext cx="2737420" cy="9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325925" y="5311930"/>
            <a:ext cx="43728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100">
                <a:solidFill>
                  <a:srgbClr val="1F497D"/>
                </a:solidFill>
              </a:rPr>
              <a:t> Снизилось количество повторных обращений, что характеризует ответы на обращения заявителями полными, исчерпывающими и подготовленными в кратчайшие сроки.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932363" y="5478596"/>
            <a:ext cx="4435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Анонимные обращения направляются гражданами с целью проинформировать руководство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Главного управления о </a:t>
            </a:r>
            <a:r>
              <a:rPr lang="ru-RU" sz="1100" dirty="0">
                <a:solidFill>
                  <a:srgbClr val="1F497D"/>
                </a:solidFill>
                <a:latin typeface="Arial"/>
              </a:rPr>
              <a:t>недостатках в работе или нарушениях их прав. Все анонимные обращения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рассматриваются, принимаются исчерпывающие меры по устранению нарушений законодательства Российской Федерации.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932363" y="4327167"/>
            <a:ext cx="4435572" cy="0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187212" y="4328067"/>
            <a:ext cx="3913804" cy="11603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2969189834"/>
              </p:ext>
            </p:extLst>
          </p:nvPr>
        </p:nvGraphicFramePr>
        <p:xfrm>
          <a:off x="5485374" y="4327167"/>
          <a:ext cx="3740469" cy="1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pic>
        <p:nvPicPr>
          <p:cNvPr id="2050" name="Picture 2" descr="F:\attachment1.jpe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8" y="4838528"/>
            <a:ext cx="635415" cy="4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78986" y="2232825"/>
            <a:ext cx="95423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5153" y="3261635"/>
            <a:ext cx="8729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150994" y="3044949"/>
            <a:ext cx="273898" cy="31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38123" y="2919647"/>
            <a:ext cx="240864" cy="316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1054440" y="1298520"/>
            <a:ext cx="181116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ПИСЬМЕННОМ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виде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80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914040" y="2112120"/>
            <a:ext cx="660240" cy="3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ПОЧТОЙ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77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46" name="Рисунок 104"/>
          <p:cNvPicPr/>
          <p:nvPr/>
        </p:nvPicPr>
        <p:blipFill>
          <a:blip r:embed="rId2"/>
          <a:stretch/>
        </p:blipFill>
        <p:spPr>
          <a:xfrm>
            <a:off x="597240" y="28080"/>
            <a:ext cx="486360" cy="64008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347" name="CustomShape 3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C9B7844C-4FEA-4CC3-AA55-20503A02E2D7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7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236600" y="126360"/>
            <a:ext cx="78213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600" b="1" strike="noStrike" spc="-1">
                <a:solidFill>
                  <a:srgbClr val="DEA04E"/>
                </a:solidFill>
                <a:latin typeface="Arial"/>
              </a:rPr>
              <a:t>IV</a:t>
            </a:r>
            <a:r>
              <a:rPr lang="ru-RU" sz="1600" b="1" strike="noStrike" spc="-1">
                <a:solidFill>
                  <a:srgbClr val="DEA04E"/>
                </a:solidFill>
                <a:latin typeface="Arial"/>
              </a:rPr>
              <a:t>.   Способы, источники поступления и результаты рассмотрения  обращений граждан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9" name="Line 5"/>
          <p:cNvSpPr/>
          <p:nvPr/>
        </p:nvSpPr>
        <p:spPr>
          <a:xfrm>
            <a:off x="0" y="751680"/>
            <a:ext cx="9720000" cy="2052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6"/>
          <p:cNvSpPr/>
          <p:nvPr/>
        </p:nvSpPr>
        <p:spPr>
          <a:xfrm>
            <a:off x="12534120" y="7274160"/>
            <a:ext cx="2419200" cy="201960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1" name="Рисунок 3"/>
          <p:cNvPicPr/>
          <p:nvPr/>
        </p:nvPicPr>
        <p:blipFill>
          <a:blip r:embed="rId4"/>
          <a:stretch/>
        </p:blipFill>
        <p:spPr>
          <a:xfrm>
            <a:off x="723960" y="1270440"/>
            <a:ext cx="404640" cy="404640"/>
          </a:xfrm>
          <a:prstGeom prst="rect">
            <a:avLst/>
          </a:prstGeom>
          <a:ln w="0">
            <a:noFill/>
          </a:ln>
        </p:spPr>
      </p:pic>
      <p:sp>
        <p:nvSpPr>
          <p:cNvPr id="352" name="CustomShape 7"/>
          <p:cNvSpPr/>
          <p:nvPr/>
        </p:nvSpPr>
        <p:spPr>
          <a:xfrm>
            <a:off x="7187040" y="1175040"/>
            <a:ext cx="2444400" cy="52344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8"/>
          <p:cNvSpPr/>
          <p:nvPr/>
        </p:nvSpPr>
        <p:spPr>
          <a:xfrm>
            <a:off x="1838520" y="1970640"/>
            <a:ext cx="861120" cy="6012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9"/>
          <p:cNvSpPr/>
          <p:nvPr/>
        </p:nvSpPr>
        <p:spPr>
          <a:xfrm>
            <a:off x="691920" y="1211040"/>
            <a:ext cx="2142720" cy="56844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10"/>
          <p:cNvSpPr/>
          <p:nvPr/>
        </p:nvSpPr>
        <p:spPr>
          <a:xfrm>
            <a:off x="699480" y="1942200"/>
            <a:ext cx="1008360" cy="63684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11"/>
          <p:cNvSpPr/>
          <p:nvPr/>
        </p:nvSpPr>
        <p:spPr>
          <a:xfrm>
            <a:off x="3373200" y="1187280"/>
            <a:ext cx="3413520" cy="53964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12"/>
          <p:cNvSpPr/>
          <p:nvPr/>
        </p:nvSpPr>
        <p:spPr>
          <a:xfrm>
            <a:off x="3981240" y="1236600"/>
            <a:ext cx="25668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электронном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виде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549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58" name="CustomShape 13"/>
          <p:cNvSpPr/>
          <p:nvPr/>
        </p:nvSpPr>
        <p:spPr>
          <a:xfrm>
            <a:off x="7336440" y="1181160"/>
            <a:ext cx="23832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по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ТЕЛЕФОНУ ДОВЕРИЯ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14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59" name="CustomShape 14"/>
          <p:cNvSpPr/>
          <p:nvPr/>
        </p:nvSpPr>
        <p:spPr>
          <a:xfrm>
            <a:off x="1949040" y="2092320"/>
            <a:ext cx="676440" cy="3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 dirty="0">
                <a:solidFill>
                  <a:srgbClr val="E46C0A"/>
                </a:solidFill>
                <a:latin typeface="Arial"/>
                <a:ea typeface="Times New Roman"/>
              </a:rPr>
              <a:t>ЛИЧНО</a:t>
            </a:r>
            <a:endParaRPr lang="ru-RU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Times New Roman"/>
              </a:rPr>
              <a:t>3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360" name="CustomShape 15"/>
          <p:cNvSpPr/>
          <p:nvPr/>
        </p:nvSpPr>
        <p:spPr>
          <a:xfrm>
            <a:off x="2951280" y="2010240"/>
            <a:ext cx="1101960" cy="41868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16"/>
          <p:cNvSpPr/>
          <p:nvPr/>
        </p:nvSpPr>
        <p:spPr>
          <a:xfrm>
            <a:off x="2913480" y="1995840"/>
            <a:ext cx="115596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ОФИЦИАЛЬНЫЙ САЙТ МЧС РОССИИ  </a:t>
            </a: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453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362" name="CustomShape 17"/>
          <p:cNvSpPr/>
          <p:nvPr/>
        </p:nvSpPr>
        <p:spPr>
          <a:xfrm>
            <a:off x="4232880" y="2150280"/>
            <a:ext cx="676440" cy="3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МЭДО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16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3" name="CustomShape 18"/>
          <p:cNvSpPr/>
          <p:nvPr/>
        </p:nvSpPr>
        <p:spPr>
          <a:xfrm>
            <a:off x="5079960" y="2079000"/>
            <a:ext cx="1087560" cy="50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ЭЛЕКТРОННАЯ 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ПОЧТА МЧС РОССИИ </a:t>
            </a: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76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4" name="CustomShape 19"/>
          <p:cNvSpPr/>
          <p:nvPr/>
        </p:nvSpPr>
        <p:spPr>
          <a:xfrm>
            <a:off x="4201560" y="2007720"/>
            <a:ext cx="762840" cy="4518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20"/>
          <p:cNvSpPr/>
          <p:nvPr/>
        </p:nvSpPr>
        <p:spPr>
          <a:xfrm>
            <a:off x="7977960" y="2027160"/>
            <a:ext cx="888840" cy="43992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21"/>
          <p:cNvSpPr/>
          <p:nvPr/>
        </p:nvSpPr>
        <p:spPr>
          <a:xfrm>
            <a:off x="7974000" y="2112480"/>
            <a:ext cx="955080" cy="3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ПО ТЕЛЕФОНУ ДОВЕРИЯ </a:t>
            </a: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14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67" name="Рисунок 97"/>
          <p:cNvPicPr/>
          <p:nvPr/>
        </p:nvPicPr>
        <p:blipFill>
          <a:blip r:embed="rId5"/>
          <a:stretch/>
        </p:blipFill>
        <p:spPr>
          <a:xfrm>
            <a:off x="3527280" y="1237680"/>
            <a:ext cx="460080" cy="373680"/>
          </a:xfrm>
          <a:prstGeom prst="rect">
            <a:avLst/>
          </a:prstGeom>
          <a:ln w="0">
            <a:noFill/>
          </a:ln>
        </p:spPr>
      </p:pic>
      <p:sp>
        <p:nvSpPr>
          <p:cNvPr id="368" name="CustomShape 22"/>
          <p:cNvSpPr/>
          <p:nvPr/>
        </p:nvSpPr>
        <p:spPr>
          <a:xfrm>
            <a:off x="6372720" y="2170440"/>
            <a:ext cx="711360" cy="3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ФГИС ДО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4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9" name="CustomShape 23"/>
          <p:cNvSpPr/>
          <p:nvPr/>
        </p:nvSpPr>
        <p:spPr>
          <a:xfrm>
            <a:off x="232920" y="3445920"/>
            <a:ext cx="2178360" cy="54648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40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Непосредственно от граждан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370" name="CustomShape 24"/>
          <p:cNvSpPr/>
          <p:nvPr/>
        </p:nvSpPr>
        <p:spPr>
          <a:xfrm rot="10800000" flipV="1">
            <a:off x="221760" y="3938040"/>
            <a:ext cx="2189880" cy="54648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40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Администрация Президента РФ, Аппарат Правительства РФ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71" name="Line 25"/>
          <p:cNvSpPr/>
          <p:nvPr/>
        </p:nvSpPr>
        <p:spPr>
          <a:xfrm>
            <a:off x="349920" y="1066680"/>
            <a:ext cx="5817600" cy="36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26"/>
          <p:cNvSpPr/>
          <p:nvPr/>
        </p:nvSpPr>
        <p:spPr>
          <a:xfrm>
            <a:off x="283320" y="820800"/>
            <a:ext cx="318780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376092"/>
                </a:solidFill>
                <a:latin typeface="Arial"/>
              </a:rPr>
              <a:t>Способы подачи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73" name="CustomShape 27"/>
          <p:cNvSpPr/>
          <p:nvPr/>
        </p:nvSpPr>
        <p:spPr>
          <a:xfrm>
            <a:off x="3084840" y="4002480"/>
            <a:ext cx="2662200" cy="39492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40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 организаций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374" name="CustomShape 28"/>
          <p:cNvSpPr/>
          <p:nvPr/>
        </p:nvSpPr>
        <p:spPr>
          <a:xfrm>
            <a:off x="3099600" y="4436280"/>
            <a:ext cx="2647440" cy="39492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40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Запросы сенаторов РФ, депутатов ГД ФС РФ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75" name="CustomShape 29"/>
          <p:cNvSpPr/>
          <p:nvPr/>
        </p:nvSpPr>
        <p:spPr>
          <a:xfrm>
            <a:off x="3072960" y="3516120"/>
            <a:ext cx="267444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40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Телефон доверия, досудебные жалобы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76" name="CustomShape 30"/>
          <p:cNvSpPr/>
          <p:nvPr/>
        </p:nvSpPr>
        <p:spPr>
          <a:xfrm>
            <a:off x="2420640" y="3516120"/>
            <a:ext cx="660960" cy="30492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</a:rPr>
              <a:t>447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77" name="CustomShape 31"/>
          <p:cNvSpPr/>
          <p:nvPr/>
        </p:nvSpPr>
        <p:spPr>
          <a:xfrm>
            <a:off x="2510280" y="3937680"/>
            <a:ext cx="469440" cy="30492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</a:rPr>
              <a:t> 16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78" name="CustomShape 32"/>
          <p:cNvSpPr/>
          <p:nvPr/>
        </p:nvSpPr>
        <p:spPr>
          <a:xfrm flipH="1">
            <a:off x="5863320" y="4498200"/>
            <a:ext cx="274680" cy="51804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</a:rPr>
              <a:t>0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79" name="CustomShape 33"/>
          <p:cNvSpPr/>
          <p:nvPr/>
        </p:nvSpPr>
        <p:spPr>
          <a:xfrm>
            <a:off x="232920" y="4451760"/>
            <a:ext cx="2178360" cy="39492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40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Органы государственной власти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80" name="CustomShape 34"/>
          <p:cNvSpPr/>
          <p:nvPr/>
        </p:nvSpPr>
        <p:spPr>
          <a:xfrm>
            <a:off x="2494440" y="4498200"/>
            <a:ext cx="577800" cy="30492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</a:rPr>
              <a:t>65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81" name="CustomShape 35"/>
          <p:cNvSpPr/>
          <p:nvPr/>
        </p:nvSpPr>
        <p:spPr>
          <a:xfrm>
            <a:off x="5801400" y="4113000"/>
            <a:ext cx="479160" cy="30492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82" name="CustomShape 36"/>
          <p:cNvSpPr/>
          <p:nvPr/>
        </p:nvSpPr>
        <p:spPr>
          <a:xfrm>
            <a:off x="5747400" y="3482640"/>
            <a:ext cx="525960" cy="304920"/>
          </a:xfrm>
          <a:prstGeom prst="rect">
            <a:avLst/>
          </a:prstGeom>
          <a:noFill/>
          <a:ln w="0">
            <a:noFill/>
          </a:ln>
          <a:scene3d>
            <a:camera prst="perspectiveLeft"/>
            <a:lightRig rig="threePt" dir="t"/>
          </a:scene3d>
          <a:sp3d prstMaterial="dkEdg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  <a:sp3d prstMaterial="dkEdge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</a:rPr>
              <a:t>18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83" name="CustomShape 37"/>
          <p:cNvSpPr/>
          <p:nvPr/>
        </p:nvSpPr>
        <p:spPr>
          <a:xfrm>
            <a:off x="5189400" y="2023920"/>
            <a:ext cx="927000" cy="48168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Line 38"/>
          <p:cNvSpPr/>
          <p:nvPr/>
        </p:nvSpPr>
        <p:spPr>
          <a:xfrm flipV="1">
            <a:off x="349920" y="2914200"/>
            <a:ext cx="5817600" cy="1152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39"/>
          <p:cNvSpPr/>
          <p:nvPr/>
        </p:nvSpPr>
        <p:spPr>
          <a:xfrm>
            <a:off x="349920" y="2585520"/>
            <a:ext cx="318780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376092"/>
                </a:solidFill>
                <a:latin typeface="Arial"/>
              </a:rPr>
              <a:t>Источники поступления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86" name="CustomShape 40"/>
          <p:cNvSpPr/>
          <p:nvPr/>
        </p:nvSpPr>
        <p:spPr>
          <a:xfrm>
            <a:off x="6341760" y="2032200"/>
            <a:ext cx="762840" cy="44712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7" name="Picture 2" descr="F:\12.08.ЕДДС.jpg"/>
          <p:cNvPicPr/>
          <p:nvPr/>
        </p:nvPicPr>
        <p:blipFill>
          <a:blip r:embed="rId6"/>
          <a:srcRect l="12960" t="27537" r="63597" b="18626"/>
          <a:stretch/>
        </p:blipFill>
        <p:spPr>
          <a:xfrm>
            <a:off x="7217640" y="1259280"/>
            <a:ext cx="233280" cy="315720"/>
          </a:xfrm>
          <a:prstGeom prst="rect">
            <a:avLst/>
          </a:prstGeom>
          <a:ln w="0">
            <a:noFill/>
          </a:ln>
        </p:spPr>
      </p:pic>
      <p:grpSp>
        <p:nvGrpSpPr>
          <p:cNvPr id="388" name="Group 41"/>
          <p:cNvGrpSpPr/>
          <p:nvPr/>
        </p:nvGrpSpPr>
        <p:grpSpPr>
          <a:xfrm>
            <a:off x="6350760" y="3486240"/>
            <a:ext cx="3414240" cy="2179440"/>
            <a:chOff x="6350760" y="3486240"/>
            <a:chExt cx="3414240" cy="2179440"/>
          </a:xfrm>
        </p:grpSpPr>
        <p:sp>
          <p:nvSpPr>
            <p:cNvPr id="389" name="CustomShape 42"/>
            <p:cNvSpPr/>
            <p:nvPr/>
          </p:nvSpPr>
          <p:spPr>
            <a:xfrm>
              <a:off x="7537320" y="3978720"/>
              <a:ext cx="749160" cy="738000"/>
            </a:xfrm>
            <a:prstGeom prst="ellipse">
              <a:avLst/>
            </a:prstGeom>
            <a:solidFill>
              <a:srgbClr val="449CB3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0" name="CustomShape 43"/>
            <p:cNvSpPr/>
            <p:nvPr/>
          </p:nvSpPr>
          <p:spPr>
            <a:xfrm>
              <a:off x="7308360" y="3486240"/>
              <a:ext cx="1143000" cy="452520"/>
            </a:xfrm>
            <a:custGeom>
              <a:avLst/>
              <a:gdLst/>
              <a:ahLst/>
              <a:cxnLst/>
              <a:rect l="l" t="t" r="r" b="b"/>
              <a:pathLst>
                <a:path w="1168588" h="452772">
                  <a:moveTo>
                    <a:pt x="0" y="0"/>
                  </a:moveTo>
                  <a:lnTo>
                    <a:pt x="1168588" y="0"/>
                  </a:lnTo>
                  <a:lnTo>
                    <a:pt x="1168588" y="452772"/>
                  </a:lnTo>
                  <a:lnTo>
                    <a:pt x="0" y="4527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376092"/>
                  </a:solidFill>
                  <a:latin typeface="Arial"/>
                </a:rPr>
                <a:t>Рассмотрено,           разъяснено	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E46C0A"/>
                  </a:solidFill>
                  <a:latin typeface="Arial"/>
                </a:rPr>
                <a:t>480</a:t>
              </a:r>
              <a:r>
                <a:rPr lang="ru-RU" sz="900" b="1" strike="noStrike" spc="-1">
                  <a:solidFill>
                    <a:srgbClr val="000000"/>
                  </a:solidFill>
                  <a:latin typeface="Arial"/>
                </a:rPr>
                <a:t>	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91" name="CustomShape 44"/>
            <p:cNvSpPr/>
            <p:nvPr/>
          </p:nvSpPr>
          <p:spPr>
            <a:xfrm>
              <a:off x="7757280" y="4082760"/>
              <a:ext cx="749160" cy="738000"/>
            </a:xfrm>
            <a:prstGeom prst="ellipse">
              <a:avLst/>
            </a:prstGeom>
            <a:solidFill>
              <a:srgbClr val="44A0B8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/>
          </p:style>
        </p:sp>
        <p:sp>
          <p:nvSpPr>
            <p:cNvPr id="392" name="CustomShape 45"/>
            <p:cNvSpPr/>
            <p:nvPr/>
          </p:nvSpPr>
          <p:spPr>
            <a:xfrm>
              <a:off x="8364600" y="3832200"/>
              <a:ext cx="1280520" cy="497520"/>
            </a:xfrm>
            <a:custGeom>
              <a:avLst/>
              <a:gdLst/>
              <a:ahLst/>
              <a:cxnLst/>
              <a:rect l="l" t="t" r="r" b="b"/>
              <a:pathLst>
                <a:path w="1261822" h="498049">
                  <a:moveTo>
                    <a:pt x="0" y="0"/>
                  </a:moveTo>
                  <a:lnTo>
                    <a:pt x="1261822" y="0"/>
                  </a:lnTo>
                  <a:lnTo>
                    <a:pt x="126182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376092"/>
                  </a:solidFill>
                  <a:latin typeface="Arial"/>
                </a:rPr>
                <a:t>Дан ответ автору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E46C0A"/>
                  </a:solidFill>
                  <a:latin typeface="Arial"/>
                </a:rPr>
                <a:t>9</a:t>
              </a:r>
              <a:r>
                <a:rPr lang="ru-RU" sz="900" b="1" strike="noStrike" spc="-1">
                  <a:solidFill>
                    <a:srgbClr val="000000"/>
                  </a:solidFill>
                  <a:latin typeface="Arial"/>
                </a:rPr>
                <a:t>	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93" name="CustomShape 46"/>
            <p:cNvSpPr/>
            <p:nvPr/>
          </p:nvSpPr>
          <p:spPr>
            <a:xfrm>
              <a:off x="7811280" y="4317120"/>
              <a:ext cx="749160" cy="738000"/>
            </a:xfrm>
            <a:prstGeom prst="ellipse">
              <a:avLst/>
            </a:prstGeom>
            <a:solidFill>
              <a:srgbClr val="44A3BC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/>
          </p:style>
        </p:sp>
        <p:sp>
          <p:nvSpPr>
            <p:cNvPr id="394" name="CustomShape 47"/>
            <p:cNvSpPr/>
            <p:nvPr/>
          </p:nvSpPr>
          <p:spPr>
            <a:xfrm>
              <a:off x="8385840" y="4466160"/>
              <a:ext cx="1379160" cy="531720"/>
            </a:xfrm>
            <a:custGeom>
              <a:avLst/>
              <a:gdLst/>
              <a:ahLst/>
              <a:cxnLst/>
              <a:rect l="l" t="t" r="r" b="b"/>
              <a:pathLst>
                <a:path w="1359001" h="532007">
                  <a:moveTo>
                    <a:pt x="0" y="0"/>
                  </a:moveTo>
                  <a:lnTo>
                    <a:pt x="1359001" y="0"/>
                  </a:lnTo>
                  <a:lnTo>
                    <a:pt x="1359001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376092"/>
                  </a:solidFill>
                  <a:latin typeface="Arial"/>
                </a:rPr>
                <a:t>Рассмотрено, поддержано	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E46C0A"/>
                  </a:solidFill>
                  <a:latin typeface="Arial"/>
                </a:rPr>
                <a:t>4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95" name="CustomShape 48"/>
            <p:cNvSpPr/>
            <p:nvPr/>
          </p:nvSpPr>
          <p:spPr>
            <a:xfrm>
              <a:off x="7659000" y="4505040"/>
              <a:ext cx="749160" cy="738000"/>
            </a:xfrm>
            <a:prstGeom prst="ellipse">
              <a:avLst/>
            </a:prstGeom>
            <a:solidFill>
              <a:srgbClr val="46A5BE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/>
          </p:style>
        </p:sp>
        <p:sp>
          <p:nvSpPr>
            <p:cNvPr id="396" name="CustomShape 49"/>
            <p:cNvSpPr/>
            <p:nvPr/>
          </p:nvSpPr>
          <p:spPr>
            <a:xfrm>
              <a:off x="8333640" y="5179320"/>
              <a:ext cx="921960" cy="486360"/>
            </a:xfrm>
            <a:custGeom>
              <a:avLst/>
              <a:gdLst/>
              <a:ahLst/>
              <a:cxnLst/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376092"/>
                  </a:solidFill>
                  <a:latin typeface="Arial"/>
                </a:rPr>
                <a:t>Находятся на рассмотрении</a:t>
              </a:r>
              <a:r>
                <a:rPr lang="ru-RU" sz="900" b="1" strike="noStrike" spc="-1">
                  <a:solidFill>
                    <a:srgbClr val="000000"/>
                  </a:solidFill>
                  <a:latin typeface="Arial"/>
                </a:rPr>
                <a:t>	</a:t>
              </a:r>
              <a:r>
                <a:rPr lang="ru-RU" sz="900" b="1" strike="noStrike" spc="-1">
                  <a:solidFill>
                    <a:srgbClr val="E46C0A"/>
                  </a:solidFill>
                  <a:latin typeface="Arial"/>
                </a:rPr>
                <a:t>40  </a:t>
              </a:r>
              <a:r>
                <a:rPr lang="ru-RU" sz="900" b="1" strike="noStrike" spc="-1">
                  <a:solidFill>
                    <a:srgbClr val="000000"/>
                  </a:solidFill>
                  <a:latin typeface="Arial"/>
                </a:rPr>
                <a:t>                            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97" name="CustomShape 50"/>
            <p:cNvSpPr/>
            <p:nvPr/>
          </p:nvSpPr>
          <p:spPr>
            <a:xfrm>
              <a:off x="7415640" y="4505040"/>
              <a:ext cx="749160" cy="738000"/>
            </a:xfrm>
            <a:prstGeom prst="ellipse">
              <a:avLst/>
            </a:prstGeom>
            <a:solidFill>
              <a:srgbClr val="48A8C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/>
          </p:style>
        </p:sp>
        <p:sp>
          <p:nvSpPr>
            <p:cNvPr id="398" name="CustomShape 51"/>
            <p:cNvSpPr/>
            <p:nvPr/>
          </p:nvSpPr>
          <p:spPr>
            <a:xfrm>
              <a:off x="6631920" y="5179320"/>
              <a:ext cx="858600" cy="486360"/>
            </a:xfrm>
            <a:custGeom>
              <a:avLst/>
              <a:gdLst/>
              <a:ahLst/>
              <a:cxnLst/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376092"/>
                  </a:solidFill>
                  <a:latin typeface="Arial"/>
                </a:rPr>
                <a:t>Направлено по компетенции 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</a:rPr>
                <a:t>	</a:t>
              </a:r>
              <a:r>
                <a:rPr lang="ru-RU" sz="900" b="1" strike="noStrike" spc="-1">
                  <a:solidFill>
                    <a:srgbClr val="E46C0A"/>
                  </a:solidFill>
                  <a:latin typeface="Arial"/>
                </a:rPr>
                <a:t>9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99" name="CustomShape 52"/>
            <p:cNvSpPr/>
            <p:nvPr/>
          </p:nvSpPr>
          <p:spPr>
            <a:xfrm>
              <a:off x="7263360" y="4317120"/>
              <a:ext cx="749160" cy="738000"/>
            </a:xfrm>
            <a:prstGeom prst="ellipse">
              <a:avLst/>
            </a:prstGeom>
            <a:solidFill>
              <a:srgbClr val="4AAAC3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/>
          </p:style>
        </p:sp>
        <p:sp>
          <p:nvSpPr>
            <p:cNvPr id="400" name="CustomShape 53"/>
            <p:cNvSpPr/>
            <p:nvPr/>
          </p:nvSpPr>
          <p:spPr>
            <a:xfrm>
              <a:off x="6350760" y="4466160"/>
              <a:ext cx="795960" cy="588960"/>
            </a:xfrm>
            <a:custGeom>
              <a:avLst/>
              <a:gdLst/>
              <a:ahLst/>
              <a:cxnLst/>
              <a:rect l="l" t="t" r="r" b="b"/>
              <a:pathLst>
                <a:path w="784529" h="532007">
                  <a:moveTo>
                    <a:pt x="0" y="0"/>
                  </a:moveTo>
                  <a:lnTo>
                    <a:pt x="784529" y="0"/>
                  </a:lnTo>
                  <a:lnTo>
                    <a:pt x="784529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376092"/>
                  </a:solidFill>
                  <a:latin typeface="Arial"/>
                </a:rPr>
                <a:t>Оставлено без ответа автору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E46C0A"/>
                  </a:solidFill>
                  <a:latin typeface="Arial"/>
                </a:rPr>
                <a:t>2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000000"/>
                  </a:solidFill>
                  <a:latin typeface="Arial"/>
                </a:rPr>
                <a:t>	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401" name="CustomShape 54"/>
            <p:cNvSpPr/>
            <p:nvPr/>
          </p:nvSpPr>
          <p:spPr>
            <a:xfrm>
              <a:off x="6413040" y="3832200"/>
              <a:ext cx="811440" cy="569880"/>
            </a:xfrm>
            <a:custGeom>
              <a:avLst/>
              <a:gdLst/>
              <a:ahLst/>
              <a:cxnLst/>
              <a:rect l="l" t="t" r="r" b="b"/>
              <a:pathLst>
                <a:path w="799912" h="498049">
                  <a:moveTo>
                    <a:pt x="0" y="0"/>
                  </a:moveTo>
                  <a:lnTo>
                    <a:pt x="799912" y="0"/>
                  </a:lnTo>
                  <a:lnTo>
                    <a:pt x="79991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ru-RU" sz="900" b="1" strike="noStrike" spc="-1">
                  <a:solidFill>
                    <a:srgbClr val="376092"/>
                  </a:solidFill>
                  <a:latin typeface="Arial"/>
                </a:rPr>
                <a:t>Рассмотрено, не поддержано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15"/>
                </a:spcAft>
                <a:tabLst>
                  <a:tab pos="0" algn="l"/>
                </a:tabLst>
              </a:pPr>
              <a:r>
                <a:rPr lang="en-US" sz="900" b="1" strike="noStrike" spc="-1">
                  <a:solidFill>
                    <a:srgbClr val="E46C0A"/>
                  </a:solidFill>
                  <a:latin typeface="Arial"/>
                </a:rPr>
                <a:t>      5</a:t>
              </a:r>
              <a:r>
                <a:rPr lang="ru-RU" sz="900" b="1" strike="noStrike" spc="-1">
                  <a:solidFill>
                    <a:srgbClr val="000000"/>
                  </a:solidFill>
                  <a:latin typeface="Arial"/>
                </a:rPr>
                <a:t>	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402" name="CustomShape 55"/>
            <p:cNvSpPr/>
            <p:nvPr/>
          </p:nvSpPr>
          <p:spPr>
            <a:xfrm>
              <a:off x="7317360" y="4082760"/>
              <a:ext cx="749160" cy="738000"/>
            </a:xfrm>
            <a:prstGeom prst="ellipse">
              <a:avLst/>
            </a:prstGeom>
            <a:solidFill>
              <a:srgbClr val="4CACC5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fillRef>
            <a:effectRef idx="0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effectRef>
            <a:fontRef idx="minor"/>
          </p:style>
        </p:sp>
      </p:grpSp>
      <p:sp>
        <p:nvSpPr>
          <p:cNvPr id="403" name="CustomShape 56"/>
          <p:cNvSpPr/>
          <p:nvPr/>
        </p:nvSpPr>
        <p:spPr>
          <a:xfrm>
            <a:off x="7565400" y="6096600"/>
            <a:ext cx="845640" cy="492120"/>
          </a:xfrm>
          <a:custGeom>
            <a:avLst/>
            <a:gdLst/>
            <a:ahLst/>
            <a:cxnLst/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315"/>
              </a:spcAft>
              <a:tabLst>
                <a:tab pos="0" algn="l"/>
              </a:tabLst>
            </a:pPr>
            <a:r>
              <a:rPr lang="ru-RU" sz="900" b="1" strike="noStrike" spc="-1">
                <a:solidFill>
                  <a:srgbClr val="376092"/>
                </a:solidFill>
                <a:latin typeface="Arial"/>
              </a:rPr>
              <a:t>Рассмотрение продлено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  <a:tabLst>
                <a:tab pos="0" algn="l"/>
              </a:tabLst>
            </a:pPr>
            <a:r>
              <a:rPr lang="ru-RU" sz="900" b="1" strike="noStrike" spc="-1">
                <a:solidFill>
                  <a:srgbClr val="E46C0A"/>
                </a:solidFill>
                <a:latin typeface="Arial"/>
              </a:rPr>
              <a:t>0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04" name="CustomShape 57"/>
          <p:cNvSpPr/>
          <p:nvPr/>
        </p:nvSpPr>
        <p:spPr>
          <a:xfrm>
            <a:off x="6337800" y="2661120"/>
            <a:ext cx="342324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Результаты рассмотрения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5" name="Line 58"/>
          <p:cNvSpPr/>
          <p:nvPr/>
        </p:nvSpPr>
        <p:spPr>
          <a:xfrm>
            <a:off x="6263640" y="3392280"/>
            <a:ext cx="25920" cy="29473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Line 59"/>
          <p:cNvSpPr/>
          <p:nvPr/>
        </p:nvSpPr>
        <p:spPr>
          <a:xfrm>
            <a:off x="6483960" y="2955240"/>
            <a:ext cx="3147480" cy="360"/>
          </a:xfrm>
          <a:prstGeom prst="line">
            <a:avLst/>
          </a:prstGeom>
          <a:ln w="73025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60"/>
          <p:cNvSpPr/>
          <p:nvPr/>
        </p:nvSpPr>
        <p:spPr>
          <a:xfrm flipH="1">
            <a:off x="1158840" y="1773000"/>
            <a:ext cx="183600" cy="23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61"/>
          <p:cNvSpPr/>
          <p:nvPr/>
        </p:nvSpPr>
        <p:spPr>
          <a:xfrm>
            <a:off x="2125080" y="1782000"/>
            <a:ext cx="153360" cy="22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CustomShape 62"/>
          <p:cNvSpPr/>
          <p:nvPr/>
        </p:nvSpPr>
        <p:spPr>
          <a:xfrm flipH="1">
            <a:off x="3703320" y="1739520"/>
            <a:ext cx="121320" cy="22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63"/>
          <p:cNvSpPr/>
          <p:nvPr/>
        </p:nvSpPr>
        <p:spPr>
          <a:xfrm flipH="1">
            <a:off x="4488840" y="1739520"/>
            <a:ext cx="121320" cy="22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CustomShape 64"/>
          <p:cNvSpPr/>
          <p:nvPr/>
        </p:nvSpPr>
        <p:spPr>
          <a:xfrm>
            <a:off x="5526000" y="1764360"/>
            <a:ext cx="153360" cy="22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CustomShape 65"/>
          <p:cNvSpPr/>
          <p:nvPr/>
        </p:nvSpPr>
        <p:spPr>
          <a:xfrm>
            <a:off x="6459840" y="1753200"/>
            <a:ext cx="153360" cy="22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CustomShape 66"/>
          <p:cNvSpPr/>
          <p:nvPr/>
        </p:nvSpPr>
        <p:spPr>
          <a:xfrm>
            <a:off x="8411400" y="1772280"/>
            <a:ext cx="39960" cy="23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745920" y="46800"/>
            <a:ext cx="7741440" cy="352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DEA04E"/>
                </a:solidFill>
                <a:latin typeface="Arial"/>
              </a:rPr>
              <a:t>V</a:t>
            </a:r>
            <a:r>
              <a:rPr lang="ru-RU" sz="1600" b="1" strike="noStrike" spc="-1" dirty="0" smtClean="0">
                <a:solidFill>
                  <a:srgbClr val="DEA04E"/>
                </a:solidFill>
                <a:latin typeface="Arial"/>
              </a:rPr>
              <a:t>.  </a:t>
            </a:r>
            <a:r>
              <a:rPr lang="ru-RU" sz="1600" b="1" strike="noStrike" spc="-1" dirty="0">
                <a:solidFill>
                  <a:srgbClr val="DEA04E"/>
                </a:solidFill>
                <a:latin typeface="Arial"/>
              </a:rPr>
              <a:t>Тематика обращений граждан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3" name="Рисунок 25"/>
          <p:cNvPicPr/>
          <p:nvPr/>
        </p:nvPicPr>
        <p:blipFill>
          <a:blip r:embed="rId2"/>
          <a:stretch/>
        </p:blipFill>
        <p:spPr>
          <a:xfrm>
            <a:off x="705240" y="9000"/>
            <a:ext cx="372240" cy="48960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464" name="CustomShape 2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9D9B97B4-3959-48CF-A832-1689EC541D9D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8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65" name="Line 3"/>
          <p:cNvSpPr/>
          <p:nvPr/>
        </p:nvSpPr>
        <p:spPr>
          <a:xfrm>
            <a:off x="0" y="544320"/>
            <a:ext cx="9720000" cy="205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66" name="Table 4"/>
          <p:cNvGraphicFramePr/>
          <p:nvPr>
            <p:extLst>
              <p:ext uri="{D42A27DB-BD31-4B8C-83A1-F6EECF244321}">
                <p14:modId xmlns:p14="http://schemas.microsoft.com/office/powerpoint/2010/main" val="1586603365"/>
              </p:ext>
            </p:extLst>
          </p:nvPr>
        </p:nvGraphicFramePr>
        <p:xfrm>
          <a:off x="114120" y="672480"/>
          <a:ext cx="9491400" cy="6828426"/>
        </p:xfrm>
        <a:graphic>
          <a:graphicData uri="http://schemas.openxmlformats.org/drawingml/2006/table">
            <a:tbl>
              <a:tblPr/>
              <a:tblGrid>
                <a:gridCol w="58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№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Наименование вопроса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1 квартал 2023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1 квартал 2024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Динамика 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178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229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+22,2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Деятельность ГИМС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340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258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-31,8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Деятельность и принимаемые решения МЧС России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-100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обращения)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+7,7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Запросы архивных данных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+50,0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Предупреждение и преодоление ЧС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+50,0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Коммунальное хозяйство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-160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Трудовые отношения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Tahoma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-150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Гражданская оборона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+100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Социальная сфера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</a:t>
                      </a:r>
                      <a:r>
                        <a:rPr lang="ru-RU" sz="1100" b="0" strike="noStrike" spc="-1" dirty="0" smtClean="0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100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Жилищные вопросы (предоставление субсидий, ЕСВ, ГЖС, служебного жилья, выселение)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 -60,0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Законодательство РФ (вопросы по нормативному регулированию, законодательной инициативе своего ведения, исполнения судебных решений)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E46C0A"/>
                          </a:solidFill>
                          <a:latin typeface="Arial"/>
                        </a:rPr>
                        <a:t>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Образование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chemeClr val="accent1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0" strike="noStrike" spc="-1" dirty="0" smtClean="0">
                          <a:solidFill>
                            <a:schemeClr val="accent1"/>
                          </a:solidFill>
                          <a:latin typeface="Arial"/>
                        </a:rPr>
                        <a:t>+100</a:t>
                      </a:r>
                      <a:endParaRPr lang="ru-RU" sz="1100" b="0" strike="noStrike" spc="-1" dirty="0">
                        <a:solidFill>
                          <a:schemeClr val="accent1"/>
                        </a:solidFill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Здравоохранение. Туризм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- 100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Прохождение службы (прохождение военной, государственной службы, продление контракта, увольнение со службы, награждение государственными наградами)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</a:rPr>
                        <a:t>+33,3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Наука (инновационная деятельность)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080" marR="10080"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1170432" y="9000"/>
            <a:ext cx="6446520" cy="67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9000"/>
          </a:bodyPr>
          <a:lstStyle/>
          <a:p>
            <a:pPr algn="r"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DEA04E"/>
                </a:solidFill>
                <a:latin typeface="Arial"/>
              </a:rPr>
              <a:t>VI</a:t>
            </a:r>
            <a:r>
              <a:rPr lang="ru-RU" sz="1600" b="1" strike="noStrike" spc="-1" dirty="0" smtClean="0">
                <a:solidFill>
                  <a:srgbClr val="DEA04E"/>
                </a:solidFill>
                <a:latin typeface="Arial"/>
              </a:rPr>
              <a:t>. </a:t>
            </a:r>
            <a:r>
              <a:rPr lang="ru-RU" sz="1800" b="1" strike="noStrike" spc="-1" dirty="0">
                <a:solidFill>
                  <a:srgbClr val="DEA04E"/>
                </a:solidFill>
                <a:latin typeface="Arial"/>
              </a:rPr>
              <a:t>Обзор актуальных и часто задаваемых вопросов</a:t>
            </a:r>
            <a:r>
              <a:rPr dirty="0"/>
              <a:t/>
            </a:r>
            <a:br>
              <a:rPr dirty="0"/>
            </a:b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8" name="Рисунок 25"/>
          <p:cNvPicPr/>
          <p:nvPr/>
        </p:nvPicPr>
        <p:blipFill>
          <a:blip r:embed="rId2"/>
          <a:stretch/>
        </p:blipFill>
        <p:spPr>
          <a:xfrm>
            <a:off x="705240" y="9000"/>
            <a:ext cx="372240" cy="489600"/>
          </a:xfrm>
          <a:prstGeom prst="rect">
            <a:avLst/>
          </a:prstGeom>
          <a:ln w="0"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469" name="CustomShape 2"/>
          <p:cNvSpPr/>
          <p:nvPr/>
        </p:nvSpPr>
        <p:spPr>
          <a:xfrm>
            <a:off x="9160920" y="9000"/>
            <a:ext cx="367200" cy="4374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546B6E99-9C96-4E69-BF8B-4741AD3A027A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9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70" name="Line 3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25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4"/>
          <p:cNvSpPr/>
          <p:nvPr/>
        </p:nvSpPr>
        <p:spPr>
          <a:xfrm>
            <a:off x="2639520" y="815760"/>
            <a:ext cx="7095960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Наибольшее    количество - 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258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обращений,   что    составляет    </a:t>
            </a:r>
            <a:r>
              <a:rPr lang="ru-RU" sz="1000" spc="-1" dirty="0" smtClean="0">
                <a:solidFill>
                  <a:srgbClr val="376092"/>
                </a:solidFill>
                <a:latin typeface="Arial"/>
              </a:rPr>
              <a:t>46,9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,% от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общего количества обращений. в 1 квартале 2024 года поступило по вопросам по запросам  сведений  о наличии маломерных судов в рамках процедуры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банкротства.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Надо отметить, что запросы конкурсных управляющих исполняются государственными органами в соответствии с Федеральным законом от 26.10.2002 № 127-ФЗ «О несостоятельности (банкротстве)» и не попадают под сферу применения Федерального закона от 26.05.2006 № 59-ФЗ «О порядке рассмотрения обращений граждан Российской Федерации». Сервис для направления обращений граждан, размещенный на сайте МЧС России, предназначен для подачи обращений (предложений, заявлений, жалоб) граждан в соответствии с нормами Федерального закона от 26.05.2006 № 59-ФЗ «О порядке рассмотрения обращений граждан Российской Федерации». Но поскольку, размещенные на сайте обращения автоматически попадают в раздел «обращения» системы электронного документооборота Главного управления и в данном разделе не предусмотрено функции «отказать» или «перенаправить» они регистрируются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автоматически, как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обращения. 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72" name="CustomShape 5"/>
          <p:cNvSpPr/>
          <p:nvPr/>
        </p:nvSpPr>
        <p:spPr>
          <a:xfrm>
            <a:off x="2639520" y="573120"/>
            <a:ext cx="586260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Деятельность ГИМС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73" name="CustomShape 6"/>
          <p:cNvSpPr/>
          <p:nvPr/>
        </p:nvSpPr>
        <p:spPr>
          <a:xfrm>
            <a:off x="224640" y="2873520"/>
            <a:ext cx="6468840" cy="2706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       На втором месте по актуальности находятся обращения, касающиеся деятельности надзорных органов ГПН. Поступило </a:t>
            </a:r>
            <a:r>
              <a:rPr lang="ru-RU" sz="1000" b="1" strike="noStrike" spc="-1" dirty="0">
                <a:solidFill>
                  <a:srgbClr val="376092"/>
                </a:solidFill>
                <a:latin typeface="Arial"/>
              </a:rPr>
              <a:t>229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обращений за 1 квартал 2024 год, что составляет </a:t>
            </a:r>
            <a:r>
              <a:rPr lang="ru-RU" sz="1000" spc="-1" dirty="0" smtClean="0">
                <a:solidFill>
                  <a:srgbClr val="376092"/>
                </a:solidFill>
                <a:latin typeface="Arial"/>
              </a:rPr>
              <a:t>41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,7%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от общего количества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обращений. Граждане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активно реагируют на изменения законодательства в области пожарной безопасности, а также обращаются за разъяснениями положений нормативных правовых актов и других документов в области пожарной безопасности.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       Актуальными остаются жалобы о нарушениях различных требований пожарной безопасности в жилых многоквартирных домах и административных зданиях, в том числе требований к противопожарным проездам, а также вопросы по захламлению лестничных площадок в многоквартирных жилых дома, 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Большинство обращений рассматриваются с выездом на место, проводятся проверки по заявлениям граждан, ведется профилактическая  работа. </a:t>
            </a:r>
            <a:endParaRPr lang="ru-RU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       Увеличение количества обращений за 1 квартал 2024 </a:t>
            </a:r>
            <a:r>
              <a:rPr lang="ru-RU" sz="1000" spc="-1" dirty="0">
                <a:solidFill>
                  <a:srgbClr val="376092"/>
                </a:solidFill>
              </a:rPr>
              <a:t>годна 22,2% </a:t>
            </a:r>
            <a:r>
              <a:rPr lang="ru-RU" sz="1000" spc="-1" dirty="0" smtClean="0">
                <a:solidFill>
                  <a:srgbClr val="376092"/>
                </a:solidFill>
              </a:rPr>
              <a:t>- 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229 обращений по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сравнению с аналогичным периодом за 1 квартал 2023 года </a:t>
            </a:r>
            <a:r>
              <a:rPr lang="ru-RU" sz="1000" b="0" strike="noStrike" spc="-1" dirty="0" smtClean="0">
                <a:solidFill>
                  <a:srgbClr val="376092"/>
                </a:solidFill>
                <a:latin typeface="Arial"/>
              </a:rPr>
              <a:t>– 178, связано </a:t>
            </a:r>
            <a:r>
              <a:rPr lang="ru-RU" sz="1000" b="0" strike="noStrike" spc="-1" dirty="0">
                <a:solidFill>
                  <a:srgbClr val="376092"/>
                </a:solidFill>
                <a:latin typeface="Arial"/>
              </a:rPr>
              <a:t>с  сигналами о нарушениях требований пожарной безопасности именно в многоквартирных жилых домах, где захламляются пути эвакуации. Проводятся  разъяснительные  работы сотрудниками территориальных отделов (отделений) надзорной деятельности Главного управления с населением.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474" name="Рисунок 10"/>
          <p:cNvPicPr/>
          <p:nvPr/>
        </p:nvPicPr>
        <p:blipFill>
          <a:blip r:embed="rId3"/>
          <a:stretch/>
        </p:blipFill>
        <p:spPr>
          <a:xfrm>
            <a:off x="152280" y="692640"/>
            <a:ext cx="2466720" cy="206748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sp>
        <p:nvSpPr>
          <p:cNvPr id="475" name="CustomShape 7"/>
          <p:cNvSpPr/>
          <p:nvPr/>
        </p:nvSpPr>
        <p:spPr>
          <a:xfrm>
            <a:off x="2432304" y="5521320"/>
            <a:ext cx="3675096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</a:rPr>
              <a:t>Деятельности и принимаемые решения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76" name="CustomShape 8"/>
          <p:cNvSpPr/>
          <p:nvPr/>
        </p:nvSpPr>
        <p:spPr>
          <a:xfrm>
            <a:off x="2192760" y="5703840"/>
            <a:ext cx="717876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</a:rPr>
              <a:t>        Количество обращений, касающихся деятельности МЧС России и принимаемых решений снизилось на 100%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</a:rPr>
              <a:t>(АППГ - 1).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77" name="Рисунок 3"/>
          <p:cNvPicPr/>
          <p:nvPr/>
        </p:nvPicPr>
        <p:blipFill>
          <a:blip r:embed="rId4"/>
          <a:stretch/>
        </p:blipFill>
        <p:spPr>
          <a:xfrm>
            <a:off x="224640" y="5582160"/>
            <a:ext cx="1967760" cy="1123200"/>
          </a:xfrm>
          <a:prstGeom prst="rect">
            <a:avLst/>
          </a:prstGeom>
          <a:ln w="0">
            <a:solidFill>
              <a:schemeClr val="accent6">
                <a:lumMod val="75000"/>
              </a:schemeClr>
            </a:solidFill>
          </a:ln>
        </p:spPr>
      </p:pic>
      <p:sp>
        <p:nvSpPr>
          <p:cNvPr id="478" name="CustomShape 9"/>
          <p:cNvSpPr/>
          <p:nvPr/>
        </p:nvSpPr>
        <p:spPr>
          <a:xfrm>
            <a:off x="3566160" y="2547720"/>
            <a:ext cx="51703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254061"/>
                </a:solidFill>
                <a:latin typeface="Arial Black"/>
              </a:rPr>
              <a:t>Работа противопожарной службы и соблюдения требований пожарной безопасности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79" name="Рисунок 6"/>
          <p:cNvPicPr/>
          <p:nvPr/>
        </p:nvPicPr>
        <p:blipFill>
          <a:blip r:embed="rId5"/>
          <a:stretch/>
        </p:blipFill>
        <p:spPr>
          <a:xfrm>
            <a:off x="6706440" y="2948040"/>
            <a:ext cx="2941920" cy="225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123584</TotalTime>
  <Words>2994</Words>
  <Application>Microsoft Office PowerPoint</Application>
  <PresentationFormat>Произвольный</PresentationFormat>
  <Paragraphs>418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Microsoft JhengHei UI</vt:lpstr>
      <vt:lpstr>Arial</vt:lpstr>
      <vt:lpstr>Arial Black</vt:lpstr>
      <vt:lpstr>Calibri</vt:lpstr>
      <vt:lpstr>Calibri Light</vt:lpstr>
      <vt:lpstr>DejaVu Sans</vt:lpstr>
      <vt:lpstr>Myriad Pro Light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**Начальник отдела - Мохова Ю. В.</dc:creator>
  <dc:description/>
  <cp:lastModifiedBy>gu122154</cp:lastModifiedBy>
  <cp:revision>2642</cp:revision>
  <cp:lastPrinted>2022-08-17T08:54:17Z</cp:lastPrinted>
  <dcterms:created xsi:type="dcterms:W3CDTF">2019-07-30T12:41:22Z</dcterms:created>
  <dcterms:modified xsi:type="dcterms:W3CDTF">2024-04-03T10:12:55Z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Произвольный</vt:lpwstr>
  </property>
  <property fmtid="{D5CDD505-2E9C-101B-9397-08002B2CF9AE}" pid="4" name="Slides">
    <vt:i4>17</vt:i4>
  </property>
</Properties>
</file>