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11.jpg" ContentType="image/jpeg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sldIdLst>
    <p:sldId id="256" r:id="rId6"/>
    <p:sldId id="257" r:id="rId7"/>
    <p:sldId id="269" r:id="rId8"/>
    <p:sldId id="259" r:id="rId9"/>
    <p:sldId id="260" r:id="rId10"/>
    <p:sldId id="261" r:id="rId11"/>
    <p:sldId id="262" r:id="rId12"/>
    <p:sldId id="263" r:id="rId13"/>
    <p:sldId id="265" r:id="rId14"/>
    <p:sldId id="266" r:id="rId15"/>
  </p:sldIdLst>
  <p:sldSz cx="9720263" cy="6858000"/>
  <p:notesSz cx="7104063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52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830971426928813"/>
          <c:y val="0"/>
          <c:w val="0.65105299648457438"/>
          <c:h val="0.790029606688732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70B-4092-8C21-0180042A7D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Коллективное</c:v>
                </c:pt>
                <c:pt idx="1">
                  <c:v>Анонимное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57-4692-9D69-53EE664B0D0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FE9-4B69-822A-252BBDA71BD8}"/>
                </c:ext>
              </c:extLst>
            </c:dLbl>
            <c:dLbl>
              <c:idx val="1"/>
              <c:layout>
                <c:manualLayout>
                  <c:x val="0"/>
                  <c:y val="2.38653169295296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FE9-4B69-822A-252BBDA71B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Коллективное</c:v>
                </c:pt>
                <c:pt idx="1">
                  <c:v>Анонимное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8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57-4692-9D69-53EE664B0D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324096"/>
        <c:axId val="206966144"/>
      </c:barChart>
      <c:catAx>
        <c:axId val="48324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6966144"/>
        <c:crosses val="autoZero"/>
        <c:auto val="1"/>
        <c:lblAlgn val="ctr"/>
        <c:lblOffset val="100"/>
        <c:noMultiLvlLbl val="0"/>
      </c:catAx>
      <c:valAx>
        <c:axId val="20696614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48324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551847230706394"/>
          <c:y val="2.5568729280688544E-2"/>
          <c:w val="0.14001034004707139"/>
          <c:h val="0.479152504285148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Повторные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95-4D14-9262-77029AA3126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Повторные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95-4D14-9262-77029AA3126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29454080"/>
        <c:axId val="329456048"/>
      </c:barChart>
      <c:catAx>
        <c:axId val="329454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9456048"/>
        <c:crosses val="autoZero"/>
        <c:auto val="1"/>
        <c:lblAlgn val="ctr"/>
        <c:lblOffset val="100"/>
        <c:noMultiLvlLbl val="0"/>
      </c:catAx>
      <c:valAx>
        <c:axId val="3294560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29454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969124597497681"/>
          <c:y val="0.67801727561791036"/>
          <c:w val="0.28061726986537566"/>
          <c:h val="0.162171854883551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Лист1!$A$2:$A$9</cx:f>
        <cx:lvl ptCount="8">
          <cx:pt idx="0">Рассмотрено, разъяснено</cx:pt>
          <cx:pt idx="1">Дан ответ автору</cx:pt>
          <cx:pt idx="2">Находятся на рассмотрении</cx:pt>
          <cx:pt idx="3">Рассмотрено, поддержано</cx:pt>
          <cx:pt idx="4">Направлено по компетенции </cx:pt>
          <cx:pt idx="5">Оставлено без ответа автору</cx:pt>
          <cx:pt idx="6">Рассмотрено, не поддержано</cx:pt>
          <cx:pt idx="7">Рассмотрение продлено</cx:pt>
        </cx:lvl>
      </cx:strDim>
      <cx:numDim type="size">
        <cx:f>Лист1!$B$2:$B$9</cx:f>
        <cx:lvl ptCount="8" formatCode="Основной">
          <cx:pt idx="0">13257</cx:pt>
          <cx:pt idx="1">7100</cx:pt>
          <cx:pt idx="2">4725</cx:pt>
          <cx:pt idx="3">2048</cx:pt>
          <cx:pt idx="4">1541</cx:pt>
          <cx:pt idx="5">1309</cx:pt>
          <cx:pt idx="6">852</cx:pt>
          <cx:pt idx="7">549</cx:pt>
        </cx:lvl>
      </cx:numDim>
    </cx:data>
  </cx:chartData>
  <cx:chart>
    <cx:plotArea>
      <cx:plotAreaRegion>
        <cx:series layoutId="sunburst" uniqueId="{A531FCC7-636B-4C64-B435-C23263782AAF}">
          <cx:tx>
            <cx:txData>
              <cx:f>Лист1!$B$1</cx:f>
              <cx:v>Ряд 1</cx:v>
            </cx:txData>
          </cx:tx>
          <cx:dataId val="0"/>
        </cx:series>
      </cx:plotAreaRegion>
    </cx:plotArea>
    <cx:legend pos="l" align="ctr" overlay="0">
      <cx:txPr>
        <a:bodyPr spcFirstLastPara="1" vertOverflow="ellipsis" wrap="square" lIns="0" tIns="0" rIns="0" bIns="0" anchor="ctr" anchorCtr="1"/>
        <a:lstStyle/>
        <a:p>
          <a:pPr>
            <a:defRPr sz="900" baseline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defRPr>
          </a:pPr>
          <a:endParaRPr lang="ru-RU" sz="900" baseline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cx:txPr>
    </cx:legend>
  </cx:chart>
  <cx:clrMapOvr bg1="lt1" tx1="dk1" bg2="dk2" tx2="lt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56ECAD-959B-4372-A09F-BACBED948B18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BC7DA1-B8E0-45BE-8EC4-FE2D128211A7}">
      <dgm:prSet custT="1"/>
      <dgm:spPr>
        <a:solidFill>
          <a:schemeClr val="bg1"/>
        </a:solidFill>
        <a:ln cmpd="dbl">
          <a:solidFill>
            <a:schemeClr val="accent1"/>
          </a:solidFill>
        </a:ln>
      </dgm:spPr>
      <dgm:t>
        <a:bodyPr anchor="t" anchorCtr="0"/>
        <a:lstStyle/>
        <a:p>
          <a:pPr rtl="0"/>
          <a:r>
            <a:rPr lang="ru-RU" sz="900" b="1" cap="all" baseline="0" dirty="0" smtClean="0">
              <a:solidFill>
                <a:schemeClr val="accent1">
                  <a:lumMod val="75000"/>
                </a:schemeClr>
              </a:solidFill>
            </a:rPr>
            <a:t>Заявления</a:t>
          </a:r>
        </a:p>
        <a:p>
          <a:pPr rtl="0"/>
          <a:r>
            <a:rPr lang="ru-RU" sz="1200" b="1" dirty="0" smtClean="0">
              <a:solidFill>
                <a:schemeClr val="accent6">
                  <a:lumMod val="75000"/>
                </a:schemeClr>
              </a:solidFill>
            </a:rPr>
            <a:t>609</a:t>
          </a:r>
          <a:endParaRPr lang="en-US" sz="1200" b="1" dirty="0" smtClean="0">
            <a:solidFill>
              <a:schemeClr val="accent6">
                <a:lumMod val="75000"/>
              </a:schemeClr>
            </a:solidFill>
          </a:endParaRPr>
        </a:p>
        <a:p>
          <a:pPr rtl="0"/>
          <a:r>
            <a:rPr lang="ru-RU" sz="1200" b="1" dirty="0" smtClean="0">
              <a:solidFill>
                <a:srgbClr val="0070C0"/>
              </a:solidFill>
            </a:rPr>
            <a:t>743</a:t>
          </a:r>
          <a:endParaRPr lang="en-US" sz="1200" b="1" dirty="0" smtClean="0">
            <a:solidFill>
              <a:srgbClr val="0070C0"/>
            </a:solidFill>
          </a:endParaRPr>
        </a:p>
        <a:p>
          <a:pPr rtl="0"/>
          <a:r>
            <a:rPr lang="ru-RU" sz="600" b="0" i="1" dirty="0" smtClean="0">
              <a:solidFill>
                <a:srgbClr val="0070C0"/>
              </a:solidFill>
            </a:rPr>
            <a:t>2 кв. </a:t>
          </a:r>
          <a:r>
            <a:rPr lang="en-US" sz="600" b="0" i="1" dirty="0" smtClean="0">
              <a:solidFill>
                <a:srgbClr val="0070C0"/>
              </a:solidFill>
            </a:rPr>
            <a:t>202</a:t>
          </a:r>
          <a:r>
            <a:rPr lang="ru-RU" sz="600" b="0" i="1" dirty="0" smtClean="0">
              <a:solidFill>
                <a:srgbClr val="0070C0"/>
              </a:solidFill>
            </a:rPr>
            <a:t>3</a:t>
          </a:r>
          <a:r>
            <a:rPr lang="en-US" sz="600" b="0" i="1" dirty="0" smtClean="0">
              <a:solidFill>
                <a:srgbClr val="0070C0"/>
              </a:solidFill>
            </a:rPr>
            <a:t> </a:t>
          </a:r>
          <a:endParaRPr lang="ru-RU" sz="600" b="0" i="1" dirty="0">
            <a:solidFill>
              <a:srgbClr val="0070C0"/>
            </a:solidFill>
          </a:endParaRPr>
        </a:p>
      </dgm:t>
    </dgm:pt>
    <dgm:pt modelId="{519BC8EE-90C9-4CA9-8834-FDA6201CC647}" type="parTrans" cxnId="{80F8754A-F024-4DB0-A662-E2A366F4915A}">
      <dgm:prSet/>
      <dgm:spPr/>
      <dgm:t>
        <a:bodyPr/>
        <a:lstStyle/>
        <a:p>
          <a:endParaRPr lang="ru-RU" sz="1400"/>
        </a:p>
      </dgm:t>
    </dgm:pt>
    <dgm:pt modelId="{C804BFE8-C462-4E4E-A81F-869BCC7ECBCF}" type="sibTrans" cxnId="{80F8754A-F024-4DB0-A662-E2A366F4915A}">
      <dgm:prSet/>
      <dgm:spPr/>
      <dgm:t>
        <a:bodyPr/>
        <a:lstStyle/>
        <a:p>
          <a:endParaRPr lang="ru-RU" sz="1400"/>
        </a:p>
      </dgm:t>
    </dgm:pt>
    <dgm:pt modelId="{DD52722B-C1F6-45AB-A0C3-CDF97F400DAD}">
      <dgm:prSet custT="1"/>
      <dgm:spPr>
        <a:solidFill>
          <a:schemeClr val="bg1"/>
        </a:solidFill>
        <a:ln cmpd="dbl">
          <a:solidFill>
            <a:schemeClr val="accent1"/>
          </a:solidFill>
        </a:ln>
      </dgm:spPr>
      <dgm:t>
        <a:bodyPr anchor="t" anchorCtr="0"/>
        <a:lstStyle/>
        <a:p>
          <a:pPr rtl="0"/>
          <a:r>
            <a:rPr lang="ru-RU" sz="900" b="1" cap="all" baseline="0" dirty="0" smtClean="0">
              <a:solidFill>
                <a:schemeClr val="accent1">
                  <a:lumMod val="75000"/>
                </a:schemeClr>
              </a:solidFill>
            </a:rPr>
            <a:t>Предложения</a:t>
          </a:r>
          <a:r>
            <a:rPr lang="ru-RU" sz="1200" b="1" cap="all" baseline="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ru-RU" sz="1200" b="1" dirty="0" smtClean="0">
              <a:solidFill>
                <a:schemeClr val="accent6">
                  <a:lumMod val="75000"/>
                </a:schemeClr>
              </a:solidFill>
            </a:rPr>
            <a:t>    </a:t>
          </a:r>
        </a:p>
        <a:p>
          <a:pPr rtl="0"/>
          <a:r>
            <a:rPr lang="ru-RU" sz="1200" b="1" dirty="0" smtClean="0">
              <a:solidFill>
                <a:schemeClr val="accent6">
                  <a:lumMod val="75000"/>
                </a:schemeClr>
              </a:solidFill>
            </a:rPr>
            <a:t> 0</a:t>
          </a:r>
          <a:endParaRPr lang="en-US" sz="1200" b="1" dirty="0" smtClean="0">
            <a:solidFill>
              <a:schemeClr val="accent6">
                <a:lumMod val="75000"/>
              </a:schemeClr>
            </a:solidFill>
          </a:endParaRPr>
        </a:p>
        <a:p>
          <a:pPr rtl="0"/>
          <a:r>
            <a:rPr lang="ru-RU" sz="1200" b="1" dirty="0" smtClean="0">
              <a:solidFill>
                <a:srgbClr val="0070C0"/>
              </a:solidFill>
            </a:rPr>
            <a:t>1</a:t>
          </a:r>
          <a:endParaRPr lang="ru-RU" sz="1200" b="1" dirty="0">
            <a:solidFill>
              <a:srgbClr val="0070C0"/>
            </a:solidFill>
          </a:endParaRPr>
        </a:p>
      </dgm:t>
    </dgm:pt>
    <dgm:pt modelId="{0E52DFD5-1E89-438C-AC5E-40C319209ACB}" type="parTrans" cxnId="{367CDDA2-3E86-49B5-B055-B190B6B958A1}">
      <dgm:prSet/>
      <dgm:spPr/>
      <dgm:t>
        <a:bodyPr/>
        <a:lstStyle/>
        <a:p>
          <a:endParaRPr lang="ru-RU" sz="1400"/>
        </a:p>
      </dgm:t>
    </dgm:pt>
    <dgm:pt modelId="{02B5A056-C04B-41AB-BF44-4EB947D7AC16}" type="sibTrans" cxnId="{367CDDA2-3E86-49B5-B055-B190B6B958A1}">
      <dgm:prSet/>
      <dgm:spPr/>
      <dgm:t>
        <a:bodyPr/>
        <a:lstStyle/>
        <a:p>
          <a:endParaRPr lang="ru-RU" sz="1400"/>
        </a:p>
      </dgm:t>
    </dgm:pt>
    <dgm:pt modelId="{E14A3671-4A6B-409A-9941-F0D3551D394E}">
      <dgm:prSet custT="1"/>
      <dgm:spPr>
        <a:solidFill>
          <a:schemeClr val="bg1"/>
        </a:solidFill>
        <a:ln cmpd="dbl">
          <a:solidFill>
            <a:schemeClr val="accent1"/>
          </a:solidFill>
        </a:ln>
      </dgm:spPr>
      <dgm:t>
        <a:bodyPr anchor="t" anchorCtr="0"/>
        <a:lstStyle/>
        <a:p>
          <a:pPr rtl="0"/>
          <a:r>
            <a:rPr lang="ru-RU" sz="900" b="1" cap="all" baseline="0" dirty="0" smtClean="0">
              <a:solidFill>
                <a:schemeClr val="accent1">
                  <a:lumMod val="75000"/>
                </a:schemeClr>
              </a:solidFill>
            </a:rPr>
            <a:t>Жалобы</a:t>
          </a:r>
          <a:endParaRPr lang="en-US" sz="900" b="1" cap="all" baseline="0" dirty="0" smtClean="0">
            <a:solidFill>
              <a:schemeClr val="accent1">
                <a:lumMod val="75000"/>
              </a:schemeClr>
            </a:solidFill>
          </a:endParaRPr>
        </a:p>
        <a:p>
          <a:pPr rtl="0"/>
          <a:r>
            <a:rPr lang="ru-RU" sz="1200" b="1" dirty="0" smtClean="0">
              <a:solidFill>
                <a:schemeClr val="accent6">
                  <a:lumMod val="75000"/>
                </a:schemeClr>
              </a:solidFill>
            </a:rPr>
            <a:t>16</a:t>
          </a:r>
        </a:p>
        <a:p>
          <a:pPr rtl="0"/>
          <a:r>
            <a:rPr lang="ru-RU" sz="1200" b="1" dirty="0" smtClean="0">
              <a:solidFill>
                <a:srgbClr val="7030A0"/>
              </a:solidFill>
            </a:rPr>
            <a:t>24</a:t>
          </a:r>
          <a:endParaRPr lang="ru-RU" sz="1200" b="1" dirty="0">
            <a:solidFill>
              <a:srgbClr val="7030A0"/>
            </a:solidFill>
          </a:endParaRPr>
        </a:p>
      </dgm:t>
    </dgm:pt>
    <dgm:pt modelId="{8651F524-3C95-4F6B-BDC2-C1585F093E72}" type="parTrans" cxnId="{2E911034-234C-4AD5-9E60-C9E66EC1B9D2}">
      <dgm:prSet/>
      <dgm:spPr/>
      <dgm:t>
        <a:bodyPr/>
        <a:lstStyle/>
        <a:p>
          <a:endParaRPr lang="ru-RU" sz="1400"/>
        </a:p>
      </dgm:t>
    </dgm:pt>
    <dgm:pt modelId="{27C71234-CF5D-4EAC-B550-353F29B08DDF}" type="sibTrans" cxnId="{2E911034-234C-4AD5-9E60-C9E66EC1B9D2}">
      <dgm:prSet/>
      <dgm:spPr/>
      <dgm:t>
        <a:bodyPr/>
        <a:lstStyle/>
        <a:p>
          <a:endParaRPr lang="ru-RU" sz="1400"/>
        </a:p>
      </dgm:t>
    </dgm:pt>
    <dgm:pt modelId="{09A2E5B9-F8A5-4514-8934-0AE7225F6B6A}">
      <dgm:prSet custT="1"/>
      <dgm:spPr>
        <a:solidFill>
          <a:schemeClr val="bg1"/>
        </a:solidFill>
        <a:ln cmpd="dbl">
          <a:solidFill>
            <a:schemeClr val="accent1"/>
          </a:solidFill>
        </a:ln>
      </dgm:spPr>
      <dgm:t>
        <a:bodyPr anchor="t" anchorCtr="0"/>
        <a:lstStyle/>
        <a:p>
          <a:pPr rtl="0"/>
          <a:r>
            <a:rPr lang="ru-RU" sz="900" b="1" cap="all" baseline="0" dirty="0" smtClean="0">
              <a:solidFill>
                <a:schemeClr val="accent1">
                  <a:lumMod val="75000"/>
                </a:schemeClr>
              </a:solidFill>
            </a:rPr>
            <a:t>Не обращения</a:t>
          </a:r>
          <a:r>
            <a:rPr lang="ru-RU" sz="900" b="1" cap="all" baseline="0" dirty="0" smtClean="0">
              <a:solidFill>
                <a:schemeClr val="accent6">
                  <a:lumMod val="75000"/>
                </a:schemeClr>
              </a:solidFill>
            </a:rPr>
            <a:t>    </a:t>
          </a:r>
          <a:endParaRPr lang="en-US" sz="900" b="1" cap="all" baseline="0" dirty="0" smtClean="0">
            <a:solidFill>
              <a:schemeClr val="accent6">
                <a:lumMod val="75000"/>
              </a:schemeClr>
            </a:solidFill>
          </a:endParaRPr>
        </a:p>
        <a:p>
          <a:pPr rtl="0"/>
          <a:r>
            <a:rPr lang="ru-RU" sz="1200" b="1" dirty="0" smtClean="0">
              <a:solidFill>
                <a:schemeClr val="accent6">
                  <a:lumMod val="75000"/>
                </a:schemeClr>
              </a:solidFill>
            </a:rPr>
            <a:t>0</a:t>
          </a:r>
        </a:p>
        <a:p>
          <a:pPr rtl="0"/>
          <a:r>
            <a:rPr lang="ru-RU" sz="1200" b="1" dirty="0" smtClean="0">
              <a:solidFill>
                <a:srgbClr val="7030A0"/>
              </a:solidFill>
            </a:rPr>
            <a:t>0</a:t>
          </a:r>
          <a:endParaRPr lang="ru-RU" sz="1200" b="1" dirty="0">
            <a:solidFill>
              <a:srgbClr val="7030A0"/>
            </a:solidFill>
          </a:endParaRPr>
        </a:p>
      </dgm:t>
    </dgm:pt>
    <dgm:pt modelId="{05FC34F0-7395-4F33-A560-61AF6D453BCD}" type="sibTrans" cxnId="{DC994AF0-73CA-4AE2-9A8D-F38BEFF6F53A}">
      <dgm:prSet/>
      <dgm:spPr/>
      <dgm:t>
        <a:bodyPr/>
        <a:lstStyle/>
        <a:p>
          <a:endParaRPr lang="ru-RU" sz="1400"/>
        </a:p>
      </dgm:t>
    </dgm:pt>
    <dgm:pt modelId="{50C68111-4071-41F1-AEA4-64ED4A97441F}" type="parTrans" cxnId="{DC994AF0-73CA-4AE2-9A8D-F38BEFF6F53A}">
      <dgm:prSet/>
      <dgm:spPr/>
      <dgm:t>
        <a:bodyPr/>
        <a:lstStyle/>
        <a:p>
          <a:endParaRPr lang="ru-RU" sz="1400"/>
        </a:p>
      </dgm:t>
    </dgm:pt>
    <dgm:pt modelId="{1B0224EA-5D00-4B7E-B738-32500EED8B96}" type="pres">
      <dgm:prSet presAssocID="{DF56ECAD-959B-4372-A09F-BACBED948B18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F3C512-C53B-48E5-BDDE-44718E043E7C}" type="pres">
      <dgm:prSet presAssocID="{DF56ECAD-959B-4372-A09F-BACBED948B18}" presName="diamond" presStyleLbl="bgShp" presStyleIdx="0" presStyleCnt="1" custLinFactNeighborX="1388"/>
      <dgm:spPr>
        <a:gradFill rotWithShape="0">
          <a:gsLst>
            <a:gs pos="3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38100" cmpd="dbl">
          <a:solidFill>
            <a:schemeClr val="accent6">
              <a:lumMod val="75000"/>
            </a:schemeClr>
          </a:solidFill>
        </a:ln>
      </dgm:spPr>
    </dgm:pt>
    <dgm:pt modelId="{5D2489B8-BB5F-43BD-B6D3-04B2FA9EBB99}" type="pres">
      <dgm:prSet presAssocID="{DF56ECAD-959B-4372-A09F-BACBED948B18}" presName="quad1" presStyleLbl="node1" presStyleIdx="0" presStyleCnt="4" custScaleX="125054" custScaleY="90391" custLinFactNeighborX="-14688" custLinFactNeighborY="44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C73FCC-5A58-4365-BAC0-9D250C6A14BF}" type="pres">
      <dgm:prSet presAssocID="{DF56ECAD-959B-4372-A09F-BACBED948B18}" presName="quad2" presStyleLbl="node1" presStyleIdx="1" presStyleCnt="4" custScaleX="137347" custScaleY="91500" custLinFactNeighborX="14730" custLinFactNeighborY="33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75F79A-AFEB-4AFE-BC29-2DCA039AB2DC}" type="pres">
      <dgm:prSet presAssocID="{DF56ECAD-959B-4372-A09F-BACBED948B18}" presName="quad3" presStyleLbl="node1" presStyleIdx="2" presStyleCnt="4" custScaleX="131273" custScaleY="90200" custLinFactNeighborX="-17525" custLinFactNeighborY="-20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4CBDA8-B883-4EAF-90AD-B67B958845F1}" type="pres">
      <dgm:prSet presAssocID="{DF56ECAD-959B-4372-A09F-BACBED948B18}" presName="quad4" presStyleLbl="node1" presStyleIdx="3" presStyleCnt="4" custScaleX="137765" custScaleY="90091" custLinFactNeighborX="16076" custLinFactNeighborY="-24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0DA1F3-A67F-4B3A-BEF6-32637A7DF9FD}" type="presOf" srcId="{E14A3671-4A6B-409A-9941-F0D3551D394E}" destId="{0C75F79A-AFEB-4AFE-BC29-2DCA039AB2DC}" srcOrd="0" destOrd="0" presId="urn:microsoft.com/office/officeart/2005/8/layout/matrix3"/>
    <dgm:cxn modelId="{DC994AF0-73CA-4AE2-9A8D-F38BEFF6F53A}" srcId="{DF56ECAD-959B-4372-A09F-BACBED948B18}" destId="{09A2E5B9-F8A5-4514-8934-0AE7225F6B6A}" srcOrd="3" destOrd="0" parTransId="{50C68111-4071-41F1-AEA4-64ED4A97441F}" sibTransId="{05FC34F0-7395-4F33-A560-61AF6D453BCD}"/>
    <dgm:cxn modelId="{778D993C-B0F2-4219-B032-88736C37FD60}" type="presOf" srcId="{09A2E5B9-F8A5-4514-8934-0AE7225F6B6A}" destId="{474CBDA8-B883-4EAF-90AD-B67B958845F1}" srcOrd="0" destOrd="0" presId="urn:microsoft.com/office/officeart/2005/8/layout/matrix3"/>
    <dgm:cxn modelId="{80F8754A-F024-4DB0-A662-E2A366F4915A}" srcId="{DF56ECAD-959B-4372-A09F-BACBED948B18}" destId="{28BC7DA1-B8E0-45BE-8EC4-FE2D128211A7}" srcOrd="0" destOrd="0" parTransId="{519BC8EE-90C9-4CA9-8834-FDA6201CC647}" sibTransId="{C804BFE8-C462-4E4E-A81F-869BCC7ECBCF}"/>
    <dgm:cxn modelId="{F86639BB-DDB4-448F-BDBD-2FA42A2CB8B4}" type="presOf" srcId="{DF56ECAD-959B-4372-A09F-BACBED948B18}" destId="{1B0224EA-5D00-4B7E-B738-32500EED8B96}" srcOrd="0" destOrd="0" presId="urn:microsoft.com/office/officeart/2005/8/layout/matrix3"/>
    <dgm:cxn modelId="{367CDDA2-3E86-49B5-B055-B190B6B958A1}" srcId="{DF56ECAD-959B-4372-A09F-BACBED948B18}" destId="{DD52722B-C1F6-45AB-A0C3-CDF97F400DAD}" srcOrd="1" destOrd="0" parTransId="{0E52DFD5-1E89-438C-AC5E-40C319209ACB}" sibTransId="{02B5A056-C04B-41AB-BF44-4EB947D7AC16}"/>
    <dgm:cxn modelId="{2E911034-234C-4AD5-9E60-C9E66EC1B9D2}" srcId="{DF56ECAD-959B-4372-A09F-BACBED948B18}" destId="{E14A3671-4A6B-409A-9941-F0D3551D394E}" srcOrd="2" destOrd="0" parTransId="{8651F524-3C95-4F6B-BDC2-C1585F093E72}" sibTransId="{27C71234-CF5D-4EAC-B550-353F29B08DDF}"/>
    <dgm:cxn modelId="{648FA573-F809-43C3-BAD0-9E812BDCF82C}" type="presOf" srcId="{28BC7DA1-B8E0-45BE-8EC4-FE2D128211A7}" destId="{5D2489B8-BB5F-43BD-B6D3-04B2FA9EBB99}" srcOrd="0" destOrd="0" presId="urn:microsoft.com/office/officeart/2005/8/layout/matrix3"/>
    <dgm:cxn modelId="{C57322C0-BEC2-4121-8A64-9AF74D9F1901}" type="presOf" srcId="{DD52722B-C1F6-45AB-A0C3-CDF97F400DAD}" destId="{E2C73FCC-5A58-4365-BAC0-9D250C6A14BF}" srcOrd="0" destOrd="0" presId="urn:microsoft.com/office/officeart/2005/8/layout/matrix3"/>
    <dgm:cxn modelId="{7B43CCE1-C091-48F9-97CB-3EF4E32C7CDD}" type="presParOf" srcId="{1B0224EA-5D00-4B7E-B738-32500EED8B96}" destId="{2EF3C512-C53B-48E5-BDDE-44718E043E7C}" srcOrd="0" destOrd="0" presId="urn:microsoft.com/office/officeart/2005/8/layout/matrix3"/>
    <dgm:cxn modelId="{0233A230-5C13-4245-84BA-71171351E1AF}" type="presParOf" srcId="{1B0224EA-5D00-4B7E-B738-32500EED8B96}" destId="{5D2489B8-BB5F-43BD-B6D3-04B2FA9EBB99}" srcOrd="1" destOrd="0" presId="urn:microsoft.com/office/officeart/2005/8/layout/matrix3"/>
    <dgm:cxn modelId="{63D1F70C-664B-4B75-B0BA-F86D6A4C583C}" type="presParOf" srcId="{1B0224EA-5D00-4B7E-B738-32500EED8B96}" destId="{E2C73FCC-5A58-4365-BAC0-9D250C6A14BF}" srcOrd="2" destOrd="0" presId="urn:microsoft.com/office/officeart/2005/8/layout/matrix3"/>
    <dgm:cxn modelId="{F68FB7F3-A4A8-435D-AE55-C252B5F5FE76}" type="presParOf" srcId="{1B0224EA-5D00-4B7E-B738-32500EED8B96}" destId="{0C75F79A-AFEB-4AFE-BC29-2DCA039AB2DC}" srcOrd="3" destOrd="0" presId="urn:microsoft.com/office/officeart/2005/8/layout/matrix3"/>
    <dgm:cxn modelId="{65441187-2BB8-4ECE-A927-0CD509C34D97}" type="presParOf" srcId="{1B0224EA-5D00-4B7E-B738-32500EED8B96}" destId="{474CBDA8-B883-4EAF-90AD-B67B958845F1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E35401-17DC-4813-8E89-F246DBBDF7E5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F345DE-C28D-46E5-804F-BD351E34C137}">
      <dgm:prSet custT="1"/>
      <dgm:spPr>
        <a:solidFill>
          <a:schemeClr val="bg1"/>
        </a:solidFill>
        <a:ln cmpd="dbl">
          <a:solidFill>
            <a:schemeClr val="accent1"/>
          </a:solidFill>
        </a:ln>
      </dgm:spPr>
      <dgm:t>
        <a:bodyPr anchor="t" anchorCtr="0"/>
        <a:lstStyle/>
        <a:p>
          <a:pPr rtl="0"/>
          <a:r>
            <a:rPr lang="ru-RU" sz="900" b="1" cap="all" baseline="0" dirty="0" smtClean="0">
              <a:solidFill>
                <a:schemeClr val="accent1">
                  <a:lumMod val="75000"/>
                </a:schemeClr>
              </a:solidFill>
            </a:rPr>
            <a:t>Обращения, поступившие в электронном виде</a:t>
          </a:r>
        </a:p>
        <a:p>
          <a:pPr rtl="0"/>
          <a:r>
            <a:rPr lang="en-US" sz="1200" b="1" cap="all" baseline="0" dirty="0" smtClean="0">
              <a:solidFill>
                <a:srgbClr val="EC8F12"/>
              </a:solidFill>
            </a:rPr>
            <a:t>534</a:t>
          </a:r>
        </a:p>
        <a:p>
          <a:pPr rtl="0"/>
          <a:r>
            <a:rPr lang="en-US" sz="1200" b="1" cap="all" baseline="0" dirty="0" smtClean="0">
              <a:solidFill>
                <a:srgbClr val="7030A0"/>
              </a:solidFill>
            </a:rPr>
            <a:t>647</a:t>
          </a:r>
        </a:p>
      </dgm:t>
    </dgm:pt>
    <dgm:pt modelId="{BB4F8A35-A77F-45C5-990F-84EA1251BC6A}" type="parTrans" cxnId="{DBE9E8EB-F724-481E-9CE8-2CADD4E9D171}">
      <dgm:prSet/>
      <dgm:spPr/>
      <dgm:t>
        <a:bodyPr/>
        <a:lstStyle/>
        <a:p>
          <a:endParaRPr lang="ru-RU"/>
        </a:p>
      </dgm:t>
    </dgm:pt>
    <dgm:pt modelId="{71775382-2EDA-4785-B0EF-4C56D0D0A5E4}" type="sibTrans" cxnId="{DBE9E8EB-F724-481E-9CE8-2CADD4E9D171}">
      <dgm:prSet/>
      <dgm:spPr/>
      <dgm:t>
        <a:bodyPr/>
        <a:lstStyle/>
        <a:p>
          <a:endParaRPr lang="ru-RU"/>
        </a:p>
      </dgm:t>
    </dgm:pt>
    <dgm:pt modelId="{086FA510-C2D7-4D50-9763-3F92297089DE}">
      <dgm:prSet custT="1"/>
      <dgm:spPr>
        <a:solidFill>
          <a:schemeClr val="bg1"/>
        </a:solidFill>
        <a:ln cmpd="dbl">
          <a:solidFill>
            <a:schemeClr val="accent1"/>
          </a:solidFill>
        </a:ln>
      </dgm:spPr>
      <dgm:t>
        <a:bodyPr anchor="t" anchorCtr="0"/>
        <a:lstStyle/>
        <a:p>
          <a:pPr rtl="0"/>
          <a:r>
            <a:rPr lang="ru-RU" sz="900" b="1" cap="all" baseline="0" dirty="0" smtClean="0">
              <a:solidFill>
                <a:schemeClr val="accent1">
                  <a:lumMod val="75000"/>
                </a:schemeClr>
              </a:solidFill>
            </a:rPr>
            <a:t>Обращения,</a:t>
          </a:r>
          <a:r>
            <a:rPr lang="en-US" sz="900" b="1" cap="all" baseline="0" dirty="0" smtClean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ru-RU" sz="900" b="1" cap="all" baseline="0" dirty="0" smtClean="0">
              <a:solidFill>
                <a:schemeClr val="accent1">
                  <a:lumMod val="75000"/>
                </a:schemeClr>
              </a:solidFill>
            </a:rPr>
            <a:t>поступившие в письменном виде </a:t>
          </a:r>
        </a:p>
        <a:p>
          <a:pPr rtl="0"/>
          <a:r>
            <a:rPr lang="en-US" sz="1200" b="1" cap="all" baseline="0" dirty="0" smtClean="0">
              <a:solidFill>
                <a:srgbClr val="EC8F12"/>
              </a:solidFill>
            </a:rPr>
            <a:t>91</a:t>
          </a:r>
        </a:p>
        <a:p>
          <a:pPr rtl="0"/>
          <a:r>
            <a:rPr lang="en-US" sz="1200" b="1" cap="all" baseline="0" dirty="0" smtClean="0">
              <a:solidFill>
                <a:srgbClr val="7030A0"/>
              </a:solidFill>
            </a:rPr>
            <a:t>121</a:t>
          </a:r>
        </a:p>
      </dgm:t>
    </dgm:pt>
    <dgm:pt modelId="{6E5F7226-A8F0-421E-8875-4DA1BCB227D6}" type="parTrans" cxnId="{29634A17-090F-4D27-B0DA-8C6F21B57629}">
      <dgm:prSet/>
      <dgm:spPr/>
      <dgm:t>
        <a:bodyPr/>
        <a:lstStyle/>
        <a:p>
          <a:endParaRPr lang="ru-RU"/>
        </a:p>
      </dgm:t>
    </dgm:pt>
    <dgm:pt modelId="{F52F0A94-8D16-4DE1-B778-1832BB511459}" type="sibTrans" cxnId="{29634A17-090F-4D27-B0DA-8C6F21B57629}">
      <dgm:prSet/>
      <dgm:spPr/>
      <dgm:t>
        <a:bodyPr/>
        <a:lstStyle/>
        <a:p>
          <a:endParaRPr lang="ru-RU"/>
        </a:p>
      </dgm:t>
    </dgm:pt>
    <dgm:pt modelId="{08BBCF1E-276B-44B4-B496-B1C44B0918D1}" type="pres">
      <dgm:prSet presAssocID="{DDE35401-17DC-4813-8E89-F246DBBDF7E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0E3CA7C-357F-4C04-A63A-8EC45DB59B6C}" type="pres">
      <dgm:prSet presAssocID="{22F345DE-C28D-46E5-804F-BD351E34C137}" presName="comp" presStyleCnt="0"/>
      <dgm:spPr/>
    </dgm:pt>
    <dgm:pt modelId="{F3762B7B-3EEB-4E63-9A09-007436EA7CD7}" type="pres">
      <dgm:prSet presAssocID="{22F345DE-C28D-46E5-804F-BD351E34C137}" presName="rect2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4E6F06-7B2B-481A-A97F-1D6E0B54B402}" type="pres">
      <dgm:prSet presAssocID="{22F345DE-C28D-46E5-804F-BD351E34C137}" presName="rect1" presStyleLbl="lnNode1" presStyleIdx="0" presStyleCnt="2"/>
      <dgm:spPr>
        <a:gradFill rotWithShape="0">
          <a:gsLst>
            <a:gs pos="21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cmpd="dbl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240BF0E9-D80A-4B46-802D-BE19CE573334}" type="pres">
      <dgm:prSet presAssocID="{71775382-2EDA-4785-B0EF-4C56D0D0A5E4}" presName="sibTrans" presStyleCnt="0"/>
      <dgm:spPr/>
    </dgm:pt>
    <dgm:pt modelId="{E99ECF2F-0064-4BA2-94A6-DE4F0683D051}" type="pres">
      <dgm:prSet presAssocID="{086FA510-C2D7-4D50-9763-3F92297089DE}" presName="comp" presStyleCnt="0"/>
      <dgm:spPr/>
    </dgm:pt>
    <dgm:pt modelId="{B88AFF1A-243D-445A-BB6B-F8BAB51C3857}" type="pres">
      <dgm:prSet presAssocID="{086FA510-C2D7-4D50-9763-3F92297089DE}" presName="rect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04D385-6D31-493A-AA01-4F2CAE103944}" type="pres">
      <dgm:prSet presAssocID="{086FA510-C2D7-4D50-9763-3F92297089DE}" presName="rect1" presStyleLbl="lnNode1" presStyleIdx="1" presStyleCnt="2" custScaleX="90265" custScaleY="88875" custLinFactX="-159769" custLinFactNeighborX="-200000" custLinFactNeighborY="-27548"/>
      <dgm:spPr>
        <a:noFill/>
      </dgm:spPr>
      <dgm:t>
        <a:bodyPr/>
        <a:lstStyle/>
        <a:p>
          <a:endParaRPr lang="ru-RU"/>
        </a:p>
      </dgm:t>
    </dgm:pt>
  </dgm:ptLst>
  <dgm:cxnLst>
    <dgm:cxn modelId="{DBE9E8EB-F724-481E-9CE8-2CADD4E9D171}" srcId="{DDE35401-17DC-4813-8E89-F246DBBDF7E5}" destId="{22F345DE-C28D-46E5-804F-BD351E34C137}" srcOrd="0" destOrd="0" parTransId="{BB4F8A35-A77F-45C5-990F-84EA1251BC6A}" sibTransId="{71775382-2EDA-4785-B0EF-4C56D0D0A5E4}"/>
    <dgm:cxn modelId="{E5298283-C589-4E75-AA2E-6ADB5481BBDF}" type="presOf" srcId="{086FA510-C2D7-4D50-9763-3F92297089DE}" destId="{B88AFF1A-243D-445A-BB6B-F8BAB51C3857}" srcOrd="0" destOrd="0" presId="urn:microsoft.com/office/officeart/2008/layout/AlternatingPictureBlocks"/>
    <dgm:cxn modelId="{DC862A0F-42E2-4ED5-A4DB-8F3EDD10FB65}" type="presOf" srcId="{22F345DE-C28D-46E5-804F-BD351E34C137}" destId="{F3762B7B-3EEB-4E63-9A09-007436EA7CD7}" srcOrd="0" destOrd="0" presId="urn:microsoft.com/office/officeart/2008/layout/AlternatingPictureBlocks"/>
    <dgm:cxn modelId="{29634A17-090F-4D27-B0DA-8C6F21B57629}" srcId="{DDE35401-17DC-4813-8E89-F246DBBDF7E5}" destId="{086FA510-C2D7-4D50-9763-3F92297089DE}" srcOrd="1" destOrd="0" parTransId="{6E5F7226-A8F0-421E-8875-4DA1BCB227D6}" sibTransId="{F52F0A94-8D16-4DE1-B778-1832BB511459}"/>
    <dgm:cxn modelId="{75F6C9A9-E322-4ACD-9C8F-A9F972A053F5}" type="presOf" srcId="{DDE35401-17DC-4813-8E89-F246DBBDF7E5}" destId="{08BBCF1E-276B-44B4-B496-B1C44B0918D1}" srcOrd="0" destOrd="0" presId="urn:microsoft.com/office/officeart/2008/layout/AlternatingPictureBlocks"/>
    <dgm:cxn modelId="{69286B0A-8B29-42E0-9CBF-B7A8EDFB99C0}" type="presParOf" srcId="{08BBCF1E-276B-44B4-B496-B1C44B0918D1}" destId="{A0E3CA7C-357F-4C04-A63A-8EC45DB59B6C}" srcOrd="0" destOrd="0" presId="urn:microsoft.com/office/officeart/2008/layout/AlternatingPictureBlocks"/>
    <dgm:cxn modelId="{B4AEDC0D-5948-4E88-A2C8-EA148EB672A5}" type="presParOf" srcId="{A0E3CA7C-357F-4C04-A63A-8EC45DB59B6C}" destId="{F3762B7B-3EEB-4E63-9A09-007436EA7CD7}" srcOrd="0" destOrd="0" presId="urn:microsoft.com/office/officeart/2008/layout/AlternatingPictureBlocks"/>
    <dgm:cxn modelId="{68260EF0-716C-44F2-AD70-5E964EE39AF5}" type="presParOf" srcId="{A0E3CA7C-357F-4C04-A63A-8EC45DB59B6C}" destId="{B64E6F06-7B2B-481A-A97F-1D6E0B54B402}" srcOrd="1" destOrd="0" presId="urn:microsoft.com/office/officeart/2008/layout/AlternatingPictureBlocks"/>
    <dgm:cxn modelId="{ED3F7EA4-ECDD-4FEA-832C-8A1698DDA240}" type="presParOf" srcId="{08BBCF1E-276B-44B4-B496-B1C44B0918D1}" destId="{240BF0E9-D80A-4B46-802D-BE19CE573334}" srcOrd="1" destOrd="0" presId="urn:microsoft.com/office/officeart/2008/layout/AlternatingPictureBlocks"/>
    <dgm:cxn modelId="{20E80FCE-3C95-413A-B997-4196D4839302}" type="presParOf" srcId="{08BBCF1E-276B-44B4-B496-B1C44B0918D1}" destId="{E99ECF2F-0064-4BA2-94A6-DE4F0683D051}" srcOrd="2" destOrd="0" presId="urn:microsoft.com/office/officeart/2008/layout/AlternatingPictureBlocks"/>
    <dgm:cxn modelId="{50F9D74D-E8D9-417F-8AC3-8F0E034B78CD}" type="presParOf" srcId="{E99ECF2F-0064-4BA2-94A6-DE4F0683D051}" destId="{B88AFF1A-243D-445A-BB6B-F8BAB51C3857}" srcOrd="0" destOrd="0" presId="urn:microsoft.com/office/officeart/2008/layout/AlternatingPictureBlocks"/>
    <dgm:cxn modelId="{C3E8FC07-7DEB-4756-AAE9-4D7227170BA9}" type="presParOf" srcId="{E99ECF2F-0064-4BA2-94A6-DE4F0683D051}" destId="{0B04D385-6D31-493A-AA01-4F2CAE103944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F3C512-C53B-48E5-BDDE-44718E043E7C}">
      <dsp:nvSpPr>
        <dsp:cNvPr id="0" name=""/>
        <dsp:cNvSpPr/>
      </dsp:nvSpPr>
      <dsp:spPr>
        <a:xfrm>
          <a:off x="431087" y="0"/>
          <a:ext cx="2746374" cy="2746374"/>
        </a:xfrm>
        <a:prstGeom prst="diamond">
          <a:avLst/>
        </a:prstGeom>
        <a:gradFill rotWithShape="0">
          <a:gsLst>
            <a:gs pos="3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38100" cmpd="dbl">
          <a:solidFill>
            <a:schemeClr val="accent6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2489B8-BB5F-43BD-B6D3-04B2FA9EBB99}">
      <dsp:nvSpPr>
        <dsp:cNvPr id="0" name=""/>
        <dsp:cNvSpPr/>
      </dsp:nvSpPr>
      <dsp:spPr>
        <a:xfrm>
          <a:off x="362377" y="308343"/>
          <a:ext cx="1339435" cy="968165"/>
        </a:xfrm>
        <a:prstGeom prst="roundRect">
          <a:avLst/>
        </a:prstGeom>
        <a:solidFill>
          <a:schemeClr val="bg1"/>
        </a:solidFill>
        <a:ln w="25400" cap="flat" cmpd="dbl" algn="ctr">
          <a:solidFill>
            <a:schemeClr val="accent1"/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cap="all" baseline="0" dirty="0" smtClean="0">
              <a:solidFill>
                <a:schemeClr val="accent1">
                  <a:lumMod val="75000"/>
                </a:schemeClr>
              </a:solidFill>
            </a:rPr>
            <a:t>Заявления</a:t>
          </a: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6">
                  <a:lumMod val="75000"/>
                </a:schemeClr>
              </a:solidFill>
            </a:rPr>
            <a:t>609</a:t>
          </a:r>
          <a:endParaRPr lang="en-US" sz="1200" b="1" kern="1200" dirty="0" smtClean="0">
            <a:solidFill>
              <a:schemeClr val="accent6">
                <a:lumMod val="75000"/>
              </a:schemeClr>
            </a:solidFill>
          </a:endParaRP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70C0"/>
              </a:solidFill>
            </a:rPr>
            <a:t>743</a:t>
          </a:r>
          <a:endParaRPr lang="en-US" sz="1200" b="1" kern="1200" dirty="0" smtClean="0">
            <a:solidFill>
              <a:srgbClr val="0070C0"/>
            </a:solidFill>
          </a:endParaRP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0" i="1" kern="1200" dirty="0" smtClean="0">
              <a:solidFill>
                <a:srgbClr val="0070C0"/>
              </a:solidFill>
            </a:rPr>
            <a:t>2 кв. </a:t>
          </a:r>
          <a:r>
            <a:rPr lang="en-US" sz="600" b="0" i="1" kern="1200" dirty="0" smtClean="0">
              <a:solidFill>
                <a:srgbClr val="0070C0"/>
              </a:solidFill>
            </a:rPr>
            <a:t>202</a:t>
          </a:r>
          <a:r>
            <a:rPr lang="ru-RU" sz="600" b="0" i="1" kern="1200" dirty="0" smtClean="0">
              <a:solidFill>
                <a:srgbClr val="0070C0"/>
              </a:solidFill>
            </a:rPr>
            <a:t>3</a:t>
          </a:r>
          <a:r>
            <a:rPr lang="en-US" sz="600" b="0" i="1" kern="1200" dirty="0" smtClean="0">
              <a:solidFill>
                <a:srgbClr val="0070C0"/>
              </a:solidFill>
            </a:rPr>
            <a:t> </a:t>
          </a:r>
          <a:endParaRPr lang="ru-RU" sz="600" b="0" i="1" kern="1200" dirty="0">
            <a:solidFill>
              <a:srgbClr val="0070C0"/>
            </a:solidFill>
          </a:endParaRPr>
        </a:p>
      </dsp:txBody>
      <dsp:txXfrm>
        <a:off x="409639" y="355605"/>
        <a:ext cx="1244911" cy="873641"/>
      </dsp:txXfrm>
    </dsp:sp>
    <dsp:sp modelId="{E2C73FCC-5A58-4365-BAC0-9D250C6A14BF}">
      <dsp:nvSpPr>
        <dsp:cNvPr id="0" name=""/>
        <dsp:cNvSpPr/>
      </dsp:nvSpPr>
      <dsp:spPr>
        <a:xfrm>
          <a:off x="1765111" y="297097"/>
          <a:ext cx="1471104" cy="980043"/>
        </a:xfrm>
        <a:prstGeom prst="roundRect">
          <a:avLst/>
        </a:prstGeom>
        <a:solidFill>
          <a:schemeClr val="bg1"/>
        </a:solidFill>
        <a:ln w="25400" cap="flat" cmpd="dbl" algn="ctr">
          <a:solidFill>
            <a:schemeClr val="accent1"/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cap="all" baseline="0" dirty="0" smtClean="0">
              <a:solidFill>
                <a:schemeClr val="accent1">
                  <a:lumMod val="75000"/>
                </a:schemeClr>
              </a:solidFill>
            </a:rPr>
            <a:t>Предложения</a:t>
          </a:r>
          <a:r>
            <a:rPr lang="ru-RU" sz="1200" b="1" kern="1200" cap="all" baseline="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ru-RU" sz="1200" b="1" kern="1200" dirty="0" smtClean="0">
              <a:solidFill>
                <a:schemeClr val="accent6">
                  <a:lumMod val="75000"/>
                </a:schemeClr>
              </a:solidFill>
            </a:rPr>
            <a:t>    </a:t>
          </a: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6">
                  <a:lumMod val="75000"/>
                </a:schemeClr>
              </a:solidFill>
            </a:rPr>
            <a:t> 0</a:t>
          </a:r>
          <a:endParaRPr lang="en-US" sz="1200" b="1" kern="1200" dirty="0" smtClean="0">
            <a:solidFill>
              <a:schemeClr val="accent6">
                <a:lumMod val="75000"/>
              </a:schemeClr>
            </a:solidFill>
          </a:endParaRP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70C0"/>
              </a:solidFill>
            </a:rPr>
            <a:t>1</a:t>
          </a:r>
          <a:endParaRPr lang="ru-RU" sz="1200" b="1" kern="1200" dirty="0">
            <a:solidFill>
              <a:srgbClr val="0070C0"/>
            </a:solidFill>
          </a:endParaRPr>
        </a:p>
      </dsp:txBody>
      <dsp:txXfrm>
        <a:off x="1812953" y="344939"/>
        <a:ext cx="1375420" cy="884359"/>
      </dsp:txXfrm>
    </dsp:sp>
    <dsp:sp modelId="{0C75F79A-AFEB-4AFE-BC29-2DCA039AB2DC}">
      <dsp:nvSpPr>
        <dsp:cNvPr id="0" name=""/>
        <dsp:cNvSpPr/>
      </dsp:nvSpPr>
      <dsp:spPr>
        <a:xfrm>
          <a:off x="298684" y="1392500"/>
          <a:ext cx="1406046" cy="966119"/>
        </a:xfrm>
        <a:prstGeom prst="roundRect">
          <a:avLst/>
        </a:prstGeom>
        <a:solidFill>
          <a:schemeClr val="bg1"/>
        </a:solidFill>
        <a:ln w="25400" cap="flat" cmpd="dbl" algn="ctr">
          <a:solidFill>
            <a:schemeClr val="accent1"/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cap="all" baseline="0" dirty="0" smtClean="0">
              <a:solidFill>
                <a:schemeClr val="accent1">
                  <a:lumMod val="75000"/>
                </a:schemeClr>
              </a:solidFill>
            </a:rPr>
            <a:t>Жалобы</a:t>
          </a:r>
          <a:endParaRPr lang="en-US" sz="900" b="1" kern="1200" cap="all" baseline="0" dirty="0" smtClean="0">
            <a:solidFill>
              <a:schemeClr val="accent1">
                <a:lumMod val="75000"/>
              </a:schemeClr>
            </a:solidFill>
          </a:endParaRP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6">
                  <a:lumMod val="75000"/>
                </a:schemeClr>
              </a:solidFill>
            </a:rPr>
            <a:t>16</a:t>
          </a: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7030A0"/>
              </a:solidFill>
            </a:rPr>
            <a:t>24</a:t>
          </a:r>
          <a:endParaRPr lang="ru-RU" sz="1200" b="1" kern="1200" dirty="0">
            <a:solidFill>
              <a:srgbClr val="7030A0"/>
            </a:solidFill>
          </a:endParaRPr>
        </a:p>
      </dsp:txBody>
      <dsp:txXfrm>
        <a:off x="345846" y="1439662"/>
        <a:ext cx="1311722" cy="871795"/>
      </dsp:txXfrm>
    </dsp:sp>
    <dsp:sp modelId="{474CBDA8-B883-4EAF-90AD-B67B958845F1}">
      <dsp:nvSpPr>
        <dsp:cNvPr id="0" name=""/>
        <dsp:cNvSpPr/>
      </dsp:nvSpPr>
      <dsp:spPr>
        <a:xfrm>
          <a:off x="1777290" y="1388066"/>
          <a:ext cx="1475581" cy="964951"/>
        </a:xfrm>
        <a:prstGeom prst="roundRect">
          <a:avLst/>
        </a:prstGeom>
        <a:solidFill>
          <a:schemeClr val="bg1"/>
        </a:solidFill>
        <a:ln w="25400" cap="flat" cmpd="dbl" algn="ctr">
          <a:solidFill>
            <a:schemeClr val="accent1"/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cap="all" baseline="0" dirty="0" smtClean="0">
              <a:solidFill>
                <a:schemeClr val="accent1">
                  <a:lumMod val="75000"/>
                </a:schemeClr>
              </a:solidFill>
            </a:rPr>
            <a:t>Не обращения</a:t>
          </a:r>
          <a:r>
            <a:rPr lang="ru-RU" sz="900" b="1" kern="1200" cap="all" baseline="0" dirty="0" smtClean="0">
              <a:solidFill>
                <a:schemeClr val="accent6">
                  <a:lumMod val="75000"/>
                </a:schemeClr>
              </a:solidFill>
            </a:rPr>
            <a:t>    </a:t>
          </a:r>
          <a:endParaRPr lang="en-US" sz="900" b="1" kern="1200" cap="all" baseline="0" dirty="0" smtClean="0">
            <a:solidFill>
              <a:schemeClr val="accent6">
                <a:lumMod val="75000"/>
              </a:schemeClr>
            </a:solidFill>
          </a:endParaRP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6">
                  <a:lumMod val="75000"/>
                </a:schemeClr>
              </a:solidFill>
            </a:rPr>
            <a:t>0</a:t>
          </a: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7030A0"/>
              </a:solidFill>
            </a:rPr>
            <a:t>0</a:t>
          </a:r>
          <a:endParaRPr lang="ru-RU" sz="1200" b="1" kern="1200" dirty="0">
            <a:solidFill>
              <a:srgbClr val="7030A0"/>
            </a:solidFill>
          </a:endParaRPr>
        </a:p>
      </dsp:txBody>
      <dsp:txXfrm>
        <a:off x="1824395" y="1435171"/>
        <a:ext cx="1381371" cy="8707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762B7B-3EEB-4E63-9A09-007436EA7CD7}">
      <dsp:nvSpPr>
        <dsp:cNvPr id="0" name=""/>
        <dsp:cNvSpPr/>
      </dsp:nvSpPr>
      <dsp:spPr>
        <a:xfrm>
          <a:off x="1935945" y="644"/>
          <a:ext cx="2062949" cy="933038"/>
        </a:xfrm>
        <a:prstGeom prst="rect">
          <a:avLst/>
        </a:prstGeom>
        <a:solidFill>
          <a:schemeClr val="bg1"/>
        </a:solidFill>
        <a:ln w="25400" cap="flat" cmpd="dbl" algn="ctr">
          <a:solidFill>
            <a:schemeClr val="accent1"/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cap="all" baseline="0" dirty="0" smtClean="0">
              <a:solidFill>
                <a:schemeClr val="accent1">
                  <a:lumMod val="75000"/>
                </a:schemeClr>
              </a:solidFill>
            </a:rPr>
            <a:t>Обращения, поступившие в электронном виде</a:t>
          </a: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cap="all" baseline="0" dirty="0" smtClean="0">
              <a:solidFill>
                <a:srgbClr val="EC8F12"/>
              </a:solidFill>
            </a:rPr>
            <a:t>534</a:t>
          </a: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cap="all" baseline="0" dirty="0" smtClean="0">
              <a:solidFill>
                <a:srgbClr val="7030A0"/>
              </a:solidFill>
            </a:rPr>
            <a:t>647</a:t>
          </a:r>
        </a:p>
      </dsp:txBody>
      <dsp:txXfrm>
        <a:off x="1935945" y="644"/>
        <a:ext cx="2062949" cy="933038"/>
      </dsp:txXfrm>
    </dsp:sp>
    <dsp:sp modelId="{B64E6F06-7B2B-481A-A97F-1D6E0B54B402}">
      <dsp:nvSpPr>
        <dsp:cNvPr id="0" name=""/>
        <dsp:cNvSpPr/>
      </dsp:nvSpPr>
      <dsp:spPr>
        <a:xfrm>
          <a:off x="919865" y="644"/>
          <a:ext cx="923708" cy="933038"/>
        </a:xfrm>
        <a:prstGeom prst="rect">
          <a:avLst/>
        </a:prstGeom>
        <a:gradFill rotWithShape="0">
          <a:gsLst>
            <a:gs pos="21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25400" cap="flat" cmpd="dbl" algn="ctr">
          <a:solidFill>
            <a:schemeClr val="accent6">
              <a:lumMod val="7500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8AFF1A-243D-445A-BB6B-F8BAB51C3857}">
      <dsp:nvSpPr>
        <dsp:cNvPr id="0" name=""/>
        <dsp:cNvSpPr/>
      </dsp:nvSpPr>
      <dsp:spPr>
        <a:xfrm>
          <a:off x="942346" y="1087634"/>
          <a:ext cx="2062949" cy="933038"/>
        </a:xfrm>
        <a:prstGeom prst="rect">
          <a:avLst/>
        </a:prstGeom>
        <a:solidFill>
          <a:schemeClr val="bg1"/>
        </a:solidFill>
        <a:ln w="25400" cap="flat" cmpd="dbl" algn="ctr">
          <a:solidFill>
            <a:schemeClr val="accent1"/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cap="all" baseline="0" dirty="0" smtClean="0">
              <a:solidFill>
                <a:schemeClr val="accent1">
                  <a:lumMod val="75000"/>
                </a:schemeClr>
              </a:solidFill>
            </a:rPr>
            <a:t>Обращения,</a:t>
          </a:r>
          <a:r>
            <a:rPr lang="en-US" sz="900" b="1" kern="1200" cap="all" baseline="0" dirty="0" smtClean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ru-RU" sz="900" b="1" kern="1200" cap="all" baseline="0" dirty="0" smtClean="0">
              <a:solidFill>
                <a:schemeClr val="accent1">
                  <a:lumMod val="75000"/>
                </a:schemeClr>
              </a:solidFill>
            </a:rPr>
            <a:t>поступившие в письменном виде </a:t>
          </a: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cap="all" baseline="0" dirty="0" smtClean="0">
              <a:solidFill>
                <a:srgbClr val="EC8F12"/>
              </a:solidFill>
            </a:rPr>
            <a:t>91</a:t>
          </a: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cap="all" baseline="0" dirty="0" smtClean="0">
              <a:solidFill>
                <a:srgbClr val="7030A0"/>
              </a:solidFill>
            </a:rPr>
            <a:t>121</a:t>
          </a:r>
        </a:p>
      </dsp:txBody>
      <dsp:txXfrm>
        <a:off x="942346" y="1087634"/>
        <a:ext cx="2062949" cy="933038"/>
      </dsp:txXfrm>
    </dsp:sp>
    <dsp:sp modelId="{0B04D385-6D31-493A-AA01-4F2CAE103944}">
      <dsp:nvSpPr>
        <dsp:cNvPr id="0" name=""/>
        <dsp:cNvSpPr/>
      </dsp:nvSpPr>
      <dsp:spPr>
        <a:xfrm>
          <a:off x="0" y="882501"/>
          <a:ext cx="833785" cy="829238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44376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40188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8600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44376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40188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86000" y="273600"/>
            <a:ext cx="8747280" cy="5306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44376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40188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8600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44376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40188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486000" y="273600"/>
            <a:ext cx="8747280" cy="5306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44376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40188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8600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44376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40188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486000" y="273600"/>
            <a:ext cx="8747280" cy="5306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344376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40188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48600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344376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640188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486000" y="273600"/>
            <a:ext cx="8747280" cy="5306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86000" y="273600"/>
            <a:ext cx="8747280" cy="5306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344376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640188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48600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 type="body"/>
          </p:nvPr>
        </p:nvSpPr>
        <p:spPr>
          <a:xfrm>
            <a:off x="344376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 type="body"/>
          </p:nvPr>
        </p:nvSpPr>
        <p:spPr>
          <a:xfrm>
            <a:off x="640188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1.xml"/><Relationship Id="rId18" Type="http://schemas.openxmlformats.org/officeDocument/2006/relationships/image" Target="../media/image7.png"/><Relationship Id="rId26" Type="http://schemas.openxmlformats.org/officeDocument/2006/relationships/image" Target="../media/image10.jpg"/><Relationship Id="rId3" Type="http://schemas.microsoft.com/office/2014/relationships/chartEx" Target="../charts/chartEx1.xml"/><Relationship Id="rId21" Type="http://schemas.openxmlformats.org/officeDocument/2006/relationships/diagramData" Target="../diagrams/data2.xml"/><Relationship Id="rId34" Type="http://schemas.openxmlformats.org/officeDocument/2006/relationships/chart" Target="../charts/chart2.xml"/><Relationship Id="rId12" Type="http://schemas.openxmlformats.org/officeDocument/2006/relationships/diagramData" Target="../diagrams/data1.xml"/><Relationship Id="rId17" Type="http://schemas.openxmlformats.org/officeDocument/2006/relationships/image" Target="../media/image6.png"/><Relationship Id="rId25" Type="http://schemas.microsoft.com/office/2007/relationships/diagramDrawing" Target="../diagrams/drawing2.xml"/><Relationship Id="rId33" Type="http://schemas.openxmlformats.org/officeDocument/2006/relationships/image" Target="../media/image16.png"/><Relationship Id="rId2" Type="http://schemas.openxmlformats.org/officeDocument/2006/relationships/image" Target="../media/image1.wmf"/><Relationship Id="rId16" Type="http://schemas.microsoft.com/office/2007/relationships/diagramDrawing" Target="../diagrams/drawing1.xml"/><Relationship Id="rId20" Type="http://schemas.openxmlformats.org/officeDocument/2006/relationships/image" Target="../media/image9.png"/><Relationship Id="rId29" Type="http://schemas.openxmlformats.org/officeDocument/2006/relationships/chart" Target="../charts/chart1.xml"/><Relationship Id="rId1" Type="http://schemas.openxmlformats.org/officeDocument/2006/relationships/slideLayout" Target="../slideLayouts/slideLayout17.xml"/><Relationship Id="rId11" Type="http://schemas.openxmlformats.org/officeDocument/2006/relationships/image" Target="NULL"/><Relationship Id="rId24" Type="http://schemas.openxmlformats.org/officeDocument/2006/relationships/diagramColors" Target="../diagrams/colors2.xml"/><Relationship Id="rId32" Type="http://schemas.openxmlformats.org/officeDocument/2006/relationships/image" Target="../media/image15.png"/><Relationship Id="rId15" Type="http://schemas.openxmlformats.org/officeDocument/2006/relationships/diagramColors" Target="../diagrams/colors1.xml"/><Relationship Id="rId23" Type="http://schemas.openxmlformats.org/officeDocument/2006/relationships/diagramQuickStyle" Target="../diagrams/quickStyle2.xml"/><Relationship Id="rId28" Type="http://schemas.openxmlformats.org/officeDocument/2006/relationships/image" Target="../media/image12.png"/><Relationship Id="rId19" Type="http://schemas.openxmlformats.org/officeDocument/2006/relationships/image" Target="../media/image8.png"/><Relationship Id="rId31" Type="http://schemas.openxmlformats.org/officeDocument/2006/relationships/image" Target="../media/image14.png"/><Relationship Id="rId14" Type="http://schemas.openxmlformats.org/officeDocument/2006/relationships/diagramQuickStyle" Target="../diagrams/quickStyle1.xml"/><Relationship Id="rId22" Type="http://schemas.openxmlformats.org/officeDocument/2006/relationships/diagramLayout" Target="../diagrams/layout2.xml"/><Relationship Id="rId27" Type="http://schemas.openxmlformats.org/officeDocument/2006/relationships/image" Target="../media/image11.jpg"/><Relationship Id="rId30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Рисунок 14"/>
          <p:cNvPicPr/>
          <p:nvPr/>
        </p:nvPicPr>
        <p:blipFill>
          <a:blip r:embed="rId2"/>
          <a:stretch/>
        </p:blipFill>
        <p:spPr>
          <a:xfrm>
            <a:off x="4192200" y="1633320"/>
            <a:ext cx="1383840" cy="1820160"/>
          </a:xfrm>
          <a:prstGeom prst="rect">
            <a:avLst/>
          </a:prstGeom>
          <a:ln w="0">
            <a:noFill/>
          </a:ln>
          <a:effectLst>
            <a:outerShdw blurRad="50800" dist="37674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229" name="CustomShape 1"/>
          <p:cNvSpPr/>
          <p:nvPr/>
        </p:nvSpPr>
        <p:spPr>
          <a:xfrm>
            <a:off x="1357920" y="3927240"/>
            <a:ext cx="7374240" cy="1187280"/>
          </a:xfrm>
          <a:prstGeom prst="rect">
            <a:avLst/>
          </a:prstGeom>
          <a:solidFill>
            <a:srgbClr val="DEA04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ИНФОРМАЦИОННО-АНАЛИТИЧЕСКИЙ ОТЧЕТ 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о результатах работы с обращениями граждан и организаций 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в Главном управлении МЧС России по Ханты-Мансийскому автономному округу – Югре  за </a:t>
            </a:r>
            <a:r>
              <a:rPr lang="ru-RU" sz="1800" b="1" strike="noStrike" spc="-1" dirty="0" smtClean="0">
                <a:solidFill>
                  <a:srgbClr val="002060"/>
                </a:solidFill>
                <a:latin typeface="Arial"/>
                <a:ea typeface="DejaVu Sans"/>
              </a:rPr>
              <a:t>2 </a:t>
            </a:r>
            <a:r>
              <a:rPr lang="ru-RU" sz="1800" b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квартал 2024 года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30" name="CustomShape 2"/>
          <p:cNvSpPr/>
          <p:nvPr/>
        </p:nvSpPr>
        <p:spPr>
          <a:xfrm>
            <a:off x="1431720" y="22320"/>
            <a:ext cx="7226280" cy="10371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3480" tIns="61920" rIns="123480" bIns="61920">
            <a:sp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2060"/>
                </a:solidFill>
                <a:latin typeface="Myriad Pro Light"/>
                <a:ea typeface="DejaVu Sans"/>
              </a:rPr>
              <a:t>Министерство Российской Федерации</a:t>
            </a:r>
            <a:r>
              <a:t/>
            </a:r>
            <a:br/>
            <a:r>
              <a:rPr lang="ru-RU" sz="1400" b="1" strike="noStrike" spc="-1">
                <a:solidFill>
                  <a:srgbClr val="002060"/>
                </a:solidFill>
                <a:latin typeface="Myriad Pro Light"/>
                <a:ea typeface="DejaVu Sans"/>
              </a:rPr>
              <a:t>по делам гражданской обороны, чрезвычайным ситуациям </a:t>
            </a:r>
            <a:r>
              <a:t/>
            </a:r>
            <a:br/>
            <a:r>
              <a:rPr lang="ru-RU" sz="1400" b="1" strike="noStrike" spc="-1">
                <a:solidFill>
                  <a:srgbClr val="002060"/>
                </a:solidFill>
                <a:latin typeface="Myriad Pro Light"/>
                <a:ea typeface="DejaVu Sans"/>
              </a:rPr>
              <a:t>и ликвидации последствий стихийных бедствий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231" name="Рисунок 25" descr="http://kcbux.ru/Statyy/ZA_zizny/image/016_karta/karta-003.png"/>
          <p:cNvPicPr/>
          <p:nvPr/>
        </p:nvPicPr>
        <p:blipFill>
          <a:blip r:embed="rId3"/>
          <a:stretch/>
        </p:blipFill>
        <p:spPr>
          <a:xfrm>
            <a:off x="10823760" y="-96120"/>
            <a:ext cx="3085560" cy="1368000"/>
          </a:xfrm>
          <a:prstGeom prst="rect">
            <a:avLst/>
          </a:prstGeom>
          <a:ln w="0">
            <a:noFill/>
          </a:ln>
        </p:spPr>
      </p:pic>
      <p:sp>
        <p:nvSpPr>
          <p:cNvPr id="232" name="CustomShape 3"/>
          <p:cNvSpPr/>
          <p:nvPr/>
        </p:nvSpPr>
        <p:spPr>
          <a:xfrm>
            <a:off x="3073320" y="6333480"/>
            <a:ext cx="3621600" cy="4730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strike="noStrike" spc="-1">
                <a:solidFill>
                  <a:srgbClr val="002060"/>
                </a:solidFill>
                <a:latin typeface="Myriad Pro Light"/>
                <a:ea typeface="DejaVu Sans"/>
              </a:rPr>
              <a:t>Ханты-Мансийск 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ru-RU" sz="1400" b="1" strike="noStrike" spc="-1">
                <a:solidFill>
                  <a:srgbClr val="002060"/>
                </a:solidFill>
                <a:latin typeface="Myriad Pro Light"/>
                <a:ea typeface="DejaVu Sans"/>
              </a:rPr>
              <a:t>2024 г.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233" name="Рисунок 12"/>
          <p:cNvPicPr/>
          <p:nvPr/>
        </p:nvPicPr>
        <p:blipFill>
          <a:blip r:embed="rId4"/>
          <a:stretch/>
        </p:blipFill>
        <p:spPr>
          <a:xfrm rot="10800000" flipH="1">
            <a:off x="24840" y="1078920"/>
            <a:ext cx="9718200" cy="80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CustomShape 1"/>
          <p:cNvSpPr/>
          <p:nvPr/>
        </p:nvSpPr>
        <p:spPr>
          <a:xfrm>
            <a:off x="252360" y="835200"/>
            <a:ext cx="1118880" cy="36612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  <a:sp3d prstMaterial="dkEdge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  <a:scene3d>
              <a:camera prst="perspectiveLeft"/>
              <a:lightRig rig="threePt" dir="t"/>
            </a:scene3d>
            <a:sp3d prstMaterial="dkEdge"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b="1" spc="-1" dirty="0">
                <a:solidFill>
                  <a:srgbClr val="457AB7"/>
                </a:solidFill>
                <a:latin typeface="Arial"/>
              </a:rPr>
              <a:t>1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444" name="CustomShape 2"/>
          <p:cNvSpPr/>
          <p:nvPr/>
        </p:nvSpPr>
        <p:spPr>
          <a:xfrm>
            <a:off x="1165680" y="783000"/>
            <a:ext cx="307980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cap="all" spc="-1">
                <a:solidFill>
                  <a:srgbClr val="17375E"/>
                </a:solidFill>
                <a:latin typeface="Arial"/>
                <a:ea typeface="Times New Roman"/>
              </a:rPr>
              <a:t>Граждан приняты на личном приеме НАЧАЛЬНИКОМ  ГЛАВНОГО УПРАВЛЕНИЯ</a:t>
            </a:r>
            <a:endParaRPr lang="ru-RU" sz="1000" b="0" strike="noStrike" spc="-1">
              <a:latin typeface="Arial"/>
            </a:endParaRPr>
          </a:p>
        </p:txBody>
      </p:sp>
      <p:grpSp>
        <p:nvGrpSpPr>
          <p:cNvPr id="445" name="Group 3"/>
          <p:cNvGrpSpPr/>
          <p:nvPr/>
        </p:nvGrpSpPr>
        <p:grpSpPr>
          <a:xfrm>
            <a:off x="186480" y="3797640"/>
            <a:ext cx="4750200" cy="1714815"/>
            <a:chOff x="186480" y="3797640"/>
            <a:chExt cx="4750200" cy="1714815"/>
          </a:xfrm>
        </p:grpSpPr>
        <p:sp>
          <p:nvSpPr>
            <p:cNvPr id="446" name="CustomShape 4"/>
            <p:cNvSpPr/>
            <p:nvPr/>
          </p:nvSpPr>
          <p:spPr>
            <a:xfrm>
              <a:off x="1066680" y="3811680"/>
              <a:ext cx="3870000" cy="242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just">
                <a:lnSpc>
                  <a:spcPct val="100000"/>
                </a:lnSpc>
              </a:pPr>
              <a:r>
                <a:rPr lang="ru-RU" sz="1000" cap="all" spc="-1" dirty="0" smtClean="0">
                  <a:solidFill>
                    <a:srgbClr val="E46C0A"/>
                  </a:solidFill>
                  <a:latin typeface="Arial"/>
                </a:rPr>
                <a:t>РАЗЪЯСНЕНИЯ ПО ПОЖАРНОЙ БЕЗОПАСНОСТИ</a:t>
              </a:r>
              <a:endParaRPr lang="ru-RU" sz="1000" b="0" strike="noStrike" spc="-1" dirty="0">
                <a:latin typeface="Arial"/>
              </a:endParaRPr>
            </a:p>
          </p:txBody>
        </p:sp>
        <p:sp>
          <p:nvSpPr>
            <p:cNvPr id="447" name="CustomShape 5"/>
            <p:cNvSpPr/>
            <p:nvPr/>
          </p:nvSpPr>
          <p:spPr>
            <a:xfrm>
              <a:off x="268920" y="3797640"/>
              <a:ext cx="881640" cy="640440"/>
            </a:xfrm>
            <a:prstGeom prst="rect">
              <a:avLst/>
            </a:prstGeom>
            <a:noFill/>
            <a:ln w="0">
              <a:noFill/>
            </a:ln>
            <a:scene3d>
              <a:camera prst="perspectiveLeft"/>
              <a:lightRig rig="threePt" dir="t"/>
            </a:scene3d>
            <a:sp3d prstMaterial="dkEdge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spAutoFit/>
              <a:scene3d>
                <a:camera prst="perspectiveLeft"/>
                <a:lightRig rig="threePt" dir="t"/>
              </a:scene3d>
              <a:sp3d prstMaterial="dkEdge"/>
            </a:bodyPr>
            <a:lstStyle/>
            <a:p>
              <a:pPr algn="ctr">
                <a:lnSpc>
                  <a:spcPct val="100000"/>
                </a:lnSpc>
              </a:pPr>
              <a:r>
                <a:rPr lang="ru-RU" b="1" spc="-1" dirty="0" smtClean="0">
                  <a:solidFill>
                    <a:srgbClr val="457AB7"/>
                  </a:solidFill>
                  <a:latin typeface="Arial"/>
                </a:rPr>
                <a:t>12</a:t>
              </a:r>
              <a:endParaRPr lang="ru-RU" sz="18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lang="ru-RU" sz="1800" b="0" strike="noStrike" spc="-1" dirty="0">
                <a:latin typeface="Arial"/>
              </a:endParaRPr>
            </a:p>
          </p:txBody>
        </p:sp>
        <p:sp>
          <p:nvSpPr>
            <p:cNvPr id="448" name="CustomShape 6"/>
            <p:cNvSpPr/>
            <p:nvPr/>
          </p:nvSpPr>
          <p:spPr>
            <a:xfrm>
              <a:off x="365760" y="4346280"/>
              <a:ext cx="660240" cy="640440"/>
            </a:xfrm>
            <a:prstGeom prst="rect">
              <a:avLst/>
            </a:prstGeom>
            <a:noFill/>
            <a:ln w="0">
              <a:noFill/>
            </a:ln>
            <a:scene3d>
              <a:camera prst="perspectiveLeft"/>
              <a:lightRig rig="threePt" dir="t"/>
            </a:scene3d>
            <a:sp3d prstMaterial="dkEdge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spAutoFit/>
              <a:scene3d>
                <a:camera prst="perspectiveLeft"/>
                <a:lightRig rig="threePt" dir="t"/>
              </a:scene3d>
              <a:sp3d prstMaterial="dkEdge"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800" b="1" strike="noStrike" spc="-1" dirty="0">
                  <a:solidFill>
                    <a:srgbClr val="457AB7"/>
                  </a:solidFill>
                  <a:latin typeface="Arial"/>
                  <a:ea typeface="DejaVu Sans"/>
                </a:rPr>
                <a:t>2</a:t>
              </a:r>
              <a:endParaRPr lang="ru-RU" sz="18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lang="ru-RU" sz="1800" b="0" strike="noStrike" spc="-1" dirty="0">
                <a:latin typeface="Arial"/>
              </a:endParaRPr>
            </a:p>
          </p:txBody>
        </p:sp>
        <p:sp>
          <p:nvSpPr>
            <p:cNvPr id="449" name="CustomShape 7"/>
            <p:cNvSpPr/>
            <p:nvPr/>
          </p:nvSpPr>
          <p:spPr>
            <a:xfrm>
              <a:off x="1066680" y="4382640"/>
              <a:ext cx="3686400" cy="242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just">
                <a:lnSpc>
                  <a:spcPct val="100000"/>
                </a:lnSpc>
              </a:pPr>
              <a:r>
                <a:rPr lang="ru-RU" sz="1000" b="0" strike="noStrike" cap="all" spc="-1">
                  <a:solidFill>
                    <a:srgbClr val="E46C0A"/>
                  </a:solidFill>
                  <a:latin typeface="Arial"/>
                  <a:ea typeface="Times New Roman"/>
                </a:rPr>
                <a:t>ПОЛУЧЕНИЕ АРХИВНЫХ СПРАВОК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450" name="CustomShape 8"/>
            <p:cNvSpPr/>
            <p:nvPr/>
          </p:nvSpPr>
          <p:spPr>
            <a:xfrm>
              <a:off x="186480" y="5041080"/>
              <a:ext cx="932760" cy="366120"/>
            </a:xfrm>
            <a:prstGeom prst="rect">
              <a:avLst/>
            </a:prstGeom>
            <a:noFill/>
            <a:ln w="0">
              <a:noFill/>
            </a:ln>
            <a:scene3d>
              <a:camera prst="perspectiveLeft"/>
              <a:lightRig rig="threePt" dir="t"/>
            </a:scene3d>
            <a:sp3d prstMaterial="dkEdge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spAutoFit/>
              <a:scene3d>
                <a:camera prst="perspectiveLeft"/>
                <a:lightRig rig="threePt" dir="t"/>
              </a:scene3d>
              <a:sp3d prstMaterial="dkEdge"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800" b="1" strike="noStrike" spc="-1" dirty="0">
                  <a:solidFill>
                    <a:srgbClr val="457AB7"/>
                  </a:solidFill>
                  <a:latin typeface="Arial"/>
                  <a:ea typeface="DejaVu Sans"/>
                </a:rPr>
                <a:t>  </a:t>
              </a:r>
              <a:r>
                <a:rPr lang="ru-RU" sz="1800" b="1" strike="noStrike" spc="-1" dirty="0" smtClean="0">
                  <a:solidFill>
                    <a:srgbClr val="457AB7"/>
                  </a:solidFill>
                  <a:latin typeface="Arial"/>
                  <a:ea typeface="DejaVu Sans"/>
                </a:rPr>
                <a:t>1</a:t>
              </a:r>
              <a:endParaRPr lang="ru-RU" sz="1800" b="0" strike="noStrike" spc="-1" dirty="0">
                <a:latin typeface="Arial"/>
              </a:endParaRPr>
            </a:p>
          </p:txBody>
        </p:sp>
        <p:sp>
          <p:nvSpPr>
            <p:cNvPr id="451" name="CustomShape 9"/>
            <p:cNvSpPr/>
            <p:nvPr/>
          </p:nvSpPr>
          <p:spPr>
            <a:xfrm>
              <a:off x="1057320" y="5113800"/>
              <a:ext cx="2761560" cy="3986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just">
                <a:lnSpc>
                  <a:spcPct val="100000"/>
                </a:lnSpc>
              </a:pPr>
              <a:r>
                <a:rPr lang="ru-RU" sz="1000" b="0" strike="noStrike" cap="all" spc="-1" dirty="0" smtClean="0">
                  <a:solidFill>
                    <a:srgbClr val="E46C0A"/>
                  </a:solidFill>
                  <a:latin typeface="Arial"/>
                  <a:ea typeface="Times New Roman"/>
                </a:rPr>
                <a:t>По РАСПРЕДЕЛЕНИЮ ПОСЛЕ ОБУЧЕНИЯ</a:t>
              </a:r>
              <a:endParaRPr lang="ru-RU" sz="1000" b="0" strike="noStrike" spc="-1" dirty="0">
                <a:latin typeface="Arial"/>
              </a:endParaRPr>
            </a:p>
          </p:txBody>
        </p:sp>
      </p:grpSp>
      <p:sp>
        <p:nvSpPr>
          <p:cNvPr id="452" name="CustomShape 10"/>
          <p:cNvSpPr/>
          <p:nvPr/>
        </p:nvSpPr>
        <p:spPr>
          <a:xfrm>
            <a:off x="5192640" y="1671120"/>
            <a:ext cx="453348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0" strike="noStrike" cap="all" spc="-1">
                <a:solidFill>
                  <a:srgbClr val="E46C0A"/>
                </a:solidFill>
                <a:latin typeface="Arial"/>
                <a:ea typeface="Times New Roman"/>
              </a:rPr>
              <a:t>граждан принято на личном приеме</a:t>
            </a:r>
            <a:endParaRPr lang="ru-RU" sz="1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000" b="0" strike="noStrike" cap="all" spc="-1">
                <a:solidFill>
                  <a:srgbClr val="E46C0A"/>
                </a:solidFill>
                <a:latin typeface="Arial"/>
                <a:ea typeface="Times New Roman"/>
              </a:rPr>
              <a:t>Должностными лицами Главного управления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453" name="CustomShape 11"/>
          <p:cNvSpPr/>
          <p:nvPr/>
        </p:nvSpPr>
        <p:spPr>
          <a:xfrm>
            <a:off x="6642360" y="1350720"/>
            <a:ext cx="1638720" cy="39672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  <a:sp3d prstMaterial="dkEdge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  <a:scene3d>
              <a:camera prst="perspectiveLeft"/>
              <a:lightRig rig="threePt" dir="t"/>
            </a:scene3d>
            <a:sp3d prstMaterial="dkEdge"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 smtClean="0">
                <a:solidFill>
                  <a:srgbClr val="D2660F"/>
                </a:solidFill>
                <a:latin typeface="Arial"/>
              </a:rPr>
              <a:t>15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454" name="CustomShape 12"/>
          <p:cNvSpPr/>
          <p:nvPr/>
        </p:nvSpPr>
        <p:spPr>
          <a:xfrm>
            <a:off x="6096960" y="2070000"/>
            <a:ext cx="1675080" cy="28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8160" tIns="64080" rIns="128160" bIns="640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1F497D"/>
                </a:solidFill>
                <a:latin typeface="Arial"/>
                <a:ea typeface="DejaVu Sans"/>
              </a:rPr>
              <a:t>(2 </a:t>
            </a:r>
            <a:r>
              <a:rPr lang="ru-RU" sz="10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квартал 2023 г. – </a:t>
            </a:r>
            <a:r>
              <a:rPr lang="ru-RU" sz="1000" b="1" spc="-1" dirty="0">
                <a:solidFill>
                  <a:srgbClr val="E46C0A"/>
                </a:solidFill>
                <a:latin typeface="Arial"/>
                <a:ea typeface="DejaVu Sans"/>
              </a:rPr>
              <a:t>7</a:t>
            </a:r>
            <a:r>
              <a:rPr lang="ru-RU" sz="1000" b="0" strike="noStrike" spc="-1" dirty="0" smtClean="0">
                <a:solidFill>
                  <a:srgbClr val="1F497D"/>
                </a:solidFill>
                <a:latin typeface="Arial"/>
                <a:ea typeface="DejaVu Sans"/>
              </a:rPr>
              <a:t>)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55" name="CustomShape 13"/>
          <p:cNvSpPr/>
          <p:nvPr/>
        </p:nvSpPr>
        <p:spPr>
          <a:xfrm>
            <a:off x="7899480" y="2075760"/>
            <a:ext cx="1568520" cy="28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8160" tIns="64080" rIns="128160" bIns="640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(на </a:t>
            </a:r>
            <a:r>
              <a:rPr lang="ru-RU" sz="1000" spc="-1" dirty="0" smtClean="0">
                <a:solidFill>
                  <a:srgbClr val="1F497D"/>
                </a:solidFill>
                <a:latin typeface="Arial"/>
                <a:ea typeface="DejaVu Sans"/>
              </a:rPr>
              <a:t>53</a:t>
            </a:r>
            <a:r>
              <a:rPr lang="ru-RU" sz="1000" b="0" strike="noStrike" spc="-1" dirty="0" smtClean="0">
                <a:solidFill>
                  <a:srgbClr val="1F497D"/>
                </a:solidFill>
                <a:latin typeface="Arial"/>
                <a:ea typeface="DejaVu Sans"/>
              </a:rPr>
              <a:t>,3 %)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56" name="CustomShape 14"/>
          <p:cNvSpPr/>
          <p:nvPr/>
        </p:nvSpPr>
        <p:spPr>
          <a:xfrm>
            <a:off x="5306040" y="615600"/>
            <a:ext cx="4248360" cy="851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i="1" strike="noStrike" spc="-1">
                <a:solidFill>
                  <a:srgbClr val="1F497D"/>
                </a:solidFill>
                <a:latin typeface="Arial"/>
                <a:ea typeface="DejaVu Sans"/>
              </a:rPr>
              <a:t>Личный прием в Главном управлении  МЧС России по Ханты-Мансийскому автономному округу - Югре и территориальных подразделениях надзорной деятельности и профилактической работы  УНДиПР Главного управления</a:t>
            </a:r>
            <a:endParaRPr lang="ru-RU" sz="1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</p:txBody>
      </p:sp>
      <p:sp>
        <p:nvSpPr>
          <p:cNvPr id="457" name="Line 15"/>
          <p:cNvSpPr/>
          <p:nvPr/>
        </p:nvSpPr>
        <p:spPr>
          <a:xfrm flipV="1">
            <a:off x="5839920" y="1307160"/>
            <a:ext cx="3298320" cy="11880"/>
          </a:xfrm>
          <a:prstGeom prst="line">
            <a:avLst/>
          </a:prstGeom>
          <a:ln w="73025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8" name="Line 16"/>
          <p:cNvSpPr/>
          <p:nvPr/>
        </p:nvSpPr>
        <p:spPr>
          <a:xfrm>
            <a:off x="5305680" y="2070000"/>
            <a:ext cx="4336560" cy="11160"/>
          </a:xfrm>
          <a:prstGeom prst="line">
            <a:avLst/>
          </a:prstGeom>
          <a:ln w="19050">
            <a:solidFill>
              <a:srgbClr val="4A7E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59" name="Рисунок 51"/>
          <p:cNvPicPr/>
          <p:nvPr/>
        </p:nvPicPr>
        <p:blipFill>
          <a:blip r:embed="rId2"/>
          <a:stretch/>
        </p:blipFill>
        <p:spPr>
          <a:xfrm>
            <a:off x="748440" y="36720"/>
            <a:ext cx="358200" cy="471240"/>
          </a:xfrm>
          <a:prstGeom prst="rect">
            <a:avLst/>
          </a:prstGeom>
          <a:ln w="0">
            <a:noFill/>
          </a:ln>
          <a:effectLst>
            <a:outerShdw blurRad="50800" dist="37674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460" name="CustomShape 17"/>
          <p:cNvSpPr/>
          <p:nvPr/>
        </p:nvSpPr>
        <p:spPr>
          <a:xfrm>
            <a:off x="1205640" y="22680"/>
            <a:ext cx="798120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VIII</a:t>
            </a:r>
            <a:r>
              <a:rPr lang="ru-RU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. Личный прием граждан должностными лицами Главного управления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600" b="0" strike="noStrike" spc="-1">
              <a:latin typeface="Arial"/>
            </a:endParaRPr>
          </a:p>
        </p:txBody>
      </p:sp>
      <p:sp>
        <p:nvSpPr>
          <p:cNvPr id="461" name="Line 18"/>
          <p:cNvSpPr/>
          <p:nvPr/>
        </p:nvSpPr>
        <p:spPr>
          <a:xfrm>
            <a:off x="43200" y="595080"/>
            <a:ext cx="9720360" cy="20520"/>
          </a:xfrm>
          <a:prstGeom prst="line">
            <a:avLst/>
          </a:prstGeom>
          <a:ln w="73025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2" name="CustomShape 19"/>
          <p:cNvSpPr/>
          <p:nvPr/>
        </p:nvSpPr>
        <p:spPr>
          <a:xfrm>
            <a:off x="9187200" y="0"/>
            <a:ext cx="367200" cy="43740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6182C63C-C090-4189-98A3-0C4BBDE1A639}" type="slidenum"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10</a:t>
            </a:fld>
            <a:r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                                                   </a:t>
            </a:r>
            <a:endParaRPr lang="ru-RU" sz="1900" b="0" strike="noStrike" spc="-1">
              <a:latin typeface="Arial"/>
            </a:endParaRPr>
          </a:p>
        </p:txBody>
      </p:sp>
      <p:sp>
        <p:nvSpPr>
          <p:cNvPr id="463" name="CustomShape 20"/>
          <p:cNvSpPr/>
          <p:nvPr/>
        </p:nvSpPr>
        <p:spPr>
          <a:xfrm>
            <a:off x="5448600" y="2510280"/>
            <a:ext cx="641880" cy="39672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  <a:sp3d prstMaterial="dkEdge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  <a:scene3d>
              <a:camera prst="perspectiveLeft"/>
              <a:lightRig rig="threePt" dir="t"/>
            </a:scene3d>
            <a:sp3d prstMaterial="dkEdge"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000" b="1" spc="-1" dirty="0" smtClean="0">
                <a:solidFill>
                  <a:srgbClr val="D2660F"/>
                </a:solidFill>
                <a:latin typeface="Arial"/>
              </a:rPr>
              <a:t>12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464" name="CustomShape 21"/>
          <p:cNvSpPr/>
          <p:nvPr/>
        </p:nvSpPr>
        <p:spPr>
          <a:xfrm>
            <a:off x="6096960" y="2390400"/>
            <a:ext cx="337068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984807"/>
                </a:solidFill>
                <a:latin typeface="Arial"/>
                <a:ea typeface="DejaVu Sans"/>
              </a:rPr>
              <a:t>КОНСУЛЬТАЦИЙ ГРАЖДАН</a:t>
            </a:r>
            <a:r>
              <a:rPr lang="en-US" sz="1000" b="0" strike="noStrike" spc="-1" dirty="0">
                <a:solidFill>
                  <a:srgbClr val="984807"/>
                </a:solidFill>
                <a:latin typeface="Arial"/>
                <a:ea typeface="DejaVu Sans"/>
              </a:rPr>
              <a:t> </a:t>
            </a:r>
            <a:r>
              <a:rPr lang="ru-RU" sz="1000" b="0" strike="noStrike" spc="-1" dirty="0">
                <a:solidFill>
                  <a:srgbClr val="984807"/>
                </a:solidFill>
                <a:latin typeface="Arial"/>
                <a:ea typeface="DejaVu Sans"/>
              </a:rPr>
              <a:t>ПО ВОПРОСАМ  ПОЖАРНОЙ БЕЗОПАСНОСТИ ПРОВЕДЕНО ТЕРРИТОРИАЛЬНЫМИ ОТДЕЛАМИ НАДЗОРНОЙ ДЕЯТЕЛЬНОСТИ И ПРОФИЛАКТИЧЕСКОЙ РАБОТЫ 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65" name="Line 22"/>
          <p:cNvSpPr/>
          <p:nvPr/>
        </p:nvSpPr>
        <p:spPr>
          <a:xfrm>
            <a:off x="520920" y="2785680"/>
            <a:ext cx="4366800" cy="5760"/>
          </a:xfrm>
          <a:prstGeom prst="line">
            <a:avLst/>
          </a:prstGeom>
          <a:ln w="19050">
            <a:solidFill>
              <a:srgbClr val="4A7E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6" name="Line 23"/>
          <p:cNvSpPr/>
          <p:nvPr/>
        </p:nvSpPr>
        <p:spPr>
          <a:xfrm flipV="1">
            <a:off x="520920" y="3276000"/>
            <a:ext cx="4326120" cy="8280"/>
          </a:xfrm>
          <a:prstGeom prst="line">
            <a:avLst/>
          </a:prstGeom>
          <a:ln w="19050">
            <a:solidFill>
              <a:srgbClr val="4A7E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7" name="CustomShape 24"/>
          <p:cNvSpPr/>
          <p:nvPr/>
        </p:nvSpPr>
        <p:spPr>
          <a:xfrm>
            <a:off x="5306040" y="4784760"/>
            <a:ext cx="4193280" cy="1460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0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В соответствии с решением Коллегии МЧС России  </a:t>
            </a:r>
            <a:r>
              <a:rPr dirty="0"/>
              <a:t/>
            </a:r>
            <a:br>
              <a:rPr dirty="0"/>
            </a:br>
            <a:r>
              <a:rPr lang="ru-RU" sz="10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от 16.02.2022 №1/I (</a:t>
            </a:r>
            <a:r>
              <a:rPr lang="ru-RU" sz="1000" b="0" strike="noStrike" spc="-1" dirty="0" err="1">
                <a:solidFill>
                  <a:srgbClr val="1F497D"/>
                </a:solidFill>
                <a:latin typeface="Arial"/>
                <a:ea typeface="DejaVu Sans"/>
              </a:rPr>
              <a:t>пп</a:t>
            </a:r>
            <a:r>
              <a:rPr lang="ru-RU" sz="10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. 17 п. 30) проводится личный прием граждан в ежедневном режиме работниками отделения по работе с обращениями граждан, согласно приказа Главного управления от 01.06.2022 № 542 «Об организации личного приема граждан в ежедневном режиме в Главном управлении Министерства Российской Федерации по делам гражданской обороны, чрезвычайным ситуациям и ликвидации последствий стихийных бедствий по Ханты-Мансийскому автономному округу – Югре».  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68" name="CustomShape 25"/>
          <p:cNvSpPr/>
          <p:nvPr/>
        </p:nvSpPr>
        <p:spPr>
          <a:xfrm>
            <a:off x="5448600" y="3368880"/>
            <a:ext cx="641880" cy="39672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  <a:sp3d prstMaterial="dkEdge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  <a:scene3d>
              <a:camera prst="perspectiveLeft"/>
              <a:lightRig rig="threePt" dir="t"/>
            </a:scene3d>
            <a:sp3d prstMaterial="dkEdge"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D2660F"/>
                </a:solidFill>
                <a:latin typeface="Arial"/>
                <a:ea typeface="DejaVu Sans"/>
              </a:rPr>
              <a:t> </a:t>
            </a:r>
            <a:r>
              <a:rPr lang="ru-RU" sz="2000" b="1" strike="noStrike" spc="-1" dirty="0" smtClean="0">
                <a:solidFill>
                  <a:srgbClr val="D2660F"/>
                </a:solidFill>
                <a:latin typeface="Arial"/>
                <a:ea typeface="DejaVu Sans"/>
              </a:rPr>
              <a:t>1 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469" name="CustomShape 26"/>
          <p:cNvSpPr/>
          <p:nvPr/>
        </p:nvSpPr>
        <p:spPr>
          <a:xfrm>
            <a:off x="6096960" y="3372120"/>
            <a:ext cx="337068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984807"/>
                </a:solidFill>
                <a:latin typeface="Arial"/>
                <a:ea typeface="DejaVu Sans"/>
              </a:rPr>
              <a:t>ГРАЖДАН ПРИНЯТО НАЧАЛЬНИКОМ 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984807"/>
                </a:solidFill>
                <a:latin typeface="Arial"/>
                <a:ea typeface="DejaVu Sans"/>
              </a:rPr>
              <a:t>ГЛАВНОГО УПРАВЛЕНИЯ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470" name="CustomShape 27"/>
          <p:cNvSpPr/>
          <p:nvPr/>
        </p:nvSpPr>
        <p:spPr>
          <a:xfrm>
            <a:off x="5477040" y="4114440"/>
            <a:ext cx="708840" cy="39672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  <a:sp3d prstMaterial="dkEdge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  <a:scene3d>
              <a:camera prst="perspectiveLeft"/>
              <a:lightRig rig="threePt" dir="t"/>
            </a:scene3d>
            <a:sp3d prstMaterial="dkEdge"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000" b="1" strike="noStrike" spc="-1">
                <a:solidFill>
                  <a:srgbClr val="D2660F"/>
                </a:solidFill>
                <a:latin typeface="Arial"/>
                <a:ea typeface="DejaVu Sans"/>
              </a:rPr>
              <a:t>2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471" name="CustomShape 28"/>
          <p:cNvSpPr/>
          <p:nvPr/>
        </p:nvSpPr>
        <p:spPr>
          <a:xfrm>
            <a:off x="4993200" y="4372560"/>
            <a:ext cx="641880" cy="100620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  <a:sp3d prstMaterial="dkEdge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  <a:scene3d>
              <a:camera prst="perspectiveLeft"/>
              <a:lightRig rig="threePt" dir="t"/>
            </a:scene3d>
            <a:sp3d prstMaterial="dkEdge"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6000" b="1" strike="noStrike" spc="-1">
                <a:solidFill>
                  <a:srgbClr val="D2660F"/>
                </a:solidFill>
                <a:latin typeface="Arial"/>
                <a:ea typeface="DejaVu Sans"/>
              </a:rPr>
              <a:t>!</a:t>
            </a:r>
            <a:endParaRPr lang="ru-RU" sz="6000" b="0" strike="noStrike" spc="-1">
              <a:latin typeface="Arial"/>
            </a:endParaRPr>
          </a:p>
        </p:txBody>
      </p:sp>
      <p:sp>
        <p:nvSpPr>
          <p:cNvPr id="472" name="Line 29"/>
          <p:cNvSpPr/>
          <p:nvPr/>
        </p:nvSpPr>
        <p:spPr>
          <a:xfrm flipH="1">
            <a:off x="5105520" y="634680"/>
            <a:ext cx="5040" cy="6223320"/>
          </a:xfrm>
          <a:prstGeom prst="line">
            <a:avLst/>
          </a:prstGeom>
          <a:ln>
            <a:solidFill>
              <a:srgbClr val="4A7E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3" name="CustomShape 30"/>
          <p:cNvSpPr/>
          <p:nvPr/>
        </p:nvSpPr>
        <p:spPr>
          <a:xfrm rot="10800000" flipV="1">
            <a:off x="225360" y="3291120"/>
            <a:ext cx="48744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cap="all" spc="-1">
                <a:solidFill>
                  <a:srgbClr val="17375E"/>
                </a:solidFill>
                <a:latin typeface="Arial"/>
                <a:ea typeface="Times New Roman"/>
              </a:rPr>
              <a:t>По направлениям деятельности</a:t>
            </a:r>
            <a:r>
              <a:rPr lang="ru-RU" sz="1800" b="0" strike="noStrike" cap="all" spc="-1">
                <a:solidFill>
                  <a:srgbClr val="17375E"/>
                </a:solidFill>
                <a:latin typeface="Arial"/>
                <a:ea typeface="Times New Roman"/>
              </a:rPr>
              <a:t>: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474" name="CustomShape 31"/>
          <p:cNvSpPr/>
          <p:nvPr/>
        </p:nvSpPr>
        <p:spPr>
          <a:xfrm rot="10800000" flipV="1">
            <a:off x="521280" y="5727261"/>
            <a:ext cx="436644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b="1" spc="-1" dirty="0">
                <a:solidFill>
                  <a:srgbClr val="376092"/>
                </a:solidFill>
                <a:latin typeface="Arial"/>
                <a:ea typeface="DejaVu Sans"/>
              </a:rPr>
              <a:t>1</a:t>
            </a:r>
            <a:r>
              <a:rPr lang="ru-RU" sz="1800" b="1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 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1000" b="0" strike="noStrike" spc="-1" dirty="0">
                <a:solidFill>
                  <a:srgbClr val="E46C0A"/>
                </a:solidFill>
                <a:latin typeface="Arial"/>
                <a:ea typeface="DejaVu Sans"/>
              </a:rPr>
              <a:t>ПО ВОПРОСАМ </a:t>
            </a:r>
            <a:r>
              <a:rPr lang="ru-RU" sz="1000" b="0" strike="noStrike" spc="-1" dirty="0" smtClean="0">
                <a:solidFill>
                  <a:srgbClr val="E46C0A"/>
                </a:solidFill>
                <a:latin typeface="Arial"/>
                <a:ea typeface="DejaVu Sans"/>
              </a:rPr>
              <a:t>ПРОХОЖДЕНИЯ СЛУЖБЫ В МЧС </a:t>
            </a:r>
            <a:r>
              <a:rPr lang="ru-RU" sz="1000" b="0" strike="noStrike" spc="-1" dirty="0">
                <a:solidFill>
                  <a:srgbClr val="E46C0A"/>
                </a:solidFill>
                <a:latin typeface="Arial"/>
                <a:ea typeface="DejaVu Sans"/>
              </a:rPr>
              <a:t>РОССИИ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75" name="CustomShape 32"/>
          <p:cNvSpPr/>
          <p:nvPr/>
        </p:nvSpPr>
        <p:spPr>
          <a:xfrm rot="10800000" flipV="1">
            <a:off x="1279800" y="1727280"/>
            <a:ext cx="370368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cap="all" spc="-1">
                <a:solidFill>
                  <a:srgbClr val="17375E"/>
                </a:solidFill>
                <a:latin typeface="Arial"/>
                <a:ea typeface="Times New Roman"/>
              </a:rPr>
              <a:t>Граждан приняты на личном приеме РАБОТНИКАМИ ОТДЕЛЕНИЯ ПО РАБОТЕ С ОБРАЩЕНИЯМИ ГРАЖДАН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476" name="CustomShape 33"/>
          <p:cNvSpPr/>
          <p:nvPr/>
        </p:nvSpPr>
        <p:spPr>
          <a:xfrm>
            <a:off x="448200" y="1774440"/>
            <a:ext cx="749160" cy="36612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  <a:sp3d prstMaterial="dkEdge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  <a:scene3d>
              <a:camera prst="perspectiveLeft"/>
              <a:lightRig rig="threePt" dir="t"/>
            </a:scene3d>
            <a:sp3d prstMaterial="dkEdge"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800" b="1" strike="noStrike" spc="-1">
                <a:solidFill>
                  <a:srgbClr val="457AB7"/>
                </a:solidFill>
                <a:latin typeface="Arial"/>
                <a:ea typeface="DejaVu Sans"/>
              </a:rPr>
              <a:t>2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477" name="CustomShape 34"/>
          <p:cNvSpPr/>
          <p:nvPr/>
        </p:nvSpPr>
        <p:spPr>
          <a:xfrm rot="10800000" flipV="1">
            <a:off x="6003360" y="4095720"/>
            <a:ext cx="346464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984807"/>
                </a:solidFill>
                <a:latin typeface="Arial"/>
                <a:ea typeface="DejaVu Sans"/>
              </a:rPr>
              <a:t>ГРАЖДАН ПРИНЯТЫ НА ЛИЧНОМ ПРИЕМЕ РАБОТНИКАМИ ОТДЕЛЕНИЯ ПО РАБОТЕ 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984807"/>
                </a:solidFill>
                <a:latin typeface="Arial"/>
                <a:ea typeface="DejaVu Sans"/>
              </a:rPr>
              <a:t>С ОБРАЩЕНИЯМИ ГРАЖДАН</a:t>
            </a:r>
            <a:endParaRPr lang="ru-RU" sz="1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Рисунок 7"/>
          <p:cNvPicPr/>
          <p:nvPr/>
        </p:nvPicPr>
        <p:blipFill>
          <a:blip r:embed="rId2"/>
          <a:stretch/>
        </p:blipFill>
        <p:spPr>
          <a:xfrm>
            <a:off x="5069160" y="1278000"/>
            <a:ext cx="3972240" cy="1443240"/>
          </a:xfrm>
          <a:prstGeom prst="rect">
            <a:avLst/>
          </a:prstGeom>
          <a:ln w="0">
            <a:noFill/>
          </a:ln>
        </p:spPr>
      </p:pic>
      <p:sp>
        <p:nvSpPr>
          <p:cNvPr id="235" name="CustomShape 1"/>
          <p:cNvSpPr/>
          <p:nvPr/>
        </p:nvSpPr>
        <p:spPr>
          <a:xfrm>
            <a:off x="357840" y="2968200"/>
            <a:ext cx="9016200" cy="1937538"/>
          </a:xfrm>
          <a:prstGeom prst="rect">
            <a:avLst/>
          </a:prstGeom>
          <a:noFill/>
          <a:ln w="0">
            <a:solidFill>
              <a:srgbClr val="EA613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    </a:t>
            </a:r>
            <a:endParaRPr lang="ru-RU" sz="12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    </a:t>
            </a:r>
            <a:r>
              <a:rPr lang="en-US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За </a:t>
            </a:r>
            <a:r>
              <a:rPr lang="ru-RU" sz="1200" b="0" strike="noStrike" spc="-1" dirty="0" smtClean="0">
                <a:solidFill>
                  <a:srgbClr val="1F497D"/>
                </a:solidFill>
                <a:latin typeface="Arial"/>
                <a:ea typeface="Microsoft JhengHei UI"/>
              </a:rPr>
              <a:t>2 </a:t>
            </a: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квартал 2024 года в Главном управлении рассмотрено </a:t>
            </a:r>
            <a:r>
              <a:rPr lang="ru-RU" sz="1200" b="1" spc="-1" dirty="0" smtClean="0">
                <a:solidFill>
                  <a:srgbClr val="E46C0A"/>
                </a:solidFill>
                <a:latin typeface="Arial"/>
                <a:ea typeface="Microsoft JhengHei UI"/>
              </a:rPr>
              <a:t>625</a:t>
            </a:r>
            <a:r>
              <a:rPr lang="ru-RU" sz="1200" b="1" strike="noStrike" spc="-1" dirty="0" smtClean="0">
                <a:solidFill>
                  <a:srgbClr val="E46C0A"/>
                </a:solidFill>
                <a:latin typeface="Arial"/>
                <a:ea typeface="Microsoft JhengHei UI"/>
              </a:rPr>
              <a:t> </a:t>
            </a: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обращений</a:t>
            </a:r>
            <a:r>
              <a:rPr lang="en-US" sz="120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,  </a:t>
            </a: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что на </a:t>
            </a:r>
            <a:r>
              <a:rPr lang="ru-RU" sz="1200" b="1" spc="-1" dirty="0" smtClean="0">
                <a:solidFill>
                  <a:srgbClr val="E46C0A"/>
                </a:solidFill>
                <a:latin typeface="Arial"/>
                <a:ea typeface="Microsoft JhengHei UI"/>
              </a:rPr>
              <a:t>18</a:t>
            </a:r>
            <a:r>
              <a:rPr lang="ru-RU" sz="1200" b="1" strike="noStrike" spc="-1" dirty="0" smtClean="0">
                <a:solidFill>
                  <a:srgbClr val="E46C0A"/>
                </a:solidFill>
                <a:latin typeface="Arial"/>
                <a:ea typeface="Microsoft JhengHei UI"/>
              </a:rPr>
              <a:t>,6</a:t>
            </a:r>
            <a:r>
              <a:rPr lang="ru-RU" sz="1200" b="0" strike="noStrike" spc="-1" dirty="0" smtClean="0">
                <a:solidFill>
                  <a:srgbClr val="1F497D"/>
                </a:solidFill>
                <a:latin typeface="Arial"/>
                <a:ea typeface="Microsoft JhengHei UI"/>
              </a:rPr>
              <a:t> </a:t>
            </a:r>
            <a:r>
              <a:rPr lang="ru-RU" sz="1200" b="1" strike="noStrike" spc="-1" dirty="0">
                <a:solidFill>
                  <a:srgbClr val="E46C0A"/>
                </a:solidFill>
                <a:latin typeface="Arial"/>
                <a:ea typeface="Microsoft JhengHei UI"/>
              </a:rPr>
              <a:t>%</a:t>
            </a: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 меньше, чем за </a:t>
            </a:r>
            <a:r>
              <a:rPr lang="ru-RU" sz="1200" b="0" strike="noStrike" spc="-1" dirty="0" smtClean="0">
                <a:solidFill>
                  <a:srgbClr val="1F497D"/>
                </a:solidFill>
                <a:latin typeface="Arial"/>
                <a:ea typeface="Microsoft JhengHei UI"/>
              </a:rPr>
              <a:t>2 </a:t>
            </a: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квартал  2023   </a:t>
            </a:r>
            <a:r>
              <a:rPr lang="ru-RU" sz="1200" b="0" strike="noStrike" spc="-1" dirty="0" smtClean="0">
                <a:solidFill>
                  <a:srgbClr val="1F497D"/>
                </a:solidFill>
                <a:latin typeface="Arial"/>
                <a:ea typeface="Microsoft JhengHei UI"/>
              </a:rPr>
              <a:t>(</a:t>
            </a:r>
            <a:r>
              <a:rPr lang="ru-RU" sz="1200" b="1" spc="-1" dirty="0" smtClean="0">
                <a:solidFill>
                  <a:srgbClr val="E46C0A"/>
                </a:solidFill>
                <a:latin typeface="Arial"/>
                <a:ea typeface="Microsoft JhengHei UI"/>
              </a:rPr>
              <a:t>768</a:t>
            </a:r>
            <a:r>
              <a:rPr lang="ru-RU" sz="1200" b="0" strike="noStrike" spc="-1" dirty="0" smtClean="0">
                <a:solidFill>
                  <a:srgbClr val="1F497D"/>
                </a:solidFill>
                <a:latin typeface="Arial"/>
                <a:ea typeface="Microsoft JhengHei UI"/>
              </a:rPr>
              <a:t>), </a:t>
            </a: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из них рассмотренных с нарушением срока  0 (АППГ: 0). В электронном виде поступило </a:t>
            </a:r>
            <a:r>
              <a:rPr lang="ru-RU" sz="1200" b="1" spc="-1" dirty="0" smtClean="0">
                <a:solidFill>
                  <a:srgbClr val="E46C0A"/>
                </a:solidFill>
                <a:latin typeface="Arial"/>
                <a:ea typeface="Microsoft JhengHei UI"/>
              </a:rPr>
              <a:t>534</a:t>
            </a:r>
            <a:r>
              <a:rPr lang="ru-RU" sz="1200" b="1" strike="noStrike" spc="-1" dirty="0" smtClean="0">
                <a:solidFill>
                  <a:srgbClr val="1F497D"/>
                </a:solidFill>
                <a:latin typeface="Arial"/>
                <a:ea typeface="Microsoft JhengHei UI"/>
              </a:rPr>
              <a:t> </a:t>
            </a: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обращений (АППГ – </a:t>
            </a:r>
            <a:r>
              <a:rPr lang="ru-RU" sz="1200" b="1" spc="-1" dirty="0" smtClean="0">
                <a:solidFill>
                  <a:srgbClr val="E46C0A"/>
                </a:solidFill>
                <a:latin typeface="Arial"/>
                <a:ea typeface="Microsoft JhengHei UI"/>
              </a:rPr>
              <a:t>647</a:t>
            </a:r>
            <a:r>
              <a:rPr lang="ru-RU" sz="1200" b="0" strike="noStrike" spc="-1" dirty="0" smtClean="0">
                <a:solidFill>
                  <a:srgbClr val="1F497D"/>
                </a:solidFill>
                <a:latin typeface="Arial"/>
                <a:ea typeface="Microsoft JhengHei UI"/>
              </a:rPr>
              <a:t>), </a:t>
            </a: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в письменном виде </a:t>
            </a:r>
            <a:r>
              <a:rPr lang="ru-RU" sz="1200" b="1" spc="-1" dirty="0" smtClean="0">
                <a:solidFill>
                  <a:srgbClr val="E46C0A"/>
                </a:solidFill>
                <a:latin typeface="Arial"/>
                <a:ea typeface="Microsoft JhengHei UI"/>
              </a:rPr>
              <a:t>91</a:t>
            </a:r>
            <a:r>
              <a:rPr lang="ru-RU" sz="1200" b="0" strike="noStrike" spc="-1" dirty="0" smtClean="0">
                <a:solidFill>
                  <a:srgbClr val="1F497D"/>
                </a:solidFill>
                <a:latin typeface="Arial"/>
                <a:ea typeface="Microsoft JhengHei UI"/>
              </a:rPr>
              <a:t> </a:t>
            </a: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(</a:t>
            </a:r>
            <a:r>
              <a:rPr lang="ru-RU" sz="1200" b="0" strike="noStrike" spc="-1" dirty="0" smtClean="0">
                <a:solidFill>
                  <a:srgbClr val="1F497D"/>
                </a:solidFill>
                <a:latin typeface="Arial"/>
                <a:ea typeface="Microsoft JhengHei UI"/>
              </a:rPr>
              <a:t>АППГ-</a:t>
            </a:r>
            <a:r>
              <a:rPr lang="ru-RU" sz="1200" b="1" strike="noStrike" spc="-1" dirty="0" smtClean="0">
                <a:solidFill>
                  <a:srgbClr val="E46C0A"/>
                </a:solidFill>
                <a:latin typeface="Arial"/>
                <a:ea typeface="Microsoft JhengHei UI"/>
              </a:rPr>
              <a:t>121</a:t>
            </a:r>
            <a:r>
              <a:rPr lang="ru-RU" sz="1200" b="0" strike="noStrike" spc="-1" dirty="0" smtClean="0">
                <a:solidFill>
                  <a:srgbClr val="1F497D"/>
                </a:solidFill>
                <a:latin typeface="Arial"/>
                <a:ea typeface="Microsoft JhengHei UI"/>
              </a:rPr>
              <a:t>). </a:t>
            </a: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Перенаправлено на рассмотрение по компетенции в другие органы государственной власти и местного самоуправления </a:t>
            </a:r>
            <a:r>
              <a:rPr lang="ru-RU" sz="1200" b="1" strike="noStrike" spc="-1" dirty="0" smtClean="0">
                <a:solidFill>
                  <a:srgbClr val="C00000"/>
                </a:solidFill>
                <a:latin typeface="Arial"/>
                <a:ea typeface="Microsoft JhengHei UI"/>
              </a:rPr>
              <a:t>23</a:t>
            </a:r>
            <a:r>
              <a:rPr lang="ru-RU" sz="1200" b="0" strike="noStrike" spc="-1" dirty="0" smtClean="0">
                <a:solidFill>
                  <a:srgbClr val="C00000"/>
                </a:solidFill>
                <a:latin typeface="Arial"/>
                <a:ea typeface="Microsoft JhengHei UI"/>
              </a:rPr>
              <a:t> </a:t>
            </a:r>
            <a:r>
              <a:rPr lang="ru-RU" sz="1200" b="0" strike="noStrike" spc="-1" dirty="0">
                <a:solidFill>
                  <a:srgbClr val="C00000"/>
                </a:solidFill>
                <a:latin typeface="Arial"/>
                <a:ea typeface="Microsoft JhengHei UI"/>
              </a:rPr>
              <a:t>(А</a:t>
            </a: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ППГ: </a:t>
            </a:r>
            <a:r>
              <a:rPr lang="ru-RU" sz="1200" b="1" strike="noStrike" spc="-1" dirty="0">
                <a:solidFill>
                  <a:srgbClr val="C00000"/>
                </a:solidFill>
                <a:latin typeface="Arial"/>
                <a:ea typeface="Microsoft JhengHei UI"/>
              </a:rPr>
              <a:t>10</a:t>
            </a: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), из них с нарушением срока 0 (АППГ: 0). </a:t>
            </a:r>
            <a:endParaRPr lang="ru-RU" sz="12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         За  </a:t>
            </a:r>
            <a:r>
              <a:rPr lang="ru-RU" sz="1200" b="0" strike="noStrike" spc="-1" dirty="0" smtClean="0">
                <a:solidFill>
                  <a:srgbClr val="1F497D"/>
                </a:solidFill>
                <a:latin typeface="Arial"/>
                <a:ea typeface="Microsoft JhengHei UI"/>
              </a:rPr>
              <a:t>2 </a:t>
            </a: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квартал 2024 года  в отношении Главного управления и его должностных лиц  отсутствуют судебные решения, связанные с нарушением порядка рассмотрения обращений, установленного федеральным законом от 02 мая 2006 года № 59-ФЗ «О порядке рассмотрения обращений граждан Российской Федерации» (далее – федеральный закон от 02.05.2006 № 59-ФЗ).</a:t>
            </a:r>
            <a:endParaRPr lang="ru-RU" sz="12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1200" b="0" strike="noStrike" spc="-1" dirty="0">
              <a:latin typeface="Arial"/>
            </a:endParaRPr>
          </a:p>
        </p:txBody>
      </p:sp>
      <p:pic>
        <p:nvPicPr>
          <p:cNvPr id="236" name="Рисунок 19"/>
          <p:cNvPicPr/>
          <p:nvPr/>
        </p:nvPicPr>
        <p:blipFill>
          <a:blip r:embed="rId3"/>
          <a:stretch/>
        </p:blipFill>
        <p:spPr>
          <a:xfrm>
            <a:off x="755640" y="37440"/>
            <a:ext cx="357120" cy="470160"/>
          </a:xfrm>
          <a:prstGeom prst="rect">
            <a:avLst/>
          </a:prstGeom>
          <a:ln w="0">
            <a:noFill/>
          </a:ln>
          <a:effectLst>
            <a:outerShdw blurRad="50800" dist="37674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237" name="CustomShape 2"/>
          <p:cNvSpPr/>
          <p:nvPr/>
        </p:nvSpPr>
        <p:spPr>
          <a:xfrm>
            <a:off x="9160920" y="9000"/>
            <a:ext cx="366840" cy="43704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754BE351-6260-4F68-A3FF-28C891B92071}" type="slidenum"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2</a:t>
            </a:fld>
            <a:endParaRPr lang="ru-RU" sz="1900" b="0" strike="noStrike" spc="-1">
              <a:latin typeface="Arial"/>
            </a:endParaRPr>
          </a:p>
        </p:txBody>
      </p:sp>
      <p:sp>
        <p:nvSpPr>
          <p:cNvPr id="238" name="CustomShape 3"/>
          <p:cNvSpPr/>
          <p:nvPr/>
        </p:nvSpPr>
        <p:spPr>
          <a:xfrm>
            <a:off x="1340280" y="113400"/>
            <a:ext cx="641844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I</a:t>
            </a:r>
            <a:r>
              <a:rPr lang="ru-RU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. Основные показатели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39" name="Line 4"/>
          <p:cNvSpPr/>
          <p:nvPr/>
        </p:nvSpPr>
        <p:spPr>
          <a:xfrm>
            <a:off x="0" y="572400"/>
            <a:ext cx="9695160" cy="15840"/>
          </a:xfrm>
          <a:prstGeom prst="line">
            <a:avLst/>
          </a:prstGeom>
          <a:ln w="73025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0" name="CustomShape 5"/>
          <p:cNvSpPr/>
          <p:nvPr/>
        </p:nvSpPr>
        <p:spPr>
          <a:xfrm>
            <a:off x="1001880" y="1017000"/>
            <a:ext cx="45194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000" b="0" strike="noStrike" cap="all" spc="-1">
                <a:solidFill>
                  <a:srgbClr val="1F497D"/>
                </a:solidFill>
                <a:latin typeface="Arial"/>
                <a:ea typeface="Times New Roman"/>
              </a:rPr>
              <a:t>ВСЕГО ОБРАЩЕНИЙ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241" name="CustomShape 6"/>
          <p:cNvSpPr/>
          <p:nvPr/>
        </p:nvSpPr>
        <p:spPr>
          <a:xfrm>
            <a:off x="1828800" y="1509480"/>
            <a:ext cx="1055880" cy="51696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800" b="1" spc="-1" dirty="0" smtClean="0">
                <a:solidFill>
                  <a:srgbClr val="19457A"/>
                </a:solidFill>
                <a:latin typeface="Arial"/>
              </a:rPr>
              <a:t>625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242" name="CustomShape 7"/>
          <p:cNvSpPr/>
          <p:nvPr/>
        </p:nvSpPr>
        <p:spPr>
          <a:xfrm>
            <a:off x="3351240" y="1722240"/>
            <a:ext cx="295920" cy="450000"/>
          </a:xfrm>
          <a:custGeom>
            <a:avLst/>
            <a:gdLst/>
            <a:ahLst/>
            <a:cxnLst/>
            <a:rect l="l" t="t" r="r" b="b"/>
            <a:pathLst>
              <a:path w="201" h="194">
                <a:moveTo>
                  <a:pt x="92" y="189"/>
                </a:moveTo>
                <a:cubicBezTo>
                  <a:pt x="8" y="105"/>
                  <a:pt x="8" y="105"/>
                  <a:pt x="8" y="105"/>
                </a:cubicBezTo>
                <a:cubicBezTo>
                  <a:pt x="0" y="97"/>
                  <a:pt x="6" y="84"/>
                  <a:pt x="16" y="84"/>
                </a:cubicBezTo>
                <a:cubicBezTo>
                  <a:pt x="52" y="84"/>
                  <a:pt x="52" y="84"/>
                  <a:pt x="52" y="84"/>
                </a:cubicBezTo>
                <a:cubicBezTo>
                  <a:pt x="52" y="30"/>
                  <a:pt x="52" y="30"/>
                  <a:pt x="52" y="30"/>
                </a:cubicBezTo>
                <a:cubicBezTo>
                  <a:pt x="52" y="13"/>
                  <a:pt x="66" y="0"/>
                  <a:pt x="83" y="0"/>
                </a:cubicBezTo>
                <a:cubicBezTo>
                  <a:pt x="119" y="0"/>
                  <a:pt x="119" y="0"/>
                  <a:pt x="119" y="0"/>
                </a:cubicBezTo>
                <a:cubicBezTo>
                  <a:pt x="135" y="0"/>
                  <a:pt x="149" y="13"/>
                  <a:pt x="149" y="30"/>
                </a:cubicBezTo>
                <a:cubicBezTo>
                  <a:pt x="149" y="84"/>
                  <a:pt x="149" y="84"/>
                  <a:pt x="149" y="84"/>
                </a:cubicBezTo>
                <a:cubicBezTo>
                  <a:pt x="185" y="84"/>
                  <a:pt x="185" y="84"/>
                  <a:pt x="185" y="84"/>
                </a:cubicBezTo>
                <a:cubicBezTo>
                  <a:pt x="195" y="84"/>
                  <a:pt x="201" y="97"/>
                  <a:pt x="193" y="105"/>
                </a:cubicBezTo>
                <a:cubicBezTo>
                  <a:pt x="109" y="189"/>
                  <a:pt x="109" y="189"/>
                  <a:pt x="109" y="189"/>
                </a:cubicBezTo>
                <a:cubicBezTo>
                  <a:pt x="104" y="194"/>
                  <a:pt x="97" y="194"/>
                  <a:pt x="92" y="189"/>
                </a:cubicBezTo>
                <a:cubicBezTo>
                  <a:pt x="92" y="189"/>
                  <a:pt x="97" y="194"/>
                  <a:pt x="92" y="189"/>
                </a:cubicBezTo>
                <a:close/>
              </a:path>
            </a:pathLst>
          </a:custGeom>
          <a:solidFill>
            <a:srgbClr val="92D05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" name="CustomShape 8"/>
          <p:cNvSpPr/>
          <p:nvPr/>
        </p:nvSpPr>
        <p:spPr>
          <a:xfrm>
            <a:off x="1891080" y="2032560"/>
            <a:ext cx="1579680" cy="43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8160" tIns="64080" rIns="128160" bIns="640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F79646"/>
                </a:solidFill>
                <a:latin typeface="Arial"/>
                <a:ea typeface="DejaVu Sans"/>
              </a:rPr>
              <a:t> </a:t>
            </a:r>
            <a:r>
              <a:rPr lang="ru-RU" sz="2000" spc="-1" dirty="0" smtClean="0">
                <a:solidFill>
                  <a:srgbClr val="F79646"/>
                </a:solidFill>
                <a:latin typeface="Arial"/>
                <a:ea typeface="DejaVu Sans"/>
              </a:rPr>
              <a:t>768</a:t>
            </a:r>
            <a:r>
              <a:rPr lang="ru-RU" sz="2000" b="0" strike="noStrike" spc="-1" dirty="0" smtClean="0">
                <a:solidFill>
                  <a:srgbClr val="F79646"/>
                </a:solidFill>
                <a:latin typeface="Arial"/>
                <a:ea typeface="DejaVu Sans"/>
              </a:rPr>
              <a:t> </a:t>
            </a:r>
            <a:r>
              <a:rPr lang="ru-RU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(АППГ</a:t>
            </a:r>
            <a:r>
              <a:rPr lang="ru-RU" sz="14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)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244" name="CustomShape 9"/>
          <p:cNvSpPr/>
          <p:nvPr/>
        </p:nvSpPr>
        <p:spPr>
          <a:xfrm>
            <a:off x="3638520" y="1803600"/>
            <a:ext cx="1314360" cy="3448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8160" tIns="64080" rIns="128160" bIns="6408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(на </a:t>
            </a:r>
            <a:r>
              <a:rPr lang="ru-RU" sz="1400" b="0" strike="noStrike" spc="-1" dirty="0" smtClean="0">
                <a:solidFill>
                  <a:srgbClr val="1F497D"/>
                </a:solidFill>
                <a:latin typeface="Arial"/>
                <a:ea typeface="DejaVu Sans"/>
              </a:rPr>
              <a:t>18,6 </a:t>
            </a:r>
            <a:r>
              <a:rPr lang="ru-RU" sz="14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%)</a:t>
            </a:r>
            <a:endParaRPr lang="ru-RU" sz="1400" b="0" strike="noStrike" spc="-1" dirty="0">
              <a:latin typeface="Arial"/>
            </a:endParaRPr>
          </a:p>
        </p:txBody>
      </p:sp>
      <p:pic>
        <p:nvPicPr>
          <p:cNvPr id="245" name="Рисунок 244"/>
          <p:cNvPicPr/>
          <p:nvPr/>
        </p:nvPicPr>
        <p:blipFill>
          <a:blip r:embed="rId4"/>
          <a:stretch/>
        </p:blipFill>
        <p:spPr>
          <a:xfrm>
            <a:off x="190080" y="1049400"/>
            <a:ext cx="1641600" cy="1377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61"/>
          <p:cNvSpPr/>
          <p:nvPr/>
        </p:nvSpPr>
        <p:spPr>
          <a:xfrm>
            <a:off x="7394277" y="2573310"/>
            <a:ext cx="891353" cy="900357"/>
          </a:xfrm>
          <a:prstGeom prst="rect">
            <a:avLst/>
          </a:prstGeom>
          <a:gradFill rotWithShape="0">
            <a:gsLst>
              <a:gs pos="21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dbl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05" name="Рисунок 10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1223" y="32"/>
            <a:ext cx="405451" cy="5332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6" name="Номер слайда 3"/>
          <p:cNvSpPr txBox="1">
            <a:spLocks/>
          </p:cNvSpPr>
          <p:nvPr/>
        </p:nvSpPr>
        <p:spPr>
          <a:xfrm>
            <a:off x="9160948" y="8941"/>
            <a:ext cx="367575" cy="43764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ru-RU"/>
            </a:defPPr>
            <a:lvl1pPr marL="0" marR="0" lvl="0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1380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sym typeface="Calibri"/>
              </a:rPr>
              <a:pPr marL="0" marR="0" lvl="0" indent="0" algn="ctr" defTabSz="13805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sym typeface="Calibri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1847153" y="163315"/>
            <a:ext cx="6496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EA0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EA0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 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DEA0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Виды, формы,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EA0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типы обращений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DEA0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граждан</a:t>
            </a:r>
          </a:p>
        </p:txBody>
      </p:sp>
      <p:cxnSp>
        <p:nvCxnSpPr>
          <p:cNvPr id="110" name="Прямая соединительная линия 109"/>
          <p:cNvCxnSpPr/>
          <p:nvPr/>
        </p:nvCxnSpPr>
        <p:spPr>
          <a:xfrm>
            <a:off x="0" y="575301"/>
            <a:ext cx="9594292" cy="20201"/>
          </a:xfrm>
          <a:prstGeom prst="line">
            <a:avLst/>
          </a:prstGeom>
          <a:ln w="73025" cmpd="thickThin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>
            <a:off x="216658" y="1093650"/>
            <a:ext cx="3892283" cy="40664"/>
          </a:xfrm>
          <a:prstGeom prst="line">
            <a:avLst/>
          </a:prstGeom>
          <a:ln w="73025" cmpd="dbl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 flipV="1">
            <a:off x="4852943" y="1131020"/>
            <a:ext cx="4514992" cy="22219"/>
          </a:xfrm>
          <a:prstGeom prst="line">
            <a:avLst/>
          </a:prstGeom>
          <a:ln w="60325" cmpd="dbl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06680" y="825777"/>
            <a:ext cx="42138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Статистика по видам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бращений граждан в сравнении с АППГ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852943" y="854147"/>
            <a:ext cx="4372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Статистика по формам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бращений граждан в сравнении с АППГ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03" name="Диаграмма 102"/>
              <p:cNvGraphicFramePr/>
              <p:nvPr>
                <p:extLst/>
              </p:nvPr>
            </p:nvGraphicFramePr>
            <p:xfrm>
              <a:off x="-1333035" y="7866305"/>
              <a:ext cx="5332514" cy="345121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103" name="Диаграмма 10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1333029" y="7866305"/>
                <a:ext cx="5332514" cy="3451212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Группа 19"/>
          <p:cNvGrpSpPr/>
          <p:nvPr/>
        </p:nvGrpSpPr>
        <p:grpSpPr>
          <a:xfrm>
            <a:off x="564511" y="1306109"/>
            <a:ext cx="3532309" cy="2746374"/>
            <a:chOff x="6725147" y="2189812"/>
            <a:chExt cx="3137832" cy="2467754"/>
          </a:xfrm>
          <a:solidFill>
            <a:schemeClr val="bg1"/>
          </a:solidFill>
        </p:grpSpPr>
        <p:grpSp>
          <p:nvGrpSpPr>
            <p:cNvPr id="19" name="Группа 18"/>
            <p:cNvGrpSpPr/>
            <p:nvPr/>
          </p:nvGrpSpPr>
          <p:grpSpPr>
            <a:xfrm>
              <a:off x="6725147" y="2189812"/>
              <a:ext cx="3137832" cy="2467754"/>
              <a:chOff x="6732811" y="2198876"/>
              <a:chExt cx="3137832" cy="2467754"/>
            </a:xfrm>
            <a:grpFill/>
          </p:grpSpPr>
          <p:graphicFrame>
            <p:nvGraphicFramePr>
              <p:cNvPr id="14" name="Схема 13"/>
              <p:cNvGraphicFramePr/>
              <p:nvPr>
                <p:extLst>
                  <p:ext uri="{D42A27DB-BD31-4B8C-83A1-F6EECF244321}">
                    <p14:modId xmlns:p14="http://schemas.microsoft.com/office/powerpoint/2010/main" val="616983584"/>
                  </p:ext>
                </p:extLst>
              </p:nvPr>
            </p:nvGraphicFramePr>
            <p:xfrm>
              <a:off x="6732811" y="2198876"/>
              <a:ext cx="3137832" cy="246775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2" r:lo="rId13" r:qs="rId14" r:cs="rId15"/>
              </a:graphicData>
            </a:graphic>
          </p:graphicFrame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17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5872" y="2751136"/>
                <a:ext cx="328380" cy="352787"/>
              </a:xfrm>
              <a:prstGeom prst="rect">
                <a:avLst/>
              </a:prstGeom>
              <a:grpFill/>
            </p:spPr>
          </p:pic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CCDBE416-EF8C-4CE2-9A78-24DBF7807D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5619" y="3696023"/>
                <a:ext cx="363165" cy="341938"/>
              </a:xfrm>
              <a:prstGeom prst="rect">
                <a:avLst/>
              </a:prstGeom>
              <a:grpFill/>
            </p:spPr>
          </p:pic>
        </p:grp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392980" y="2750452"/>
              <a:ext cx="324714" cy="292435"/>
            </a:xfrm>
            <a:prstGeom prst="rect">
              <a:avLst/>
            </a:prstGeom>
            <a:grpFill/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970597" y="3709461"/>
              <a:ext cx="363140" cy="330376"/>
            </a:xfrm>
            <a:prstGeom prst="rect">
              <a:avLst/>
            </a:prstGeom>
            <a:grpFill/>
          </p:spPr>
        </p:pic>
      </p:grpSp>
      <p:sp>
        <p:nvSpPr>
          <p:cNvPr id="69" name="Стрелка вниз 68"/>
          <p:cNvSpPr/>
          <p:nvPr/>
        </p:nvSpPr>
        <p:spPr>
          <a:xfrm rot="10800000" flipH="1">
            <a:off x="3150994" y="7363980"/>
            <a:ext cx="395728" cy="5030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Стрелка вниз 69"/>
          <p:cNvSpPr/>
          <p:nvPr/>
        </p:nvSpPr>
        <p:spPr>
          <a:xfrm rot="10800000" flipH="1">
            <a:off x="3303394" y="7516392"/>
            <a:ext cx="395728" cy="5030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Стрелка вниз 70"/>
          <p:cNvSpPr/>
          <p:nvPr/>
        </p:nvSpPr>
        <p:spPr>
          <a:xfrm flipH="1">
            <a:off x="3632535" y="7119785"/>
            <a:ext cx="292915" cy="3791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Стрелка вниз 71"/>
          <p:cNvSpPr/>
          <p:nvPr/>
        </p:nvSpPr>
        <p:spPr>
          <a:xfrm flipH="1">
            <a:off x="3784935" y="7272185"/>
            <a:ext cx="292915" cy="3791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Стрелка вниз 72"/>
          <p:cNvSpPr/>
          <p:nvPr/>
        </p:nvSpPr>
        <p:spPr>
          <a:xfrm flipH="1">
            <a:off x="3937336" y="7424585"/>
            <a:ext cx="292915" cy="3791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Стрелка вниз 73"/>
          <p:cNvSpPr/>
          <p:nvPr/>
        </p:nvSpPr>
        <p:spPr>
          <a:xfrm flipH="1">
            <a:off x="4089736" y="7576985"/>
            <a:ext cx="292915" cy="3791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51" name="Группа 150"/>
          <p:cNvGrpSpPr/>
          <p:nvPr/>
        </p:nvGrpSpPr>
        <p:grpSpPr>
          <a:xfrm>
            <a:off x="4537215" y="1522788"/>
            <a:ext cx="4918760" cy="2021318"/>
            <a:chOff x="4108941" y="1399594"/>
            <a:chExt cx="5501784" cy="1949687"/>
          </a:xfrm>
        </p:grpSpPr>
        <p:graphicFrame>
          <p:nvGraphicFramePr>
            <p:cNvPr id="25" name="Схема 24"/>
            <p:cNvGraphicFramePr/>
            <p:nvPr>
              <p:extLst>
                <p:ext uri="{D42A27DB-BD31-4B8C-83A1-F6EECF244321}">
                  <p14:modId xmlns:p14="http://schemas.microsoft.com/office/powerpoint/2010/main" val="1890201977"/>
                </p:ext>
              </p:extLst>
            </p:nvPr>
          </p:nvGraphicFramePr>
          <p:xfrm>
            <a:off x="4108941" y="1399594"/>
            <a:ext cx="5501784" cy="194968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1" r:lo="rId22" r:qs="rId23" r:cs="rId24"/>
            </a:graphicData>
          </a:graphic>
        </p:graphicFrame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5314" y="2557290"/>
              <a:ext cx="587694" cy="587694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8465" y="1509260"/>
              <a:ext cx="653071" cy="643022"/>
            </a:xfrm>
            <a:prstGeom prst="rect">
              <a:avLst/>
            </a:prstGeom>
          </p:spPr>
        </p:pic>
        <p:sp>
          <p:nvSpPr>
            <p:cNvPr id="94" name="Прямоугольник 93"/>
            <p:cNvSpPr/>
            <p:nvPr/>
          </p:nvSpPr>
          <p:spPr>
            <a:xfrm>
              <a:off x="7677151" y="1686361"/>
              <a:ext cx="578740" cy="21542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perspectiveLeft"/>
              <a:lightRig rig="threePt" dir="t"/>
            </a:scene3d>
            <a:sp3d prstMaterial="dkEdge">
              <a:bevelB/>
            </a:sp3d>
          </p:spPr>
          <p:txBody>
            <a:bodyPr wrap="square" lIns="91417" tIns="45709" rIns="91417" bIns="4570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" kern="0" dirty="0" smtClean="0">
                  <a:ln w="10541" cmpd="sng">
                    <a:solidFill>
                      <a:srgbClr val="1F497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/>
                  </a:solidFill>
                  <a:latin typeface="Arial"/>
                </a:rPr>
                <a:t>1</a:t>
              </a:r>
              <a:r>
                <a:rPr lang="en-US" sz="800" kern="0" dirty="0" smtClean="0">
                  <a:ln w="10541" cmpd="sng">
                    <a:solidFill>
                      <a:srgbClr val="1F497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/>
                  </a:solidFill>
                  <a:latin typeface="Arial"/>
                </a:rPr>
                <a:t>7</a:t>
              </a:r>
              <a:r>
                <a:rPr lang="ru-RU" sz="800" kern="0" dirty="0" smtClean="0">
                  <a:ln w="10541" cmpd="sng">
                    <a:solidFill>
                      <a:srgbClr val="1F497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/>
                  </a:solidFill>
                  <a:latin typeface="Arial"/>
                </a:rPr>
                <a:t>,</a:t>
              </a:r>
              <a:r>
                <a:rPr lang="en-US" sz="800" kern="0" dirty="0" smtClean="0">
                  <a:ln w="10541" cmpd="sng">
                    <a:solidFill>
                      <a:srgbClr val="1F497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/>
                  </a:solidFill>
                  <a:latin typeface="Arial"/>
                </a:rPr>
                <a:t>4</a:t>
              </a:r>
              <a:r>
                <a:rPr kumimoji="0" lang="en-US" sz="800" b="0" i="0" u="none" strike="noStrike" kern="0" cap="none" spc="0" normalizeH="0" baseline="0" noProof="0" dirty="0" smtClean="0">
                  <a:ln w="10541" cmpd="sng">
                    <a:solidFill>
                      <a:srgbClr val="1F497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%</a:t>
              </a:r>
              <a:endParaRPr kumimoji="0" lang="ru-RU" sz="800" b="0" i="0" u="none" strike="noStrike" kern="0" cap="none" spc="0" normalizeH="0" baseline="0" noProof="0" dirty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Прямоугольник 94"/>
            <p:cNvSpPr/>
            <p:nvPr/>
          </p:nvSpPr>
          <p:spPr>
            <a:xfrm>
              <a:off x="6800035" y="2703866"/>
              <a:ext cx="629030" cy="21542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perspectiveLeft"/>
              <a:lightRig rig="threePt" dir="t"/>
            </a:scene3d>
            <a:sp3d prstMaterial="dkEdge">
              <a:bevelB/>
            </a:sp3d>
          </p:spPr>
          <p:txBody>
            <a:bodyPr wrap="square" lIns="91417" tIns="45709" rIns="91417" bIns="4570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0" dirty="0" smtClean="0">
                  <a:ln w="10541" cmpd="sng">
                    <a:solidFill>
                      <a:srgbClr val="1F497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/>
                  </a:solidFill>
                  <a:latin typeface="Arial"/>
                </a:rPr>
                <a:t>24</a:t>
              </a:r>
              <a:r>
                <a:rPr lang="ru-RU" sz="800" kern="0" dirty="0" smtClean="0">
                  <a:ln w="10541" cmpd="sng">
                    <a:solidFill>
                      <a:srgbClr val="1F497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/>
                  </a:solidFill>
                  <a:latin typeface="Arial"/>
                </a:rPr>
                <a:t>,</a:t>
              </a:r>
              <a:r>
                <a:rPr lang="en-US" sz="800" kern="0" smtClean="0">
                  <a:ln w="10541" cmpd="sng">
                    <a:solidFill>
                      <a:srgbClr val="1F497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/>
                  </a:solidFill>
                  <a:latin typeface="Arial"/>
                </a:rPr>
                <a:t>7</a:t>
              </a:r>
              <a:r>
                <a:rPr kumimoji="0" lang="en-US" sz="800" b="0" i="0" u="none" strike="noStrike" kern="0" cap="none" spc="0" normalizeH="0" baseline="0" noProof="0" smtClean="0">
                  <a:ln w="10541" cmpd="sng">
                    <a:solidFill>
                      <a:srgbClr val="1F497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%</a:t>
              </a:r>
              <a:endParaRPr kumimoji="0" lang="ru-RU" sz="800" b="0" i="0" u="none" strike="noStrike" kern="0" cap="none" spc="0" normalizeH="0" baseline="0" noProof="0" dirty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Прямоугольник 95"/>
          <p:cNvSpPr/>
          <p:nvPr/>
        </p:nvSpPr>
        <p:spPr>
          <a:xfrm>
            <a:off x="3126508" y="2929666"/>
            <a:ext cx="434926" cy="58753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 smtClean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1784997" y="2919745"/>
            <a:ext cx="531374" cy="215421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kern="0" dirty="0" smtClean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/>
              </a:rPr>
              <a:t>33</a:t>
            </a:r>
            <a:r>
              <a:rPr lang="ru-RU" sz="800" kern="0" noProof="0" dirty="0" smtClean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/>
              </a:rPr>
              <a:t>,3</a:t>
            </a:r>
            <a:r>
              <a:rPr kumimoji="0" lang="en-US" sz="800" b="0" i="0" u="none" strike="noStrike" kern="0" cap="none" spc="0" normalizeH="0" baseline="0" noProof="0" dirty="0" smtClean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</a:t>
            </a:r>
            <a:endParaRPr kumimoji="0" lang="ru-RU" sz="800" b="0" i="0" u="none" strike="noStrike" kern="0" cap="none" spc="0" normalizeH="0" baseline="0" noProof="0" dirty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2949864" y="1861864"/>
            <a:ext cx="568116" cy="184644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600" b="0" i="0" u="none" strike="noStrike" kern="0" cap="none" spc="0" normalizeH="0" baseline="0" noProof="0" dirty="0" smtClean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1784997" y="1811921"/>
            <a:ext cx="531375" cy="215421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kern="0" noProof="0" dirty="0" smtClean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/>
              </a:rPr>
              <a:t>18</a:t>
            </a:r>
            <a:r>
              <a:rPr kumimoji="0" lang="en-US" sz="800" b="0" i="0" u="none" strike="noStrike" kern="0" cap="none" spc="0" normalizeH="0" baseline="0" noProof="0" dirty="0" smtClean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effectLst/>
                <a:uLnTx/>
                <a:uFillTx/>
                <a:latin typeface="Arial"/>
              </a:rPr>
              <a:t>%</a:t>
            </a:r>
            <a:endParaRPr kumimoji="0" lang="ru-RU" sz="800" b="0" i="0" u="none" strike="noStrike" kern="0" cap="none" spc="0" normalizeH="0" baseline="0" noProof="0" dirty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806902" y="2338046"/>
            <a:ext cx="6689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" i="1" noProof="0" dirty="0">
                <a:solidFill>
                  <a:srgbClr val="1F497D"/>
                </a:solidFill>
                <a:latin typeface="Arial"/>
              </a:rPr>
              <a:t>2</a:t>
            </a:r>
            <a:r>
              <a:rPr lang="ru-RU" sz="600" i="1" noProof="0" dirty="0" smtClean="0">
                <a:solidFill>
                  <a:srgbClr val="1F497D"/>
                </a:solidFill>
                <a:latin typeface="Arial"/>
              </a:rPr>
              <a:t> кв. </a:t>
            </a:r>
            <a:r>
              <a:rPr kumimoji="0" lang="en-US" sz="60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</a:rPr>
              <a:t>202</a:t>
            </a:r>
            <a:r>
              <a:rPr lang="ru-RU" sz="600" i="1" dirty="0">
                <a:solidFill>
                  <a:srgbClr val="1F497D"/>
                </a:solidFill>
                <a:latin typeface="Arial"/>
              </a:rPr>
              <a:t>3</a:t>
            </a:r>
            <a:endParaRPr kumimoji="0" lang="ru-RU" sz="60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277561" y="3347913"/>
            <a:ext cx="667269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" i="1" noProof="0" dirty="0">
                <a:solidFill>
                  <a:srgbClr val="1F497D"/>
                </a:solidFill>
                <a:latin typeface="Arial"/>
              </a:rPr>
              <a:t>2</a:t>
            </a:r>
            <a:r>
              <a:rPr kumimoji="0" lang="ru-RU" sz="60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</a:rPr>
              <a:t> </a:t>
            </a:r>
            <a:r>
              <a:rPr lang="ru-RU" sz="600" i="1" dirty="0" smtClean="0">
                <a:solidFill>
                  <a:srgbClr val="1F497D"/>
                </a:solidFill>
                <a:latin typeface="Arial"/>
              </a:rPr>
              <a:t>кв.</a:t>
            </a:r>
            <a:r>
              <a:rPr kumimoji="0" lang="ru-RU" sz="60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60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</a:rPr>
              <a:t>202</a:t>
            </a:r>
            <a:r>
              <a:rPr lang="ru-RU" sz="600" i="1" dirty="0">
                <a:solidFill>
                  <a:srgbClr val="1F497D"/>
                </a:solidFill>
                <a:latin typeface="Arial"/>
              </a:rPr>
              <a:t>3</a:t>
            </a:r>
            <a:r>
              <a:rPr kumimoji="0" lang="en-US" sz="60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</a:rPr>
              <a:t> </a:t>
            </a:r>
            <a:endParaRPr kumimoji="0" lang="ru-RU" sz="60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806902" y="3321400"/>
            <a:ext cx="59618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" i="1" noProof="0" dirty="0">
                <a:solidFill>
                  <a:srgbClr val="1F497D"/>
                </a:solidFill>
                <a:latin typeface="Arial"/>
              </a:rPr>
              <a:t>2</a:t>
            </a:r>
            <a:r>
              <a:rPr lang="ru-RU" sz="600" i="1" noProof="0" dirty="0" smtClean="0">
                <a:solidFill>
                  <a:srgbClr val="1F497D"/>
                </a:solidFill>
                <a:latin typeface="Arial"/>
              </a:rPr>
              <a:t> кв. </a:t>
            </a:r>
            <a:r>
              <a:rPr kumimoji="0" lang="en-US" sz="60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</a:rPr>
              <a:t>202</a:t>
            </a:r>
            <a:r>
              <a:rPr lang="ru-RU" sz="600" i="1" dirty="0">
                <a:solidFill>
                  <a:srgbClr val="1F497D"/>
                </a:solidFill>
                <a:latin typeface="Arial"/>
              </a:rPr>
              <a:t>3</a:t>
            </a:r>
            <a:endParaRPr kumimoji="0" lang="ru-RU" sz="60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7" name="CustomShape 32"/>
          <p:cNvSpPr/>
          <p:nvPr/>
        </p:nvSpPr>
        <p:spPr>
          <a:xfrm>
            <a:off x="1256400" y="4092857"/>
            <a:ext cx="1727053" cy="2139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Признак повторяемости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CustomShape 21"/>
          <p:cNvSpPr/>
          <p:nvPr/>
        </p:nvSpPr>
        <p:spPr>
          <a:xfrm>
            <a:off x="6770108" y="4071076"/>
            <a:ext cx="1101881" cy="2139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Тип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авторства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9" name="Рисунок 56"/>
          <p:cNvPicPr/>
          <p:nvPr/>
        </p:nvPicPr>
        <p:blipFill>
          <a:blip r:embed="rId28"/>
          <a:stretch/>
        </p:blipFill>
        <p:spPr>
          <a:xfrm>
            <a:off x="5643090" y="4681384"/>
            <a:ext cx="523324" cy="508771"/>
          </a:xfrm>
          <a:prstGeom prst="rect">
            <a:avLst/>
          </a:prstGeom>
          <a:ln>
            <a:noFill/>
          </a:ln>
        </p:spPr>
      </p:pic>
      <p:sp>
        <p:nvSpPr>
          <p:cNvPr id="144" name="Прямоугольник 143"/>
          <p:cNvSpPr/>
          <p:nvPr/>
        </p:nvSpPr>
        <p:spPr>
          <a:xfrm>
            <a:off x="438912" y="5541469"/>
            <a:ext cx="4372285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100" dirty="0" smtClean="0">
                <a:solidFill>
                  <a:srgbClr val="1F497D"/>
                </a:solidFill>
              </a:rPr>
              <a:t>Увеличилось количество повторных   обращений </a:t>
            </a:r>
            <a:r>
              <a:rPr lang="ru-RU" sz="1100" dirty="0">
                <a:solidFill>
                  <a:srgbClr val="1F497D"/>
                </a:solidFill>
              </a:rPr>
              <a:t>-  </a:t>
            </a:r>
            <a:r>
              <a:rPr lang="ru-RU" sz="1100" dirty="0" smtClean="0">
                <a:solidFill>
                  <a:srgbClr val="1F497D"/>
                </a:solidFill>
              </a:rPr>
              <a:t>11 </a:t>
            </a:r>
            <a:r>
              <a:rPr lang="ru-RU" sz="1100" dirty="0">
                <a:solidFill>
                  <a:srgbClr val="1F497D"/>
                </a:solidFill>
              </a:rPr>
              <a:t>(АППГ – </a:t>
            </a:r>
            <a:r>
              <a:rPr lang="ru-RU" sz="1100" dirty="0" smtClean="0">
                <a:solidFill>
                  <a:srgbClr val="1F497D"/>
                </a:solidFill>
              </a:rPr>
              <a:t>14),что чаще </a:t>
            </a:r>
            <a:r>
              <a:rPr lang="ru-RU" sz="1100" dirty="0">
                <a:solidFill>
                  <a:srgbClr val="1F497D"/>
                </a:solidFill>
              </a:rPr>
              <a:t>всего обусловлено желанием заявителя ускорить разрешение своих вопросов и направлением своего обращения одновременно нескольким адресатам (в Администрацию Президента РФ, Аппарат Правительства РФ, МЧС России), либо дублируются обращения, поступившие на сайт. 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8" name="Прямоугольник 147"/>
          <p:cNvSpPr/>
          <p:nvPr/>
        </p:nvSpPr>
        <p:spPr>
          <a:xfrm>
            <a:off x="4932363" y="5478596"/>
            <a:ext cx="44355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>
                <a:solidFill>
                  <a:srgbClr val="1F497D"/>
                </a:solidFill>
                <a:latin typeface="Arial"/>
              </a:rPr>
              <a:t>      Анонимные обращения направляются гражданами с целью проинформировать руководство </a:t>
            </a:r>
            <a:r>
              <a:rPr lang="ru-RU" sz="1100" dirty="0" smtClean="0">
                <a:solidFill>
                  <a:srgbClr val="1F497D"/>
                </a:solidFill>
                <a:latin typeface="Arial"/>
              </a:rPr>
              <a:t>Главного управления о </a:t>
            </a:r>
            <a:r>
              <a:rPr lang="ru-RU" sz="1100" dirty="0">
                <a:solidFill>
                  <a:srgbClr val="1F497D"/>
                </a:solidFill>
                <a:latin typeface="Arial"/>
              </a:rPr>
              <a:t>недостатках в работе или нарушениях их прав. Все анонимные обращения </a:t>
            </a:r>
            <a:r>
              <a:rPr lang="ru-RU" sz="1100" dirty="0" smtClean="0">
                <a:solidFill>
                  <a:srgbClr val="1F497D"/>
                </a:solidFill>
                <a:latin typeface="Arial"/>
              </a:rPr>
              <a:t>рассматриваются, принимаются исчерпывающие меры по устранению нарушений законодательства Российской Федерации.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149" name="Прямая соединительная линия 148"/>
          <p:cNvCxnSpPr/>
          <p:nvPr/>
        </p:nvCxnSpPr>
        <p:spPr>
          <a:xfrm>
            <a:off x="4932363" y="4327167"/>
            <a:ext cx="4435572" cy="0"/>
          </a:xfrm>
          <a:prstGeom prst="line">
            <a:avLst/>
          </a:prstGeom>
          <a:ln w="60325" cmpd="dbl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единительная линия 149"/>
          <p:cNvCxnSpPr/>
          <p:nvPr/>
        </p:nvCxnSpPr>
        <p:spPr>
          <a:xfrm flipV="1">
            <a:off x="187212" y="4328067"/>
            <a:ext cx="3913804" cy="11603"/>
          </a:xfrm>
          <a:prstGeom prst="line">
            <a:avLst/>
          </a:prstGeom>
          <a:ln w="60325" cmpd="dbl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1" name="Диаграмма 60"/>
          <p:cNvGraphicFramePr/>
          <p:nvPr>
            <p:extLst>
              <p:ext uri="{D42A27DB-BD31-4B8C-83A1-F6EECF244321}">
                <p14:modId xmlns:p14="http://schemas.microsoft.com/office/powerpoint/2010/main" val="1268205932"/>
              </p:ext>
            </p:extLst>
          </p:nvPr>
        </p:nvGraphicFramePr>
        <p:xfrm>
          <a:off x="5332579" y="4370078"/>
          <a:ext cx="4123396" cy="1131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pic>
        <p:nvPicPr>
          <p:cNvPr id="2050" name="Picture 2" descr="F:\attachment1.jpeg"/>
          <p:cNvPicPr>
            <a:picLocks noChangeAspect="1" noChangeArrowheads="1"/>
          </p:cNvPicPr>
          <p:nvPr/>
        </p:nvPicPr>
        <p:blipFill>
          <a:blip r:embed="rId3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533" y="4894323"/>
            <a:ext cx="635415" cy="41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278986" y="2208886"/>
            <a:ext cx="59300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" i="1" dirty="0">
                <a:solidFill>
                  <a:srgbClr val="1F497D"/>
                </a:solidFill>
              </a:rPr>
              <a:t>2</a:t>
            </a:r>
            <a:r>
              <a:rPr lang="ru-RU" sz="600" i="1" dirty="0" smtClean="0">
                <a:solidFill>
                  <a:srgbClr val="1F497D"/>
                </a:solidFill>
              </a:rPr>
              <a:t> кв. </a:t>
            </a:r>
            <a:r>
              <a:rPr lang="en-US" sz="600" i="1" dirty="0" smtClean="0">
                <a:solidFill>
                  <a:srgbClr val="1F497D"/>
                </a:solidFill>
              </a:rPr>
              <a:t>202</a:t>
            </a:r>
            <a:r>
              <a:rPr lang="en-US" sz="600" i="1" dirty="0">
                <a:solidFill>
                  <a:srgbClr val="1F497D"/>
                </a:solidFill>
              </a:rPr>
              <a:t>3</a:t>
            </a:r>
            <a:r>
              <a:rPr lang="en-US" sz="600" i="1" dirty="0" smtClean="0">
                <a:solidFill>
                  <a:srgbClr val="1F497D"/>
                </a:solidFill>
              </a:rPr>
              <a:t> </a:t>
            </a:r>
            <a:endParaRPr lang="ru-RU" sz="600" i="1" dirty="0">
              <a:solidFill>
                <a:srgbClr val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60145" y="3284945"/>
            <a:ext cx="777978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" b="1" i="1" dirty="0">
                <a:solidFill>
                  <a:srgbClr val="1F497D"/>
                </a:solidFill>
              </a:rPr>
              <a:t>2</a:t>
            </a:r>
            <a:r>
              <a:rPr lang="ru-RU" sz="600" b="1" i="1" dirty="0" smtClean="0">
                <a:solidFill>
                  <a:srgbClr val="1F497D"/>
                </a:solidFill>
              </a:rPr>
              <a:t> кв. </a:t>
            </a:r>
            <a:r>
              <a:rPr lang="en-US" sz="600" b="1" i="1" dirty="0" smtClean="0">
                <a:solidFill>
                  <a:srgbClr val="1F497D"/>
                </a:solidFill>
              </a:rPr>
              <a:t>202</a:t>
            </a:r>
            <a:r>
              <a:rPr lang="en-US" sz="600" b="1" i="1" dirty="0">
                <a:solidFill>
                  <a:srgbClr val="1F497D"/>
                </a:solidFill>
              </a:rPr>
              <a:t>3</a:t>
            </a:r>
            <a:r>
              <a:rPr lang="en-US" sz="600" b="1" i="1" dirty="0" smtClean="0">
                <a:solidFill>
                  <a:srgbClr val="1F497D"/>
                </a:solidFill>
              </a:rPr>
              <a:t> </a:t>
            </a:r>
            <a:endParaRPr lang="ru-RU" sz="600" i="1" dirty="0">
              <a:solidFill>
                <a:srgbClr val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394280" y="1944873"/>
            <a:ext cx="262151" cy="408467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906760" y="2026717"/>
            <a:ext cx="258473" cy="3209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923491" y="3112703"/>
            <a:ext cx="228954" cy="3898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949922" y="1988902"/>
            <a:ext cx="262151" cy="4084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088228" y="3066845"/>
            <a:ext cx="262151" cy="408467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430494568"/>
              </p:ext>
            </p:extLst>
          </p:nvPr>
        </p:nvGraphicFramePr>
        <p:xfrm>
          <a:off x="438912" y="4444963"/>
          <a:ext cx="4198423" cy="1140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4"/>
          </a:graphicData>
        </a:graphic>
      </p:graphicFrame>
    </p:spTree>
    <p:extLst>
      <p:ext uri="{BB962C8B-B14F-4D97-AF65-F5344CB8AC3E}">
        <p14:creationId xmlns:p14="http://schemas.microsoft.com/office/powerpoint/2010/main" val="326270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1054440" y="1298520"/>
            <a:ext cx="1810800" cy="5525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000" b="0" strike="noStrike" cap="small" spc="-1" dirty="0">
                <a:solidFill>
                  <a:srgbClr val="1F497D"/>
                </a:solidFill>
                <a:latin typeface="Arial"/>
                <a:ea typeface="Times New Roman"/>
              </a:rPr>
              <a:t>Обращения, поступившие</a:t>
            </a:r>
            <a:r>
              <a:rPr lang="ru-RU" sz="1000" b="0" strike="noStrike" cap="small" spc="-1" dirty="0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lang="ru-RU" sz="1000" b="0" strike="noStrike" cap="small" spc="-1" dirty="0">
                <a:solidFill>
                  <a:srgbClr val="1F497D"/>
                </a:solidFill>
                <a:latin typeface="Arial"/>
                <a:ea typeface="Times New Roman"/>
              </a:rPr>
              <a:t>в</a:t>
            </a:r>
            <a:r>
              <a:rPr lang="ru-RU" sz="1000" b="0" strike="noStrike" cap="small" spc="-1" dirty="0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lang="ru-RU" sz="1000" b="1" strike="noStrike" cap="small" spc="-1" dirty="0">
                <a:solidFill>
                  <a:srgbClr val="1F497D"/>
                </a:solidFill>
                <a:latin typeface="Arial"/>
                <a:ea typeface="Times New Roman"/>
              </a:rPr>
              <a:t>ПИСЬМЕННОМ</a:t>
            </a:r>
            <a:r>
              <a:rPr lang="ru-RU" sz="1000" b="0" strike="noStrike" cap="small" spc="-1" dirty="0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lang="ru-RU" sz="1000" b="0" strike="noStrike" cap="small" spc="-1" dirty="0">
                <a:solidFill>
                  <a:srgbClr val="1F497D"/>
                </a:solidFill>
                <a:latin typeface="Arial"/>
                <a:ea typeface="Times New Roman"/>
              </a:rPr>
              <a:t>виде</a:t>
            </a:r>
            <a:endParaRPr lang="ru-RU" sz="1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000" b="1" cap="small" spc="-1" dirty="0" smtClean="0">
                <a:solidFill>
                  <a:srgbClr val="E46C0A"/>
                </a:solidFill>
                <a:latin typeface="Arial"/>
              </a:rPr>
              <a:t>91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293" name="CustomShape 2"/>
          <p:cNvSpPr/>
          <p:nvPr/>
        </p:nvSpPr>
        <p:spPr>
          <a:xfrm>
            <a:off x="914040" y="2112120"/>
            <a:ext cx="659880" cy="3832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800" b="1" strike="noStrike" spc="-1" dirty="0">
                <a:solidFill>
                  <a:srgbClr val="E46C0A"/>
                </a:solidFill>
                <a:latin typeface="Arial"/>
                <a:ea typeface="Times New Roman"/>
              </a:rPr>
              <a:t>ПОЧТОЙ</a:t>
            </a:r>
            <a:endParaRPr lang="ru-RU" sz="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100" b="1" spc="-1" dirty="0" smtClean="0">
                <a:solidFill>
                  <a:srgbClr val="1F497D"/>
                </a:solidFill>
                <a:latin typeface="Arial"/>
              </a:rPr>
              <a:t>89</a:t>
            </a:r>
            <a:endParaRPr lang="ru-RU" sz="1100" b="0" strike="noStrike" spc="-1" dirty="0">
              <a:latin typeface="Arial"/>
            </a:endParaRPr>
          </a:p>
        </p:txBody>
      </p:sp>
      <p:pic>
        <p:nvPicPr>
          <p:cNvPr id="294" name="Рисунок 104"/>
          <p:cNvPicPr/>
          <p:nvPr/>
        </p:nvPicPr>
        <p:blipFill>
          <a:blip r:embed="rId2"/>
          <a:stretch/>
        </p:blipFill>
        <p:spPr>
          <a:xfrm>
            <a:off x="597240" y="28080"/>
            <a:ext cx="486000" cy="639720"/>
          </a:xfrm>
          <a:prstGeom prst="rect">
            <a:avLst/>
          </a:prstGeom>
          <a:ln w="0">
            <a:noFill/>
          </a:ln>
          <a:effectLst>
            <a:outerShdw blurRad="50800" dist="37674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295" name="CustomShape 3"/>
          <p:cNvSpPr/>
          <p:nvPr/>
        </p:nvSpPr>
        <p:spPr>
          <a:xfrm>
            <a:off x="9160920" y="9000"/>
            <a:ext cx="366840" cy="43704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8F80963B-D36D-47A0-B4C1-88B10DCB4313}" type="slidenum"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4</a:t>
            </a:fld>
            <a:endParaRPr lang="ru-RU" sz="1900" b="0" strike="noStrike" spc="-1">
              <a:latin typeface="Arial"/>
            </a:endParaRPr>
          </a:p>
        </p:txBody>
      </p:sp>
      <p:sp>
        <p:nvSpPr>
          <p:cNvPr id="296" name="CustomShape 4"/>
          <p:cNvSpPr/>
          <p:nvPr/>
        </p:nvSpPr>
        <p:spPr>
          <a:xfrm>
            <a:off x="1236600" y="126360"/>
            <a:ext cx="782100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600" b="1" spc="-1" dirty="0">
                <a:solidFill>
                  <a:srgbClr val="DEA04E"/>
                </a:solidFill>
              </a:rPr>
              <a:t>III</a:t>
            </a:r>
            <a:r>
              <a:rPr lang="ru-RU" sz="1600" b="1" strike="noStrike" spc="-1" dirty="0" smtClean="0">
                <a:solidFill>
                  <a:srgbClr val="DEA04E"/>
                </a:solidFill>
                <a:latin typeface="Arial"/>
                <a:ea typeface="DejaVu Sans"/>
              </a:rPr>
              <a:t>.   </a:t>
            </a:r>
            <a:r>
              <a:rPr lang="ru-RU" sz="1600" b="1" strike="noStrike" spc="-1" dirty="0">
                <a:solidFill>
                  <a:srgbClr val="DEA04E"/>
                </a:solidFill>
                <a:latin typeface="Arial"/>
                <a:ea typeface="DejaVu Sans"/>
              </a:rPr>
              <a:t>Способы, источники поступления и результаты рассмотрения  обращений граждан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297" name="Line 5"/>
          <p:cNvSpPr/>
          <p:nvPr/>
        </p:nvSpPr>
        <p:spPr>
          <a:xfrm>
            <a:off x="0" y="751680"/>
            <a:ext cx="9720000" cy="20520"/>
          </a:xfrm>
          <a:prstGeom prst="line">
            <a:avLst/>
          </a:prstGeom>
          <a:ln w="73025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8" name="CustomShape 6"/>
          <p:cNvSpPr/>
          <p:nvPr/>
        </p:nvSpPr>
        <p:spPr>
          <a:xfrm>
            <a:off x="12534120" y="7274160"/>
            <a:ext cx="2418840" cy="201924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3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99" name="Рисунок 3"/>
          <p:cNvPicPr/>
          <p:nvPr/>
        </p:nvPicPr>
        <p:blipFill>
          <a:blip r:embed="rId4"/>
          <a:stretch/>
        </p:blipFill>
        <p:spPr>
          <a:xfrm>
            <a:off x="723960" y="1270440"/>
            <a:ext cx="404280" cy="404280"/>
          </a:xfrm>
          <a:prstGeom prst="rect">
            <a:avLst/>
          </a:prstGeom>
          <a:ln w="0">
            <a:noFill/>
          </a:ln>
        </p:spPr>
      </p:pic>
      <p:sp>
        <p:nvSpPr>
          <p:cNvPr id="300" name="CustomShape 7"/>
          <p:cNvSpPr/>
          <p:nvPr/>
        </p:nvSpPr>
        <p:spPr>
          <a:xfrm>
            <a:off x="7187040" y="1175040"/>
            <a:ext cx="2444040" cy="52308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1" name="CustomShape 8"/>
          <p:cNvSpPr/>
          <p:nvPr/>
        </p:nvSpPr>
        <p:spPr>
          <a:xfrm>
            <a:off x="1838520" y="1970640"/>
            <a:ext cx="860760" cy="60084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2" name="CustomShape 9"/>
          <p:cNvSpPr/>
          <p:nvPr/>
        </p:nvSpPr>
        <p:spPr>
          <a:xfrm>
            <a:off x="691920" y="1211040"/>
            <a:ext cx="2142360" cy="56808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3" name="CustomShape 10"/>
          <p:cNvSpPr/>
          <p:nvPr/>
        </p:nvSpPr>
        <p:spPr>
          <a:xfrm>
            <a:off x="699480" y="1942200"/>
            <a:ext cx="1008000" cy="63648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4" name="CustomShape 11"/>
          <p:cNvSpPr/>
          <p:nvPr/>
        </p:nvSpPr>
        <p:spPr>
          <a:xfrm>
            <a:off x="3373200" y="1187280"/>
            <a:ext cx="3413160" cy="53928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5" name="CustomShape 12"/>
          <p:cNvSpPr/>
          <p:nvPr/>
        </p:nvSpPr>
        <p:spPr>
          <a:xfrm>
            <a:off x="3981240" y="1236600"/>
            <a:ext cx="2566440" cy="5525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000" b="0" strike="noStrike" cap="small" spc="-1" dirty="0">
                <a:solidFill>
                  <a:srgbClr val="1F497D"/>
                </a:solidFill>
                <a:latin typeface="Arial"/>
                <a:ea typeface="Times New Roman"/>
              </a:rPr>
              <a:t>Обращения, поступившие</a:t>
            </a:r>
            <a:r>
              <a:rPr lang="ru-RU" sz="1000" b="0" strike="noStrike" cap="small" spc="-1" dirty="0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endParaRPr lang="ru-RU" sz="1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000" b="0" strike="noStrike" cap="small" spc="-1" dirty="0">
                <a:solidFill>
                  <a:srgbClr val="1F497D"/>
                </a:solidFill>
                <a:latin typeface="Arial"/>
                <a:ea typeface="Times New Roman"/>
              </a:rPr>
              <a:t>в</a:t>
            </a:r>
            <a:r>
              <a:rPr lang="ru-RU" sz="1000" b="0" strike="noStrike" cap="small" spc="-1" dirty="0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lang="ru-RU" sz="1000" b="1" strike="noStrike" cap="all" spc="-1" dirty="0">
                <a:solidFill>
                  <a:srgbClr val="1F497D"/>
                </a:solidFill>
                <a:latin typeface="Arial"/>
                <a:ea typeface="Times New Roman"/>
              </a:rPr>
              <a:t>электронном</a:t>
            </a:r>
            <a:r>
              <a:rPr lang="ru-RU" sz="1000" b="0" strike="noStrike" cap="small" spc="-1" dirty="0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lang="ru-RU" sz="1000" b="0" strike="noStrike" cap="small" spc="-1" dirty="0">
                <a:solidFill>
                  <a:srgbClr val="1F497D"/>
                </a:solidFill>
                <a:latin typeface="Arial"/>
                <a:ea typeface="Times New Roman"/>
              </a:rPr>
              <a:t>виде</a:t>
            </a:r>
            <a:endParaRPr lang="ru-RU" sz="1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cap="small" spc="-1" dirty="0" smtClean="0">
                <a:solidFill>
                  <a:srgbClr val="E46C0A"/>
                </a:solidFill>
                <a:latin typeface="Arial"/>
                <a:ea typeface="Times New Roman"/>
              </a:rPr>
              <a:t>534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306" name="CustomShape 13"/>
          <p:cNvSpPr/>
          <p:nvPr/>
        </p:nvSpPr>
        <p:spPr>
          <a:xfrm>
            <a:off x="7336440" y="1181160"/>
            <a:ext cx="2382840" cy="5525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000" b="0" strike="noStrike" cap="small" spc="-1" dirty="0">
                <a:solidFill>
                  <a:srgbClr val="1F497D"/>
                </a:solidFill>
                <a:latin typeface="Arial"/>
                <a:ea typeface="Times New Roman"/>
              </a:rPr>
              <a:t>Обращения, поступившие </a:t>
            </a:r>
            <a:r>
              <a:rPr lang="ru-RU" sz="1000" b="1" strike="noStrike" cap="small" spc="-1" dirty="0">
                <a:solidFill>
                  <a:srgbClr val="1F497D"/>
                </a:solidFill>
                <a:latin typeface="Arial"/>
                <a:ea typeface="Times New Roman"/>
              </a:rPr>
              <a:t> </a:t>
            </a:r>
            <a:endParaRPr lang="ru-RU" sz="1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cap="small" spc="-1" dirty="0">
                <a:solidFill>
                  <a:srgbClr val="1F497D"/>
                </a:solidFill>
                <a:latin typeface="Arial"/>
                <a:ea typeface="Times New Roman"/>
              </a:rPr>
              <a:t>по </a:t>
            </a:r>
            <a:r>
              <a:rPr lang="ru-RU" sz="1000" b="0" strike="noStrike" cap="small" spc="-1" dirty="0">
                <a:solidFill>
                  <a:srgbClr val="1F497D"/>
                </a:solidFill>
                <a:latin typeface="Arial"/>
                <a:ea typeface="Times New Roman"/>
              </a:rPr>
              <a:t> </a:t>
            </a:r>
            <a:r>
              <a:rPr lang="ru-RU" sz="1000" b="1" strike="noStrike" cap="small" spc="-1" dirty="0">
                <a:solidFill>
                  <a:srgbClr val="1F497D"/>
                </a:solidFill>
                <a:latin typeface="Arial"/>
                <a:ea typeface="Times New Roman"/>
              </a:rPr>
              <a:t>ТЕЛЕФОНУ ДОВЕРИЯ</a:t>
            </a:r>
            <a:endParaRPr lang="ru-RU" sz="1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cap="small" spc="-1" dirty="0" smtClean="0">
                <a:solidFill>
                  <a:srgbClr val="E46C0A"/>
                </a:solidFill>
                <a:latin typeface="Arial"/>
                <a:ea typeface="Times New Roman"/>
              </a:rPr>
              <a:t>15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307" name="CustomShape 14"/>
          <p:cNvSpPr/>
          <p:nvPr/>
        </p:nvSpPr>
        <p:spPr>
          <a:xfrm>
            <a:off x="1949040" y="2092320"/>
            <a:ext cx="676080" cy="3832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800" b="1" strike="noStrike" spc="-1" dirty="0">
                <a:solidFill>
                  <a:srgbClr val="E46C0A"/>
                </a:solidFill>
                <a:latin typeface="Arial"/>
                <a:ea typeface="Times New Roman"/>
              </a:rPr>
              <a:t>ЛИЧНО</a:t>
            </a:r>
            <a:endParaRPr lang="ru-RU" sz="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100" b="1" spc="-1" dirty="0">
                <a:solidFill>
                  <a:srgbClr val="1F497D"/>
                </a:solidFill>
                <a:latin typeface="Arial"/>
              </a:rPr>
              <a:t>2</a:t>
            </a:r>
            <a:endParaRPr lang="ru-RU" sz="1100" b="0" strike="noStrike" spc="-1" dirty="0">
              <a:latin typeface="Arial"/>
            </a:endParaRPr>
          </a:p>
        </p:txBody>
      </p:sp>
      <p:sp>
        <p:nvSpPr>
          <p:cNvPr id="308" name="CustomShape 15"/>
          <p:cNvSpPr/>
          <p:nvPr/>
        </p:nvSpPr>
        <p:spPr>
          <a:xfrm>
            <a:off x="2951280" y="2010240"/>
            <a:ext cx="1101600" cy="41832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9" name="CustomShape 16"/>
          <p:cNvSpPr/>
          <p:nvPr/>
        </p:nvSpPr>
        <p:spPr>
          <a:xfrm>
            <a:off x="3574440" y="1973602"/>
            <a:ext cx="1202400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800" b="1" strike="noStrike" spc="-1" dirty="0">
                <a:solidFill>
                  <a:srgbClr val="E46C0A"/>
                </a:solidFill>
                <a:latin typeface="Arial"/>
                <a:ea typeface="Times New Roman"/>
              </a:rPr>
              <a:t>ОФИЦИАЛЬНЫЙ САЙТ МЧС РОССИИ  </a:t>
            </a:r>
            <a:r>
              <a:rPr lang="ru-RU" sz="1100" b="1" spc="-1" dirty="0" smtClean="0">
                <a:solidFill>
                  <a:srgbClr val="1F497D"/>
                </a:solidFill>
                <a:latin typeface="Arial"/>
                <a:ea typeface="Times New Roman"/>
              </a:rPr>
              <a:t>516</a:t>
            </a:r>
            <a:endParaRPr lang="ru-RU" sz="1100" b="0" strike="noStrike" spc="-1" dirty="0">
              <a:latin typeface="Arial"/>
            </a:endParaRPr>
          </a:p>
        </p:txBody>
      </p:sp>
      <p:sp>
        <p:nvSpPr>
          <p:cNvPr id="310" name="CustomShape 17"/>
          <p:cNvSpPr/>
          <p:nvPr/>
        </p:nvSpPr>
        <p:spPr>
          <a:xfrm flipH="1">
            <a:off x="5188680" y="2068380"/>
            <a:ext cx="879656" cy="3832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800" b="1" strike="noStrike" spc="-1" dirty="0">
                <a:solidFill>
                  <a:srgbClr val="E46C0A"/>
                </a:solidFill>
                <a:latin typeface="Arial"/>
                <a:ea typeface="Times New Roman"/>
              </a:rPr>
              <a:t>МЭДО</a:t>
            </a:r>
            <a:endParaRPr lang="ru-RU" sz="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100" b="1" strike="noStrike" spc="-1" dirty="0" smtClean="0">
                <a:solidFill>
                  <a:srgbClr val="1F497D"/>
                </a:solidFill>
                <a:latin typeface="Arial"/>
                <a:ea typeface="Times New Roman"/>
              </a:rPr>
              <a:t>18</a:t>
            </a:r>
            <a:endParaRPr lang="ru-RU" sz="1100" b="0" strike="noStrike" spc="-1" dirty="0">
              <a:latin typeface="Arial"/>
            </a:endParaRPr>
          </a:p>
        </p:txBody>
      </p:sp>
      <p:sp>
        <p:nvSpPr>
          <p:cNvPr id="312" name="CustomShape 19"/>
          <p:cNvSpPr/>
          <p:nvPr/>
        </p:nvSpPr>
        <p:spPr>
          <a:xfrm>
            <a:off x="5305856" y="1970640"/>
            <a:ext cx="762480" cy="506087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3" name="CustomShape 20"/>
          <p:cNvSpPr/>
          <p:nvPr/>
        </p:nvSpPr>
        <p:spPr>
          <a:xfrm>
            <a:off x="7977960" y="2027160"/>
            <a:ext cx="888480" cy="43956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4" name="CustomShape 21"/>
          <p:cNvSpPr/>
          <p:nvPr/>
        </p:nvSpPr>
        <p:spPr>
          <a:xfrm>
            <a:off x="7974000" y="2112480"/>
            <a:ext cx="954720" cy="3832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800" b="1" strike="noStrike" spc="-1" dirty="0">
                <a:solidFill>
                  <a:srgbClr val="E46C0A"/>
                </a:solidFill>
                <a:latin typeface="Arial"/>
                <a:ea typeface="Times New Roman"/>
              </a:rPr>
              <a:t>ПО ТЕЛЕФОНУ ДОВЕРИЯ </a:t>
            </a:r>
            <a:r>
              <a:rPr lang="ru-RU" sz="1100" b="1" strike="noStrike" spc="-1" dirty="0" smtClean="0">
                <a:solidFill>
                  <a:srgbClr val="1F497D"/>
                </a:solidFill>
                <a:latin typeface="Arial"/>
                <a:ea typeface="Times New Roman"/>
              </a:rPr>
              <a:t>15</a:t>
            </a:r>
            <a:endParaRPr lang="ru-RU" sz="1100" b="0" strike="noStrike" spc="-1" dirty="0">
              <a:latin typeface="Arial"/>
            </a:endParaRPr>
          </a:p>
        </p:txBody>
      </p:sp>
      <p:pic>
        <p:nvPicPr>
          <p:cNvPr id="315" name="Рисунок 97"/>
          <p:cNvPicPr/>
          <p:nvPr/>
        </p:nvPicPr>
        <p:blipFill>
          <a:blip r:embed="rId5"/>
          <a:stretch/>
        </p:blipFill>
        <p:spPr>
          <a:xfrm>
            <a:off x="3527280" y="1237680"/>
            <a:ext cx="459720" cy="373320"/>
          </a:xfrm>
          <a:prstGeom prst="rect">
            <a:avLst/>
          </a:prstGeom>
          <a:ln w="0">
            <a:noFill/>
          </a:ln>
        </p:spPr>
      </p:pic>
      <p:sp>
        <p:nvSpPr>
          <p:cNvPr id="316" name="CustomShape 22"/>
          <p:cNvSpPr/>
          <p:nvPr/>
        </p:nvSpPr>
        <p:spPr>
          <a:xfrm>
            <a:off x="6372720" y="2170440"/>
            <a:ext cx="711000" cy="3832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800" b="1" strike="noStrike" spc="-1" dirty="0">
                <a:solidFill>
                  <a:srgbClr val="E46C0A"/>
                </a:solidFill>
                <a:latin typeface="Arial"/>
                <a:ea typeface="Times New Roman"/>
              </a:rPr>
              <a:t>ФГИС ДО</a:t>
            </a:r>
            <a:endParaRPr lang="ru-RU" sz="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100" b="1" spc="-1" dirty="0">
                <a:solidFill>
                  <a:srgbClr val="1F497D"/>
                </a:solidFill>
                <a:latin typeface="Arial"/>
              </a:rPr>
              <a:t>0</a:t>
            </a:r>
            <a:endParaRPr lang="ru-RU" sz="1100" b="0" strike="noStrike" spc="-1" dirty="0">
              <a:latin typeface="Arial"/>
            </a:endParaRPr>
          </a:p>
        </p:txBody>
      </p:sp>
      <p:sp>
        <p:nvSpPr>
          <p:cNvPr id="317" name="CustomShape 23"/>
          <p:cNvSpPr/>
          <p:nvPr/>
        </p:nvSpPr>
        <p:spPr>
          <a:xfrm>
            <a:off x="232920" y="3445920"/>
            <a:ext cx="2178000" cy="546480"/>
          </a:xfrm>
          <a:prstGeom prst="rect">
            <a:avLst/>
          </a:prstGeom>
          <a:gradFill rotWithShape="0">
            <a:gsLst>
              <a:gs pos="0">
                <a:srgbClr val="F6F9FC"/>
              </a:gs>
              <a:gs pos="100000">
                <a:srgbClr val="B0C6E1"/>
              </a:gs>
            </a:gsLst>
            <a:lin ang="5400000"/>
          </a:gradFill>
          <a:ln w="25400">
            <a:solidFill>
              <a:schemeClr val="accent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cap="small" spc="-1" dirty="0">
                <a:solidFill>
                  <a:srgbClr val="1F497D"/>
                </a:solidFill>
                <a:latin typeface="Arial"/>
                <a:ea typeface="Times New Roman"/>
              </a:rPr>
              <a:t>Непосредственно от граждан </a:t>
            </a:r>
            <a:endParaRPr lang="ru-RU" sz="10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000" b="0" strike="noStrike" spc="-1" dirty="0">
              <a:latin typeface="Arial"/>
            </a:endParaRPr>
          </a:p>
        </p:txBody>
      </p:sp>
      <p:sp>
        <p:nvSpPr>
          <p:cNvPr id="318" name="CustomShape 24"/>
          <p:cNvSpPr/>
          <p:nvPr/>
        </p:nvSpPr>
        <p:spPr>
          <a:xfrm rot="10800000" flipV="1">
            <a:off x="222120" y="3938040"/>
            <a:ext cx="2189520" cy="546480"/>
          </a:xfrm>
          <a:prstGeom prst="rect">
            <a:avLst/>
          </a:prstGeom>
          <a:gradFill rotWithShape="0">
            <a:gsLst>
              <a:gs pos="0">
                <a:srgbClr val="F6F9FC"/>
              </a:gs>
              <a:gs pos="100000">
                <a:srgbClr val="B0C6E1"/>
              </a:gs>
            </a:gsLst>
            <a:lin ang="16200000"/>
          </a:gradFill>
          <a:ln w="25400">
            <a:solidFill>
              <a:schemeClr val="accent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Администрация Президента РФ, Аппарат Правительства РФ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19" name="Line 25"/>
          <p:cNvSpPr/>
          <p:nvPr/>
        </p:nvSpPr>
        <p:spPr>
          <a:xfrm>
            <a:off x="349920" y="1066680"/>
            <a:ext cx="5817600" cy="360"/>
          </a:xfrm>
          <a:prstGeom prst="line">
            <a:avLst/>
          </a:prstGeom>
          <a:ln w="73025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0" name="CustomShape 26"/>
          <p:cNvSpPr/>
          <p:nvPr/>
        </p:nvSpPr>
        <p:spPr>
          <a:xfrm>
            <a:off x="283320" y="820800"/>
            <a:ext cx="31874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spc="-1">
                <a:solidFill>
                  <a:srgbClr val="376092"/>
                </a:solidFill>
                <a:latin typeface="Arial"/>
                <a:ea typeface="DejaVu Sans"/>
              </a:rPr>
              <a:t>Способы подачи  обращений граждан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21" name="CustomShape 27"/>
          <p:cNvSpPr/>
          <p:nvPr/>
        </p:nvSpPr>
        <p:spPr>
          <a:xfrm>
            <a:off x="3084840" y="4002480"/>
            <a:ext cx="2661840" cy="394560"/>
          </a:xfrm>
          <a:prstGeom prst="rect">
            <a:avLst/>
          </a:prstGeom>
          <a:gradFill rotWithShape="0">
            <a:gsLst>
              <a:gs pos="0">
                <a:srgbClr val="F6F9FC"/>
              </a:gs>
              <a:gs pos="100000">
                <a:srgbClr val="B0C6E1"/>
              </a:gs>
            </a:gsLst>
            <a:lin ang="5400000"/>
          </a:gradFill>
          <a:ln w="25400">
            <a:solidFill>
              <a:schemeClr val="accent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cap="small" spc="-1" dirty="0">
                <a:solidFill>
                  <a:srgbClr val="1F497D"/>
                </a:solidFill>
                <a:latin typeface="Arial"/>
                <a:ea typeface="Times New Roman"/>
              </a:rPr>
              <a:t>Обращения организаций</a:t>
            </a:r>
            <a:endParaRPr lang="ru-RU" sz="10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000" b="0" strike="noStrike" spc="-1" dirty="0">
              <a:latin typeface="Arial"/>
            </a:endParaRPr>
          </a:p>
        </p:txBody>
      </p:sp>
      <p:sp>
        <p:nvSpPr>
          <p:cNvPr id="322" name="CustomShape 28"/>
          <p:cNvSpPr/>
          <p:nvPr/>
        </p:nvSpPr>
        <p:spPr>
          <a:xfrm>
            <a:off x="3099600" y="4436280"/>
            <a:ext cx="2647080" cy="394560"/>
          </a:xfrm>
          <a:prstGeom prst="rect">
            <a:avLst/>
          </a:prstGeom>
          <a:gradFill rotWithShape="0">
            <a:gsLst>
              <a:gs pos="0">
                <a:srgbClr val="F6F9FC"/>
              </a:gs>
              <a:gs pos="100000">
                <a:srgbClr val="B0C6E1"/>
              </a:gs>
            </a:gsLst>
            <a:lin ang="5400000"/>
          </a:gradFill>
          <a:ln w="25400">
            <a:solidFill>
              <a:schemeClr val="accent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Запросы сенаторов РФ, депутатов ГД ФС РФ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23" name="CustomShape 29"/>
          <p:cNvSpPr/>
          <p:nvPr/>
        </p:nvSpPr>
        <p:spPr>
          <a:xfrm>
            <a:off x="3072960" y="3516120"/>
            <a:ext cx="2674080" cy="394200"/>
          </a:xfrm>
          <a:prstGeom prst="rect">
            <a:avLst/>
          </a:prstGeom>
          <a:gradFill rotWithShape="0">
            <a:gsLst>
              <a:gs pos="0">
                <a:srgbClr val="F6F9FC"/>
              </a:gs>
              <a:gs pos="100000">
                <a:srgbClr val="B0C6E1"/>
              </a:gs>
            </a:gsLst>
            <a:lin ang="5400000"/>
          </a:gradFill>
          <a:ln w="25400">
            <a:solidFill>
              <a:schemeClr val="accent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cap="small" spc="-1" dirty="0">
                <a:solidFill>
                  <a:srgbClr val="1F497D"/>
                </a:solidFill>
                <a:latin typeface="Arial"/>
                <a:ea typeface="Times New Roman"/>
              </a:rPr>
              <a:t>Телефон доверия, досудебные жалобы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324" name="CustomShape 30"/>
          <p:cNvSpPr/>
          <p:nvPr/>
        </p:nvSpPr>
        <p:spPr>
          <a:xfrm>
            <a:off x="2420640" y="3516120"/>
            <a:ext cx="660600" cy="30348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400" b="1" spc="-1" dirty="0" smtClean="0">
                <a:solidFill>
                  <a:srgbClr val="19457A"/>
                </a:solidFill>
                <a:latin typeface="Arial"/>
              </a:rPr>
              <a:t>505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325" name="CustomShape 31"/>
          <p:cNvSpPr/>
          <p:nvPr/>
        </p:nvSpPr>
        <p:spPr>
          <a:xfrm>
            <a:off x="2510280" y="3937680"/>
            <a:ext cx="469080" cy="30348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 dirty="0">
                <a:solidFill>
                  <a:srgbClr val="19457A"/>
                </a:solidFill>
                <a:latin typeface="Arial"/>
                <a:ea typeface="DejaVu Sans"/>
              </a:rPr>
              <a:t> </a:t>
            </a:r>
            <a:r>
              <a:rPr lang="ru-RU" sz="1400" b="1" spc="-1" dirty="0" smtClean="0">
                <a:solidFill>
                  <a:srgbClr val="19457A"/>
                </a:solidFill>
                <a:latin typeface="Arial"/>
                <a:ea typeface="DejaVu Sans"/>
              </a:rPr>
              <a:t>18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326" name="CustomShape 32"/>
          <p:cNvSpPr/>
          <p:nvPr/>
        </p:nvSpPr>
        <p:spPr>
          <a:xfrm flipH="1">
            <a:off x="5863320" y="4498200"/>
            <a:ext cx="274320" cy="51660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 dirty="0">
                <a:solidFill>
                  <a:srgbClr val="19457A"/>
                </a:solidFill>
                <a:latin typeface="Arial"/>
                <a:ea typeface="DejaVu Sans"/>
              </a:rPr>
              <a:t>0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 dirty="0">
              <a:latin typeface="Arial"/>
            </a:endParaRPr>
          </a:p>
        </p:txBody>
      </p:sp>
      <p:sp>
        <p:nvSpPr>
          <p:cNvPr id="327" name="CustomShape 33"/>
          <p:cNvSpPr/>
          <p:nvPr/>
        </p:nvSpPr>
        <p:spPr>
          <a:xfrm>
            <a:off x="232920" y="4451760"/>
            <a:ext cx="2178000" cy="394560"/>
          </a:xfrm>
          <a:prstGeom prst="rect">
            <a:avLst/>
          </a:prstGeom>
          <a:gradFill rotWithShape="0">
            <a:gsLst>
              <a:gs pos="0">
                <a:srgbClr val="F6F9FC"/>
              </a:gs>
              <a:gs pos="100000">
                <a:srgbClr val="B0C6E1"/>
              </a:gs>
            </a:gsLst>
            <a:lin ang="5400000"/>
          </a:gradFill>
          <a:ln w="25400">
            <a:solidFill>
              <a:schemeClr val="accent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Органы государственной власти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28" name="CustomShape 34"/>
          <p:cNvSpPr/>
          <p:nvPr/>
        </p:nvSpPr>
        <p:spPr>
          <a:xfrm>
            <a:off x="2494440" y="4498200"/>
            <a:ext cx="577440" cy="30348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400" b="1" spc="-1" dirty="0" smtClean="0">
                <a:solidFill>
                  <a:srgbClr val="19457A"/>
                </a:solidFill>
                <a:latin typeface="Arial"/>
              </a:rPr>
              <a:t>85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329" name="CustomShape 35"/>
          <p:cNvSpPr/>
          <p:nvPr/>
        </p:nvSpPr>
        <p:spPr>
          <a:xfrm>
            <a:off x="5801400" y="4113000"/>
            <a:ext cx="478800" cy="30348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400" b="1" spc="-1" dirty="0">
                <a:solidFill>
                  <a:srgbClr val="19457A"/>
                </a:solidFill>
                <a:latin typeface="Arial"/>
              </a:rPr>
              <a:t>2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330" name="CustomShape 36"/>
          <p:cNvSpPr/>
          <p:nvPr/>
        </p:nvSpPr>
        <p:spPr>
          <a:xfrm>
            <a:off x="5747400" y="3482640"/>
            <a:ext cx="525600" cy="30348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 dirty="0" smtClean="0">
                <a:solidFill>
                  <a:srgbClr val="19457A"/>
                </a:solidFill>
                <a:latin typeface="Arial"/>
                <a:ea typeface="DejaVu Sans"/>
              </a:rPr>
              <a:t>15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332" name="Line 38"/>
          <p:cNvSpPr/>
          <p:nvPr/>
        </p:nvSpPr>
        <p:spPr>
          <a:xfrm flipV="1">
            <a:off x="349920" y="2914200"/>
            <a:ext cx="5817600" cy="11520"/>
          </a:xfrm>
          <a:prstGeom prst="line">
            <a:avLst/>
          </a:prstGeom>
          <a:ln w="73025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3" name="CustomShape 39"/>
          <p:cNvSpPr/>
          <p:nvPr/>
        </p:nvSpPr>
        <p:spPr>
          <a:xfrm>
            <a:off x="349920" y="2585520"/>
            <a:ext cx="31874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spc="-1">
                <a:solidFill>
                  <a:srgbClr val="376092"/>
                </a:solidFill>
                <a:latin typeface="Arial"/>
                <a:ea typeface="DejaVu Sans"/>
              </a:rPr>
              <a:t>Источники поступления  обращений граждан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34" name="CustomShape 40"/>
          <p:cNvSpPr/>
          <p:nvPr/>
        </p:nvSpPr>
        <p:spPr>
          <a:xfrm>
            <a:off x="6341760" y="2032200"/>
            <a:ext cx="762480" cy="44676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35" name="Picture 2" descr="F:\12.08.ЕДДС.jpg"/>
          <p:cNvPicPr/>
          <p:nvPr/>
        </p:nvPicPr>
        <p:blipFill>
          <a:blip r:embed="rId6"/>
          <a:srcRect l="12964" t="27537" r="63583" b="18626"/>
          <a:stretch/>
        </p:blipFill>
        <p:spPr>
          <a:xfrm>
            <a:off x="7217640" y="1259280"/>
            <a:ext cx="232920" cy="315360"/>
          </a:xfrm>
          <a:prstGeom prst="rect">
            <a:avLst/>
          </a:prstGeom>
          <a:ln w="0">
            <a:noFill/>
          </a:ln>
        </p:spPr>
      </p:pic>
      <p:sp>
        <p:nvSpPr>
          <p:cNvPr id="337" name="CustomShape 42"/>
          <p:cNvSpPr/>
          <p:nvPr/>
        </p:nvSpPr>
        <p:spPr>
          <a:xfrm>
            <a:off x="6337800" y="2661120"/>
            <a:ext cx="342288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Результаты рассмотрения  обращений граждан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38" name="Line 43"/>
          <p:cNvSpPr/>
          <p:nvPr/>
        </p:nvSpPr>
        <p:spPr>
          <a:xfrm>
            <a:off x="6263640" y="3392280"/>
            <a:ext cx="25920" cy="294732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9" name="Line 44"/>
          <p:cNvSpPr/>
          <p:nvPr/>
        </p:nvSpPr>
        <p:spPr>
          <a:xfrm>
            <a:off x="6483960" y="2955240"/>
            <a:ext cx="3147480" cy="360"/>
          </a:xfrm>
          <a:prstGeom prst="line">
            <a:avLst/>
          </a:prstGeom>
          <a:ln w="73025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0" name="CustomShape 45"/>
          <p:cNvSpPr/>
          <p:nvPr/>
        </p:nvSpPr>
        <p:spPr>
          <a:xfrm flipH="1">
            <a:off x="1158120" y="1773000"/>
            <a:ext cx="183240" cy="234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1" name="CustomShape 46"/>
          <p:cNvSpPr/>
          <p:nvPr/>
        </p:nvSpPr>
        <p:spPr>
          <a:xfrm>
            <a:off x="2125080" y="1782000"/>
            <a:ext cx="153000" cy="227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2" name="CustomShape 47"/>
          <p:cNvSpPr/>
          <p:nvPr/>
        </p:nvSpPr>
        <p:spPr>
          <a:xfrm flipH="1">
            <a:off x="4349520" y="1768233"/>
            <a:ext cx="120960" cy="229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5" name="CustomShape 50"/>
          <p:cNvSpPr/>
          <p:nvPr/>
        </p:nvSpPr>
        <p:spPr>
          <a:xfrm>
            <a:off x="6459840" y="1753200"/>
            <a:ext cx="153000" cy="227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6" name="CustomShape 51"/>
          <p:cNvSpPr/>
          <p:nvPr/>
        </p:nvSpPr>
        <p:spPr>
          <a:xfrm>
            <a:off x="8411400" y="1772280"/>
            <a:ext cx="39600" cy="234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400000" y="1741501"/>
            <a:ext cx="451440" cy="332304"/>
          </a:xfrm>
          <a:prstGeom prst="rect">
            <a:avLst/>
          </a:prstGeom>
        </p:spPr>
      </p:pic>
      <p:grpSp>
        <p:nvGrpSpPr>
          <p:cNvPr id="53" name="Группа 52"/>
          <p:cNvGrpSpPr/>
          <p:nvPr/>
        </p:nvGrpSpPr>
        <p:grpSpPr>
          <a:xfrm>
            <a:off x="6350701" y="3486096"/>
            <a:ext cx="3258779" cy="2179958"/>
            <a:chOff x="6568817" y="3667799"/>
            <a:chExt cx="3363821" cy="2179958"/>
          </a:xfrm>
        </p:grpSpPr>
        <p:sp>
          <p:nvSpPr>
            <p:cNvPr id="54" name="Овал 53"/>
            <p:cNvSpPr/>
            <p:nvPr/>
          </p:nvSpPr>
          <p:spPr>
            <a:xfrm>
              <a:off x="7737919" y="4160275"/>
              <a:ext cx="738380" cy="73847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80000"/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5" name="Полилиния 54"/>
            <p:cNvSpPr/>
            <p:nvPr/>
          </p:nvSpPr>
          <p:spPr>
            <a:xfrm>
              <a:off x="7512357" y="3667799"/>
              <a:ext cx="1126498" cy="452772"/>
            </a:xfrm>
            <a:custGeom>
              <a:avLst/>
              <a:gdLst>
                <a:gd name="connsiteX0" fmla="*/ 0 w 1168588"/>
                <a:gd name="connsiteY0" fmla="*/ 0 h 452772"/>
                <a:gd name="connsiteX1" fmla="*/ 1168588 w 1168588"/>
                <a:gd name="connsiteY1" fmla="*/ 0 h 452772"/>
                <a:gd name="connsiteX2" fmla="*/ 1168588 w 1168588"/>
                <a:gd name="connsiteY2" fmla="*/ 452772 h 452772"/>
                <a:gd name="connsiteX3" fmla="*/ 0 w 1168588"/>
                <a:gd name="connsiteY3" fmla="*/ 452772 h 452772"/>
                <a:gd name="connsiteX4" fmla="*/ 0 w 1168588"/>
                <a:gd name="connsiteY4" fmla="*/ 0 h 45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588" h="452772">
                  <a:moveTo>
                    <a:pt x="0" y="0"/>
                  </a:moveTo>
                  <a:lnTo>
                    <a:pt x="1168588" y="0"/>
                  </a:lnTo>
                  <a:lnTo>
                    <a:pt x="1168588" y="452772"/>
                  </a:lnTo>
                  <a:lnTo>
                    <a:pt x="0" y="452772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Рассмотрено,           разъяснено	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00" b="1" dirty="0" smtClean="0">
                  <a:solidFill>
                    <a:srgbClr val="F79646">
                      <a:lumMod val="75000"/>
                    </a:srgbClr>
                  </a:solidFill>
                  <a:latin typeface="Arial"/>
                </a:rPr>
                <a:t>510</a:t>
              </a: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</a:t>
              </a:r>
              <a:endPara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Овал 55"/>
            <p:cNvSpPr/>
            <p:nvPr/>
          </p:nvSpPr>
          <p:spPr>
            <a:xfrm>
              <a:off x="7954510" y="4264413"/>
              <a:ext cx="738380" cy="73847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alpha val="50000"/>
                <a:hueOff val="-5"/>
                <a:satOff val="1065"/>
                <a:lumOff val="873"/>
                <a:alphaOff val="-5000"/>
              </a:schemeClr>
            </a:fillRef>
            <a:effectRef idx="0">
              <a:schemeClr val="accent5">
                <a:shade val="80000"/>
                <a:alpha val="50000"/>
                <a:hueOff val="-5"/>
                <a:satOff val="1065"/>
                <a:lumOff val="873"/>
                <a:alphaOff val="-5000"/>
              </a:schemeClr>
            </a:effectRef>
            <a:fontRef idx="minor">
              <a:schemeClr val="tx1"/>
            </a:fontRef>
          </p:style>
        </p:sp>
        <p:sp>
          <p:nvSpPr>
            <p:cNvPr id="57" name="Полилиния 56"/>
            <p:cNvSpPr/>
            <p:nvPr/>
          </p:nvSpPr>
          <p:spPr>
            <a:xfrm>
              <a:off x="8553003" y="4014030"/>
              <a:ext cx="1261822" cy="498049"/>
            </a:xfrm>
            <a:custGeom>
              <a:avLst/>
              <a:gdLst>
                <a:gd name="connsiteX0" fmla="*/ 0 w 1261822"/>
                <a:gd name="connsiteY0" fmla="*/ 0 h 498049"/>
                <a:gd name="connsiteX1" fmla="*/ 1261822 w 1261822"/>
                <a:gd name="connsiteY1" fmla="*/ 0 h 498049"/>
                <a:gd name="connsiteX2" fmla="*/ 1261822 w 1261822"/>
                <a:gd name="connsiteY2" fmla="*/ 498049 h 498049"/>
                <a:gd name="connsiteX3" fmla="*/ 0 w 1261822"/>
                <a:gd name="connsiteY3" fmla="*/ 498049 h 498049"/>
                <a:gd name="connsiteX4" fmla="*/ 0 w 1261822"/>
                <a:gd name="connsiteY4" fmla="*/ 0 h 498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1822" h="498049">
                  <a:moveTo>
                    <a:pt x="0" y="0"/>
                  </a:moveTo>
                  <a:lnTo>
                    <a:pt x="1261822" y="0"/>
                  </a:lnTo>
                  <a:lnTo>
                    <a:pt x="1261822" y="498049"/>
                  </a:lnTo>
                  <a:lnTo>
                    <a:pt x="0" y="49804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Дан ответ автору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00" b="1" dirty="0" smtClean="0">
                  <a:solidFill>
                    <a:srgbClr val="F79646">
                      <a:lumMod val="75000"/>
                    </a:srgbClr>
                  </a:solidFill>
                  <a:latin typeface="Arial"/>
                </a:rPr>
                <a:t>11</a:t>
              </a: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</a:t>
              </a:r>
              <a:endPara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8007735" y="4498722"/>
              <a:ext cx="738380" cy="73847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alpha val="50000"/>
                <a:hueOff val="-11"/>
                <a:satOff val="2130"/>
                <a:lumOff val="1747"/>
                <a:alphaOff val="-10000"/>
              </a:schemeClr>
            </a:fillRef>
            <a:effectRef idx="0">
              <a:schemeClr val="accent5">
                <a:shade val="80000"/>
                <a:alpha val="50000"/>
                <a:hueOff val="-11"/>
                <a:satOff val="2130"/>
                <a:lumOff val="1747"/>
                <a:alphaOff val="-10000"/>
              </a:schemeClr>
            </a:effectRef>
            <a:fontRef idx="minor">
              <a:schemeClr val="tx1"/>
            </a:fontRef>
          </p:style>
        </p:sp>
        <p:sp>
          <p:nvSpPr>
            <p:cNvPr id="59" name="Полилиния 58"/>
            <p:cNvSpPr/>
            <p:nvPr/>
          </p:nvSpPr>
          <p:spPr>
            <a:xfrm>
              <a:off x="8573637" y="4647911"/>
              <a:ext cx="1359001" cy="532007"/>
            </a:xfrm>
            <a:custGeom>
              <a:avLst/>
              <a:gdLst>
                <a:gd name="connsiteX0" fmla="*/ 0 w 1359001"/>
                <a:gd name="connsiteY0" fmla="*/ 0 h 532007"/>
                <a:gd name="connsiteX1" fmla="*/ 1359001 w 1359001"/>
                <a:gd name="connsiteY1" fmla="*/ 0 h 532007"/>
                <a:gd name="connsiteX2" fmla="*/ 1359001 w 1359001"/>
                <a:gd name="connsiteY2" fmla="*/ 532007 h 532007"/>
                <a:gd name="connsiteX3" fmla="*/ 0 w 1359001"/>
                <a:gd name="connsiteY3" fmla="*/ 532007 h 532007"/>
                <a:gd name="connsiteX4" fmla="*/ 0 w 1359001"/>
                <a:gd name="connsiteY4" fmla="*/ 0 h 532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9001" h="532007">
                  <a:moveTo>
                    <a:pt x="0" y="0"/>
                  </a:moveTo>
                  <a:lnTo>
                    <a:pt x="1359001" y="0"/>
                  </a:lnTo>
                  <a:lnTo>
                    <a:pt x="1359001" y="532007"/>
                  </a:lnTo>
                  <a:lnTo>
                    <a:pt x="0" y="53200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Рассмотрено, поддержано	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00" b="1" dirty="0">
                  <a:solidFill>
                    <a:srgbClr val="F79646">
                      <a:lumMod val="75000"/>
                    </a:srgbClr>
                  </a:solidFill>
                  <a:latin typeface="Arial"/>
                </a:rPr>
                <a:t>1</a:t>
              </a:r>
              <a:endPara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Овал 59"/>
            <p:cNvSpPr/>
            <p:nvPr/>
          </p:nvSpPr>
          <p:spPr>
            <a:xfrm>
              <a:off x="7857905" y="4686623"/>
              <a:ext cx="738380" cy="73847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alpha val="50000"/>
                <a:hueOff val="-16"/>
                <a:satOff val="3194"/>
                <a:lumOff val="2620"/>
                <a:alphaOff val="-15000"/>
              </a:schemeClr>
            </a:fillRef>
            <a:effectRef idx="0">
              <a:schemeClr val="accent5">
                <a:shade val="80000"/>
                <a:alpha val="50000"/>
                <a:hueOff val="-16"/>
                <a:satOff val="3194"/>
                <a:lumOff val="2620"/>
                <a:alphaOff val="-15000"/>
              </a:schemeClr>
            </a:effectRef>
            <a:fontRef idx="minor">
              <a:schemeClr val="tx1"/>
            </a:fontRef>
          </p:style>
        </p:sp>
        <p:sp>
          <p:nvSpPr>
            <p:cNvPr id="61" name="Полилиния 60"/>
            <p:cNvSpPr/>
            <p:nvPr/>
          </p:nvSpPr>
          <p:spPr>
            <a:xfrm>
              <a:off x="8522447" y="5361027"/>
              <a:ext cx="908812" cy="486730"/>
            </a:xfrm>
            <a:custGeom>
              <a:avLst/>
              <a:gdLst>
                <a:gd name="connsiteX0" fmla="*/ 0 w 846061"/>
                <a:gd name="connsiteY0" fmla="*/ 0 h 486730"/>
                <a:gd name="connsiteX1" fmla="*/ 846061 w 846061"/>
                <a:gd name="connsiteY1" fmla="*/ 0 h 486730"/>
                <a:gd name="connsiteX2" fmla="*/ 846061 w 846061"/>
                <a:gd name="connsiteY2" fmla="*/ 486730 h 486730"/>
                <a:gd name="connsiteX3" fmla="*/ 0 w 846061"/>
                <a:gd name="connsiteY3" fmla="*/ 486730 h 486730"/>
                <a:gd name="connsiteX4" fmla="*/ 0 w 846061"/>
                <a:gd name="connsiteY4" fmla="*/ 0 h 48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061" h="486730">
                  <a:moveTo>
                    <a:pt x="0" y="0"/>
                  </a:moveTo>
                  <a:lnTo>
                    <a:pt x="846061" y="0"/>
                  </a:lnTo>
                  <a:lnTo>
                    <a:pt x="846061" y="486730"/>
                  </a:lnTo>
                  <a:lnTo>
                    <a:pt x="0" y="48673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Находятся на рассмотрении</a:t>
              </a: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</a:t>
              </a:r>
              <a:r>
                <a:rPr lang="ru-RU" sz="900" b="1" dirty="0" smtClean="0">
                  <a:solidFill>
                    <a:schemeClr val="accent6">
                      <a:lumMod val="75000"/>
                    </a:schemeClr>
                  </a:solidFill>
                  <a:latin typeface="Arial"/>
                </a:rPr>
                <a:t>77</a:t>
              </a: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</a:t>
              </a: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                  </a:t>
              </a:r>
              <a:endPara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Овал 61"/>
            <p:cNvSpPr/>
            <p:nvPr/>
          </p:nvSpPr>
          <p:spPr>
            <a:xfrm>
              <a:off x="7617932" y="4686623"/>
              <a:ext cx="738380" cy="73847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alpha val="50000"/>
                <a:hueOff val="-21"/>
                <a:satOff val="4259"/>
                <a:lumOff val="3493"/>
                <a:alphaOff val="-20000"/>
              </a:schemeClr>
            </a:fillRef>
            <a:effectRef idx="0">
              <a:schemeClr val="accent5">
                <a:shade val="80000"/>
                <a:alpha val="50000"/>
                <a:hueOff val="-21"/>
                <a:satOff val="4259"/>
                <a:lumOff val="3493"/>
                <a:alphaOff val="-20000"/>
              </a:schemeClr>
            </a:effectRef>
            <a:fontRef idx="minor">
              <a:schemeClr val="tx1"/>
            </a:fontRef>
          </p:style>
        </p:sp>
        <p:sp>
          <p:nvSpPr>
            <p:cNvPr id="63" name="Полилиния 62"/>
            <p:cNvSpPr/>
            <p:nvPr/>
          </p:nvSpPr>
          <p:spPr>
            <a:xfrm>
              <a:off x="6845708" y="5361027"/>
              <a:ext cx="846061" cy="486730"/>
            </a:xfrm>
            <a:custGeom>
              <a:avLst/>
              <a:gdLst>
                <a:gd name="connsiteX0" fmla="*/ 0 w 846061"/>
                <a:gd name="connsiteY0" fmla="*/ 0 h 486730"/>
                <a:gd name="connsiteX1" fmla="*/ 846061 w 846061"/>
                <a:gd name="connsiteY1" fmla="*/ 0 h 486730"/>
                <a:gd name="connsiteX2" fmla="*/ 846061 w 846061"/>
                <a:gd name="connsiteY2" fmla="*/ 486730 h 486730"/>
                <a:gd name="connsiteX3" fmla="*/ 0 w 846061"/>
                <a:gd name="connsiteY3" fmla="*/ 486730 h 486730"/>
                <a:gd name="connsiteX4" fmla="*/ 0 w 846061"/>
                <a:gd name="connsiteY4" fmla="*/ 0 h 48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061" h="486730">
                  <a:moveTo>
                    <a:pt x="0" y="0"/>
                  </a:moveTo>
                  <a:lnTo>
                    <a:pt x="846061" y="0"/>
                  </a:lnTo>
                  <a:lnTo>
                    <a:pt x="846061" y="486730"/>
                  </a:lnTo>
                  <a:lnTo>
                    <a:pt x="0" y="48673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Направлено по компетенции 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</a:t>
              </a:r>
              <a:r>
                <a:rPr lang="ru-RU" sz="900" b="1" noProof="0" dirty="0" smtClean="0">
                  <a:solidFill>
                    <a:srgbClr val="F79646">
                      <a:lumMod val="75000"/>
                    </a:srgbClr>
                  </a:solidFill>
                  <a:latin typeface="Arial"/>
                </a:rPr>
                <a:t>23</a:t>
              </a:r>
              <a:endPara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Овал 63"/>
            <p:cNvSpPr/>
            <p:nvPr/>
          </p:nvSpPr>
          <p:spPr>
            <a:xfrm>
              <a:off x="7468102" y="4498722"/>
              <a:ext cx="738380" cy="73847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alpha val="50000"/>
                <a:hueOff val="-27"/>
                <a:satOff val="5324"/>
                <a:lumOff val="4367"/>
                <a:alphaOff val="-25000"/>
              </a:schemeClr>
            </a:fillRef>
            <a:effectRef idx="0">
              <a:schemeClr val="accent5">
                <a:shade val="80000"/>
                <a:alpha val="50000"/>
                <a:hueOff val="-27"/>
                <a:satOff val="5324"/>
                <a:lumOff val="4367"/>
                <a:alphaOff val="-25000"/>
              </a:schemeClr>
            </a:effectRef>
            <a:fontRef idx="minor">
              <a:schemeClr val="tx1"/>
            </a:fontRef>
          </p:style>
        </p:sp>
        <p:sp>
          <p:nvSpPr>
            <p:cNvPr id="65" name="Полилиния 64"/>
            <p:cNvSpPr/>
            <p:nvPr/>
          </p:nvSpPr>
          <p:spPr>
            <a:xfrm>
              <a:off x="6568817" y="4647911"/>
              <a:ext cx="784529" cy="589282"/>
            </a:xfrm>
            <a:custGeom>
              <a:avLst/>
              <a:gdLst>
                <a:gd name="connsiteX0" fmla="*/ 0 w 784529"/>
                <a:gd name="connsiteY0" fmla="*/ 0 h 532007"/>
                <a:gd name="connsiteX1" fmla="*/ 784529 w 784529"/>
                <a:gd name="connsiteY1" fmla="*/ 0 h 532007"/>
                <a:gd name="connsiteX2" fmla="*/ 784529 w 784529"/>
                <a:gd name="connsiteY2" fmla="*/ 532007 h 532007"/>
                <a:gd name="connsiteX3" fmla="*/ 0 w 784529"/>
                <a:gd name="connsiteY3" fmla="*/ 532007 h 532007"/>
                <a:gd name="connsiteX4" fmla="*/ 0 w 784529"/>
                <a:gd name="connsiteY4" fmla="*/ 0 h 532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4529" h="532007">
                  <a:moveTo>
                    <a:pt x="0" y="0"/>
                  </a:moveTo>
                  <a:lnTo>
                    <a:pt x="784529" y="0"/>
                  </a:lnTo>
                  <a:lnTo>
                    <a:pt x="784529" y="532007"/>
                  </a:lnTo>
                  <a:lnTo>
                    <a:pt x="0" y="53200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Оставлено без ответа автору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00" b="1" noProof="0" dirty="0">
                  <a:solidFill>
                    <a:schemeClr val="accent6">
                      <a:lumMod val="75000"/>
                    </a:schemeClr>
                  </a:solidFill>
                  <a:latin typeface="Arial"/>
                </a:rPr>
                <a:t>0</a:t>
              </a:r>
              <a:endPara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</a:t>
              </a:r>
              <a:endPara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Полилиния 65"/>
            <p:cNvSpPr/>
            <p:nvPr/>
          </p:nvSpPr>
          <p:spPr>
            <a:xfrm>
              <a:off x="6630348" y="4014030"/>
              <a:ext cx="799912" cy="570411"/>
            </a:xfrm>
            <a:custGeom>
              <a:avLst/>
              <a:gdLst>
                <a:gd name="connsiteX0" fmla="*/ 0 w 799912"/>
                <a:gd name="connsiteY0" fmla="*/ 0 h 498049"/>
                <a:gd name="connsiteX1" fmla="*/ 799912 w 799912"/>
                <a:gd name="connsiteY1" fmla="*/ 0 h 498049"/>
                <a:gd name="connsiteX2" fmla="*/ 799912 w 799912"/>
                <a:gd name="connsiteY2" fmla="*/ 498049 h 498049"/>
                <a:gd name="connsiteX3" fmla="*/ 0 w 799912"/>
                <a:gd name="connsiteY3" fmla="*/ 498049 h 498049"/>
                <a:gd name="connsiteX4" fmla="*/ 0 w 799912"/>
                <a:gd name="connsiteY4" fmla="*/ 0 h 498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9912" h="498049">
                  <a:moveTo>
                    <a:pt x="0" y="0"/>
                  </a:moveTo>
                  <a:lnTo>
                    <a:pt x="799912" y="0"/>
                  </a:lnTo>
                  <a:lnTo>
                    <a:pt x="799912" y="498049"/>
                  </a:lnTo>
                  <a:lnTo>
                    <a:pt x="0" y="49804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Рассмотрено, не поддержано</a:t>
              </a:r>
              <a:endParaRPr kumimoji="0" 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</a:t>
              </a:r>
              <a:r>
                <a:rPr lang="ru-RU" sz="900" b="1" noProof="0" dirty="0">
                  <a:solidFill>
                    <a:srgbClr val="F79646">
                      <a:lumMod val="75000"/>
                    </a:srgbClr>
                  </a:solidFill>
                  <a:latin typeface="Arial"/>
                </a:rPr>
                <a:t>3</a:t>
              </a: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</a:t>
              </a:r>
              <a:endPara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Овал 66"/>
            <p:cNvSpPr/>
            <p:nvPr/>
          </p:nvSpPr>
          <p:spPr>
            <a:xfrm>
              <a:off x="7521327" y="4264413"/>
              <a:ext cx="738380" cy="73847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alpha val="50000"/>
                <a:hueOff val="-32"/>
                <a:satOff val="6389"/>
                <a:lumOff val="5240"/>
                <a:alphaOff val="-30000"/>
              </a:schemeClr>
            </a:fillRef>
            <a:effectRef idx="0">
              <a:schemeClr val="accent5">
                <a:shade val="80000"/>
                <a:alpha val="50000"/>
                <a:hueOff val="-32"/>
                <a:satOff val="6389"/>
                <a:lumOff val="5240"/>
                <a:alphaOff val="-30000"/>
              </a:schemeClr>
            </a:effectRef>
            <a:fontRef idx="minor">
              <a:schemeClr val="tx1"/>
            </a:fontRef>
          </p:style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9775" y="3304021"/>
            <a:ext cx="1560711" cy="249958"/>
          </a:xfrm>
          <a:prstGeom prst="rect">
            <a:avLst/>
          </a:prstGeom>
        </p:spPr>
      </p:pic>
      <p:sp>
        <p:nvSpPr>
          <p:cNvPr id="71" name="Полилиния 70"/>
          <p:cNvSpPr/>
          <p:nvPr/>
        </p:nvSpPr>
        <p:spPr>
          <a:xfrm>
            <a:off x="7565471" y="6096474"/>
            <a:ext cx="846062" cy="492373"/>
          </a:xfrm>
          <a:custGeom>
            <a:avLst/>
            <a:gdLst>
              <a:gd name="connsiteX0" fmla="*/ 0 w 846061"/>
              <a:gd name="connsiteY0" fmla="*/ 0 h 486730"/>
              <a:gd name="connsiteX1" fmla="*/ 846061 w 846061"/>
              <a:gd name="connsiteY1" fmla="*/ 0 h 486730"/>
              <a:gd name="connsiteX2" fmla="*/ 846061 w 846061"/>
              <a:gd name="connsiteY2" fmla="*/ 486730 h 486730"/>
              <a:gd name="connsiteX3" fmla="*/ 0 w 846061"/>
              <a:gd name="connsiteY3" fmla="*/ 486730 h 486730"/>
              <a:gd name="connsiteX4" fmla="*/ 0 w 846061"/>
              <a:gd name="connsiteY4" fmla="*/ 0 h 486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061" h="486730">
                <a:moveTo>
                  <a:pt x="0" y="0"/>
                </a:moveTo>
                <a:lnTo>
                  <a:pt x="846061" y="0"/>
                </a:lnTo>
                <a:lnTo>
                  <a:pt x="846061" y="486730"/>
                </a:lnTo>
                <a:lnTo>
                  <a:pt x="0" y="4867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Рассмотрение продлено</a:t>
            </a:r>
          </a:p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ru-RU" sz="900" b="1" dirty="0">
                <a:solidFill>
                  <a:schemeClr val="accent6">
                    <a:lumMod val="75000"/>
                  </a:schemeClr>
                </a:solidFill>
                <a:latin typeface="Arial"/>
              </a:rPr>
              <a:t>0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ustomShape 1"/>
          <p:cNvSpPr/>
          <p:nvPr/>
        </p:nvSpPr>
        <p:spPr>
          <a:xfrm>
            <a:off x="745920" y="46800"/>
            <a:ext cx="7741080" cy="35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IV</a:t>
            </a:r>
            <a:r>
              <a:rPr lang="ru-RU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.  Тематика обращений граждан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348" name="Рисунок 25"/>
          <p:cNvPicPr/>
          <p:nvPr/>
        </p:nvPicPr>
        <p:blipFill>
          <a:blip r:embed="rId2"/>
          <a:stretch/>
        </p:blipFill>
        <p:spPr>
          <a:xfrm>
            <a:off x="705240" y="9000"/>
            <a:ext cx="371880" cy="489240"/>
          </a:xfrm>
          <a:prstGeom prst="rect">
            <a:avLst/>
          </a:prstGeom>
          <a:ln w="0">
            <a:noFill/>
          </a:ln>
          <a:effectLst>
            <a:outerShdw blurRad="50800" dist="37674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349" name="CustomShape 2"/>
          <p:cNvSpPr/>
          <p:nvPr/>
        </p:nvSpPr>
        <p:spPr>
          <a:xfrm>
            <a:off x="9160920" y="9000"/>
            <a:ext cx="366840" cy="43704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D0C0A984-2581-4AA6-B86D-E33389504438}" type="slidenum"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5</a:t>
            </a:fld>
            <a:r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                                                   </a:t>
            </a:r>
            <a:endParaRPr lang="ru-RU" sz="1900" b="0" strike="noStrike" spc="-1">
              <a:latin typeface="Arial"/>
            </a:endParaRPr>
          </a:p>
        </p:txBody>
      </p:sp>
      <p:sp>
        <p:nvSpPr>
          <p:cNvPr id="350" name="Line 3"/>
          <p:cNvSpPr/>
          <p:nvPr/>
        </p:nvSpPr>
        <p:spPr>
          <a:xfrm>
            <a:off x="0" y="544320"/>
            <a:ext cx="9720000" cy="20520"/>
          </a:xfrm>
          <a:prstGeom prst="line">
            <a:avLst/>
          </a:prstGeom>
          <a:ln w="73025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351" name="Table 4"/>
          <p:cNvGraphicFramePr/>
          <p:nvPr>
            <p:extLst>
              <p:ext uri="{D42A27DB-BD31-4B8C-83A1-F6EECF244321}">
                <p14:modId xmlns:p14="http://schemas.microsoft.com/office/powerpoint/2010/main" val="2902913114"/>
              </p:ext>
            </p:extLst>
          </p:nvPr>
        </p:nvGraphicFramePr>
        <p:xfrm>
          <a:off x="114120" y="672481"/>
          <a:ext cx="9331632" cy="6136577"/>
        </p:xfrm>
        <a:graphic>
          <a:graphicData uri="http://schemas.openxmlformats.org/drawingml/2006/table">
            <a:tbl>
              <a:tblPr/>
              <a:tblGrid>
                <a:gridCol w="646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20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8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58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12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1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№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1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Наименование вопроса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1" strike="noStrike" spc="-1" dirty="0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2</a:t>
                      </a:r>
                      <a:r>
                        <a:rPr lang="ru-RU" sz="1100" b="1" strike="noStrike" spc="-1" dirty="0" smtClean="0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ru-RU" sz="1100" b="1" strike="noStrike" spc="-1" dirty="0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квартал 2023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1" strike="noStrike" spc="-1" dirty="0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2</a:t>
                      </a:r>
                      <a:r>
                        <a:rPr lang="ru-RU" sz="1100" b="1" strike="noStrike" spc="-1" dirty="0" smtClean="0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ru-RU" sz="1100" b="1" strike="noStrike" spc="-1" dirty="0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квартал 2024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8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1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Работа противопожарной службы и соблюдения требований пожарной безопасности 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 dirty="0" smtClean="0">
                          <a:solidFill>
                            <a:srgbClr val="376092"/>
                          </a:solidFill>
                          <a:latin typeface="Arial"/>
                        </a:rPr>
                        <a:t>261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 dirty="0" smtClean="0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236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2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Деятельность ГИМС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 dirty="0" smtClean="0">
                          <a:solidFill>
                            <a:srgbClr val="376092"/>
                          </a:solidFill>
                          <a:latin typeface="Arial"/>
                        </a:rPr>
                        <a:t>419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 dirty="0" smtClean="0">
                          <a:solidFill>
                            <a:srgbClr val="376092"/>
                          </a:solidFill>
                          <a:latin typeface="Arial"/>
                        </a:rPr>
                        <a:t>324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3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3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Деятельность и принимаемые решения МЧС России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 dirty="0">
                          <a:solidFill>
                            <a:srgbClr val="376092"/>
                          </a:solidFill>
                          <a:latin typeface="Arial"/>
                        </a:rPr>
                        <a:t>3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0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98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4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Вопросы связанные с рассмотрением обращений граждан (прекращение рассмотрения обращения, результаты рассмотрения обращения, ознакомление с документами и материалами, касающимися рассмотрения обращения)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 dirty="0" smtClean="0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19</a:t>
                      </a:r>
                      <a:endParaRPr lang="ru-RU" sz="11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endParaRPr lang="ru-RU" sz="1100" b="0" strike="noStrike" spc="-1" dirty="0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 dirty="0" smtClean="0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11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8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5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Запросы архивных данных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 dirty="0" smtClean="0">
                          <a:solidFill>
                            <a:srgbClr val="376092"/>
                          </a:solidFill>
                          <a:latin typeface="Arial"/>
                        </a:rPr>
                        <a:t>27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 dirty="0" smtClean="0">
                          <a:solidFill>
                            <a:srgbClr val="376092"/>
                          </a:solidFill>
                          <a:latin typeface="Arial"/>
                        </a:rPr>
                        <a:t>21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91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6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Предупреждение и преодоление ЧС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4F81BD"/>
                          </a:solidFill>
                          <a:latin typeface="Arial"/>
                        </a:rPr>
                        <a:t>8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 dirty="0" smtClean="0">
                          <a:solidFill>
                            <a:srgbClr val="4F81BD"/>
                          </a:solidFill>
                          <a:latin typeface="Arial"/>
                        </a:rPr>
                        <a:t>17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8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7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AC090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Коммунальное хозяйство 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AC090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 dirty="0" smtClean="0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1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 marL="6840" marR="6840">
                    <a:solidFill>
                      <a:srgbClr val="FAC090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376092"/>
                          </a:solidFill>
                          <a:latin typeface="Arial"/>
                        </a:rPr>
                        <a:t>1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 marL="6840" marR="6840">
                    <a:solidFill>
                      <a:srgbClr val="FAC090">
                        <a:alpha val="5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8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Трудовые отношения 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376092"/>
                          </a:solidFill>
                          <a:latin typeface="Arial"/>
                        </a:rPr>
                        <a:t>0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 marL="6840" marR="6840"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376092"/>
                          </a:solidFill>
                          <a:latin typeface="Arial"/>
                        </a:rPr>
                        <a:t>0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 marL="6840" marR="6840">
                    <a:solidFill>
                      <a:srgbClr val="FFFF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9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Гражданская оборона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0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 marL="6840" marR="6840"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376092"/>
                          </a:solidFill>
                          <a:latin typeface="Arial"/>
                        </a:rPr>
                        <a:t>2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 marL="6840" marR="6840">
                    <a:solidFill>
                      <a:srgbClr val="FAC090">
                        <a:alpha val="5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16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10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Социальная сфера 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4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 marL="6840" marR="6840"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376092"/>
                          </a:solidFill>
                          <a:latin typeface="Arial"/>
                        </a:rPr>
                        <a:t>3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 marL="6840" marR="6840">
                    <a:solidFill>
                      <a:srgbClr val="FFFF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76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11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О возможных фактах коррупции, противоправного поведения сотрудников и обжалованию действий (бездействий) должностных лиц МЧС России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376092"/>
                          </a:solidFill>
                          <a:latin typeface="Arial"/>
                        </a:rPr>
                        <a:t>0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 marL="6840" marR="6840"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376092"/>
                          </a:solidFill>
                          <a:latin typeface="Arial"/>
                        </a:rPr>
                        <a:t>0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 marL="6840" marR="6840">
                    <a:solidFill>
                      <a:srgbClr val="FAC090">
                        <a:alpha val="5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58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12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DejaVu Sans"/>
                        </a:rPr>
                        <a:t>Жилищные вопросы (предоставление субсидий, ЕСВ, ГЖС, служебного жилья, выселение)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10080" marR="1008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376092"/>
                          </a:solidFill>
                          <a:latin typeface="Arial"/>
                          <a:ea typeface="DejaVu Sans"/>
                        </a:rPr>
                        <a:t>8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 marL="10080" marR="1008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376092"/>
                          </a:solidFill>
                          <a:latin typeface="Arial"/>
                        </a:rPr>
                        <a:t>2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 marL="10080" marR="100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58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13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DejaVu Sans"/>
                        </a:rPr>
                        <a:t>Законодательство РФ (вопросы по нормативному регулированию, законодательной инициативе своего ведения, исполнения судебных решений)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10080" marR="10080"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DejaVu Sans"/>
                        </a:rPr>
                        <a:t>0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10080" marR="10080"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376092"/>
                          </a:solidFill>
                          <a:latin typeface="Arial"/>
                        </a:rPr>
                        <a:t>1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 marL="10080" marR="10080">
                    <a:solidFill>
                      <a:srgbClr val="FAC090">
                        <a:alpha val="5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71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14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DejaVu Sans"/>
                        </a:rPr>
                        <a:t>Образование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10080" marR="1008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DejaVu Sans"/>
                        </a:rPr>
                        <a:t>0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10080" marR="1008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376092"/>
                          </a:solidFill>
                          <a:latin typeface="Arial"/>
                        </a:rPr>
                        <a:t>1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 marL="10080" marR="100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71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15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DejaVu Sans"/>
                        </a:rPr>
                        <a:t>Здравоохранение. Туризм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10080" marR="10080"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376092"/>
                          </a:solidFill>
                          <a:latin typeface="Arial"/>
                        </a:rPr>
                        <a:t>0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 marL="10080" marR="10080"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DejaVu Sans"/>
                        </a:rPr>
                        <a:t>0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10080" marR="10080"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417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16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DejaVu Sans"/>
                        </a:rPr>
                        <a:t>Прохождение службы (прохождение военной, государственной службы, продление контракта, увольнение со службы, награждение государственными наградами)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10080" marR="1008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 dirty="0" smtClean="0">
                          <a:solidFill>
                            <a:srgbClr val="376092"/>
                          </a:solidFill>
                          <a:latin typeface="Arial"/>
                        </a:rPr>
                        <a:t>16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 marL="10080" marR="1008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376092"/>
                          </a:solidFill>
                          <a:latin typeface="Arial"/>
                        </a:rPr>
                        <a:t>2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 marL="10080" marR="100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17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DejaVu Sans"/>
                        </a:rPr>
                        <a:t>Наука (инновационная деятельность) 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10080" marR="10080"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DejaVu Sans"/>
                        </a:rPr>
                        <a:t>0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10080" marR="10080"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4F81BD"/>
                          </a:solidFill>
                          <a:latin typeface="Arial"/>
                          <a:ea typeface="DejaVu Sans"/>
                        </a:rPr>
                        <a:t>0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 marL="10080" marR="10080">
                    <a:solidFill>
                      <a:srgbClr val="FAC090">
                        <a:alpha val="5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CustomShape 1"/>
          <p:cNvSpPr/>
          <p:nvPr/>
        </p:nvSpPr>
        <p:spPr>
          <a:xfrm>
            <a:off x="1170360" y="9000"/>
            <a:ext cx="6446160" cy="67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r">
              <a:lnSpc>
                <a:spcPct val="100000"/>
              </a:lnSpc>
            </a:pPr>
            <a:r>
              <a:rPr lang="en-US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V</a:t>
            </a:r>
            <a:r>
              <a:rPr lang="ru-RU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. </a:t>
            </a:r>
            <a:r>
              <a:rPr lang="ru-RU" sz="1800" b="1" strike="noStrike" spc="-1">
                <a:solidFill>
                  <a:srgbClr val="DEA04E"/>
                </a:solidFill>
                <a:latin typeface="Arial"/>
                <a:ea typeface="DejaVu Sans"/>
              </a:rPr>
              <a:t>Обзор актуальных и часто задаваемых вопросов</a:t>
            </a:r>
            <a:r>
              <a:t/>
            </a:r>
            <a:br/>
            <a:endParaRPr lang="ru-RU" sz="1800" b="0" strike="noStrike" spc="-1">
              <a:latin typeface="Arial"/>
            </a:endParaRPr>
          </a:p>
        </p:txBody>
      </p:sp>
      <p:pic>
        <p:nvPicPr>
          <p:cNvPr id="353" name="Рисунок 25"/>
          <p:cNvPicPr/>
          <p:nvPr/>
        </p:nvPicPr>
        <p:blipFill>
          <a:blip r:embed="rId2"/>
          <a:stretch/>
        </p:blipFill>
        <p:spPr>
          <a:xfrm>
            <a:off x="705240" y="9000"/>
            <a:ext cx="371880" cy="489240"/>
          </a:xfrm>
          <a:prstGeom prst="rect">
            <a:avLst/>
          </a:prstGeom>
          <a:ln w="0">
            <a:noFill/>
          </a:ln>
          <a:effectLst>
            <a:outerShdw blurRad="50800" dist="37674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354" name="CustomShape 2"/>
          <p:cNvSpPr/>
          <p:nvPr/>
        </p:nvSpPr>
        <p:spPr>
          <a:xfrm>
            <a:off x="9160920" y="9000"/>
            <a:ext cx="366840" cy="43704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B1D89ADE-94CE-4C27-A21C-73EC4FB204A7}" type="slidenum"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6</a:t>
            </a:fld>
            <a:r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                                                   </a:t>
            </a:r>
            <a:endParaRPr lang="ru-RU" sz="1900" b="0" strike="noStrike" spc="-1">
              <a:latin typeface="Arial"/>
            </a:endParaRPr>
          </a:p>
        </p:txBody>
      </p:sp>
      <p:sp>
        <p:nvSpPr>
          <p:cNvPr id="355" name="Line 3"/>
          <p:cNvSpPr/>
          <p:nvPr/>
        </p:nvSpPr>
        <p:spPr>
          <a:xfrm>
            <a:off x="0" y="544680"/>
            <a:ext cx="9720000" cy="20520"/>
          </a:xfrm>
          <a:prstGeom prst="line">
            <a:avLst/>
          </a:prstGeom>
          <a:ln w="73025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6" name="CustomShape 4"/>
          <p:cNvSpPr/>
          <p:nvPr/>
        </p:nvSpPr>
        <p:spPr>
          <a:xfrm>
            <a:off x="2639520" y="815760"/>
            <a:ext cx="7095600" cy="17836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Наибольшее    количество - </a:t>
            </a:r>
            <a:r>
              <a:rPr lang="ru-RU" sz="1000" b="1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324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 обращения,  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что    составляет    </a:t>
            </a:r>
            <a:r>
              <a:rPr lang="ru-RU" sz="1000" spc="-1" dirty="0" smtClean="0">
                <a:solidFill>
                  <a:srgbClr val="376092"/>
                </a:solidFill>
                <a:latin typeface="Arial"/>
                <a:ea typeface="DejaVu Sans"/>
              </a:rPr>
              <a:t>51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,8,%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от общего количества 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обращений, поступило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по вопросам по запросам  сведений  о наличии маломерных судов в рамках процедуры банкротства. Надо отметить, что запросы конкурсных управляющих исполняются государственными органами в соответствии с Федеральным законом от 26.10.2002 № 127-ФЗ «О несостоятельности (банкротстве)» и не попадают под сферу применения Федерального закона от 26.05.2006 № 59-ФЗ «О порядке рассмотрения обращений граждан Российской Федерации». Сервис для направления обращений граждан, размещенный на сайте МЧС России, предназначен для подачи обращений (предложений, заявлений, жалоб) граждан в соответствии с нормами Федерального закона от 26.05.2006 № 59-ФЗ «О порядке рассмотрения обращений граждан Российской Федерации». Но поскольку, размещенные на сайте обращения автоматически попадают в раздел «обращения» системы электронного документооборота Главного управления и в данном разделе не предусмотрено функции «отказать» или «перенаправить» они регистрируются автоматически, как обращения.  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357" name="CustomShape 5"/>
          <p:cNvSpPr/>
          <p:nvPr/>
        </p:nvSpPr>
        <p:spPr>
          <a:xfrm>
            <a:off x="2639520" y="573120"/>
            <a:ext cx="58622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Деятельность ГИМС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58" name="CustomShape 6"/>
          <p:cNvSpPr/>
          <p:nvPr/>
        </p:nvSpPr>
        <p:spPr>
          <a:xfrm>
            <a:off x="224640" y="2873520"/>
            <a:ext cx="6468480" cy="19375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        На втором месте по актуальности находятся обращения, касающиеся деятельности надзорных органов ГПН. Поступило </a:t>
            </a:r>
            <a:r>
              <a:rPr lang="ru-RU" sz="1000" b="1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236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обращений за 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2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квартал 2024 год, что составляет </a:t>
            </a:r>
            <a:r>
              <a:rPr lang="ru-RU" sz="1000" spc="-1" dirty="0" smtClean="0">
                <a:solidFill>
                  <a:srgbClr val="376092"/>
                </a:solidFill>
                <a:latin typeface="Arial"/>
                <a:ea typeface="DejaVu Sans"/>
              </a:rPr>
              <a:t>37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,7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% от общего количества обращений. Граждане активно реагируют на изменения законодательства в области пожарной безопасности, а также обращаются за разъяснениями положений нормативных правовых актов и других документов в области пожарной безопасности. </a:t>
            </a:r>
            <a:endParaRPr lang="ru-RU" sz="1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        Актуальными остаются жалобы о нарушениях различных требований пожарной безопасности в жилых многоквартирных домах и административных зданиях, в том числе требований к противопожарным проездам, а также вопросы по захламлению лестничных площадок в многоквартирных жилых дома, получения лицензии на осуществление деятельности по монтажу, техническому обслуживанию и ремонту средств обеспечения пожарной безопасности зданий и сооружений. Большинство обращений рассматриваются с выездом на место, проводятся проверки по заявлениям граждан, ведется профилактическая  работа. 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       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359" name="CustomShape 7"/>
          <p:cNvSpPr/>
          <p:nvPr/>
        </p:nvSpPr>
        <p:spPr>
          <a:xfrm>
            <a:off x="2432160" y="5521320"/>
            <a:ext cx="3674880" cy="24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Деятельности и принимаемые решения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60" name="CustomShape 8"/>
          <p:cNvSpPr/>
          <p:nvPr/>
        </p:nvSpPr>
        <p:spPr>
          <a:xfrm>
            <a:off x="2192760" y="5703840"/>
            <a:ext cx="717840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        Количество обращений, касающихся деятельности МЧС России и принимаемых решений снизилось на 100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% - 0 обращений </a:t>
            </a:r>
            <a:r>
              <a:rPr lang="ru-RU" sz="1000" b="1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(АППГ - 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3). 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361" name="CustomShape 9"/>
          <p:cNvSpPr/>
          <p:nvPr/>
        </p:nvSpPr>
        <p:spPr>
          <a:xfrm>
            <a:off x="3566160" y="2547720"/>
            <a:ext cx="51699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254061"/>
                </a:solidFill>
                <a:latin typeface="Arial Black"/>
                <a:ea typeface="DejaVu Sans"/>
              </a:rPr>
              <a:t>Работа противопожарной службы и соблюдения требований пожарной безопасности </a:t>
            </a:r>
            <a:endParaRPr lang="ru-RU" sz="1000" b="0" strike="noStrike" spc="-1">
              <a:latin typeface="Arial"/>
            </a:endParaRPr>
          </a:p>
        </p:txBody>
      </p:sp>
      <p:pic>
        <p:nvPicPr>
          <p:cNvPr id="362" name="Рисунок 6"/>
          <p:cNvPicPr/>
          <p:nvPr/>
        </p:nvPicPr>
        <p:blipFill>
          <a:blip r:embed="rId3"/>
          <a:stretch/>
        </p:blipFill>
        <p:spPr>
          <a:xfrm>
            <a:off x="6706440" y="2948040"/>
            <a:ext cx="2941560" cy="2253600"/>
          </a:xfrm>
          <a:prstGeom prst="rect">
            <a:avLst/>
          </a:prstGeom>
          <a:ln w="0">
            <a:noFill/>
          </a:ln>
        </p:spPr>
      </p:pic>
      <p:pic>
        <p:nvPicPr>
          <p:cNvPr id="363" name="Рисунок 362"/>
          <p:cNvPicPr/>
          <p:nvPr/>
        </p:nvPicPr>
        <p:blipFill>
          <a:blip r:embed="rId4"/>
          <a:stretch/>
        </p:blipFill>
        <p:spPr>
          <a:xfrm>
            <a:off x="299520" y="686880"/>
            <a:ext cx="2340000" cy="1992240"/>
          </a:xfrm>
          <a:prstGeom prst="rect">
            <a:avLst/>
          </a:prstGeom>
          <a:ln w="0">
            <a:noFill/>
          </a:ln>
        </p:spPr>
      </p:pic>
      <p:pic>
        <p:nvPicPr>
          <p:cNvPr id="364" name="Рисунок 363"/>
          <p:cNvPicPr/>
          <p:nvPr/>
        </p:nvPicPr>
        <p:blipFill>
          <a:blip r:embed="rId5"/>
          <a:stretch/>
        </p:blipFill>
        <p:spPr>
          <a:xfrm>
            <a:off x="315360" y="5589360"/>
            <a:ext cx="1844640" cy="1070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CustomShape 1"/>
          <p:cNvSpPr/>
          <p:nvPr/>
        </p:nvSpPr>
        <p:spPr>
          <a:xfrm>
            <a:off x="2814120" y="1926360"/>
            <a:ext cx="305316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Коммунальное хозяйство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66" name="CustomShape 2"/>
          <p:cNvSpPr/>
          <p:nvPr/>
        </p:nvSpPr>
        <p:spPr>
          <a:xfrm>
            <a:off x="2619000" y="2090880"/>
            <a:ext cx="6725160" cy="11680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      </a:t>
            </a:r>
            <a:endParaRPr lang="ru-RU" sz="1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      Граждане обращаются за помощью при возникновении сбоев в водо-, газо-, электроснабжении, чаще всего такие  обращения поступают на Телефон доверия. Также затрагиваются вопросы содержания общего имущества в многоквартирных жилых домах (канализация, вентиляция, кровля, ограждающие конструкции, инженерное оборудование, места общего пользования, придомовая территория). По данной тематике рассмотрено 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во 2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квартале 2024 года </a:t>
            </a:r>
            <a:r>
              <a:rPr lang="ru-RU" sz="1000" b="1" spc="-1" dirty="0">
                <a:solidFill>
                  <a:srgbClr val="376092"/>
                </a:solidFill>
                <a:latin typeface="Arial"/>
                <a:ea typeface="DejaVu Sans"/>
              </a:rPr>
              <a:t>1</a:t>
            </a:r>
            <a:r>
              <a:rPr lang="ru-RU" sz="1000" b="1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 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обращение, ровно столько же как и 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в аналогичном периоде 2023 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года -  </a:t>
            </a:r>
            <a:r>
              <a:rPr lang="ru-RU" sz="1000" b="1" spc="-1" dirty="0" smtClean="0">
                <a:solidFill>
                  <a:srgbClr val="376092"/>
                </a:solidFill>
                <a:latin typeface="Arial"/>
                <a:ea typeface="DejaVu Sans"/>
              </a:rPr>
              <a:t>1 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 обращение.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367" name="CustomShape 3"/>
          <p:cNvSpPr/>
          <p:nvPr/>
        </p:nvSpPr>
        <p:spPr>
          <a:xfrm>
            <a:off x="154440" y="3567240"/>
            <a:ext cx="315396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Запросы архивных данных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68" name="CustomShape 4"/>
          <p:cNvSpPr/>
          <p:nvPr/>
        </p:nvSpPr>
        <p:spPr>
          <a:xfrm>
            <a:off x="0" y="3795480"/>
            <a:ext cx="7071120" cy="5525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        Всего поступило </a:t>
            </a:r>
            <a:r>
              <a:rPr lang="ru-RU" sz="1000" b="1" spc="-1" dirty="0" smtClean="0">
                <a:solidFill>
                  <a:srgbClr val="1F497D"/>
                </a:solidFill>
                <a:latin typeface="Arial"/>
                <a:ea typeface="DejaVu Sans"/>
              </a:rPr>
              <a:t>21</a:t>
            </a:r>
            <a:r>
              <a:rPr lang="ru-RU" sz="1000" b="0" strike="noStrike" spc="-1" dirty="0" smtClean="0">
                <a:solidFill>
                  <a:srgbClr val="1F497D"/>
                </a:solidFill>
                <a:latin typeface="Arial"/>
                <a:ea typeface="DejaVu Sans"/>
              </a:rPr>
              <a:t> обращение </a:t>
            </a:r>
            <a:r>
              <a:rPr lang="ru-RU" sz="10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по данной теме, </a:t>
            </a:r>
            <a:r>
              <a:rPr lang="ru-RU" sz="1000" b="0" strike="noStrike" spc="-1" dirty="0" smtClean="0">
                <a:solidFill>
                  <a:srgbClr val="1F497D"/>
                </a:solidFill>
                <a:latin typeface="Arial"/>
                <a:ea typeface="DejaVu Sans"/>
              </a:rPr>
              <a:t>что меньше, чем поступивших во 2 </a:t>
            </a:r>
            <a:r>
              <a:rPr lang="ru-RU" sz="10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квартале 2023 года  </a:t>
            </a:r>
            <a:r>
              <a:rPr lang="ru-RU" sz="1000" b="0" strike="noStrike" spc="-1" dirty="0" smtClean="0">
                <a:solidFill>
                  <a:srgbClr val="1F497D"/>
                </a:solidFill>
                <a:latin typeface="Arial"/>
                <a:ea typeface="DejaVu Sans"/>
              </a:rPr>
              <a:t>(</a:t>
            </a:r>
            <a:r>
              <a:rPr lang="ru-RU" sz="1000" b="1" strike="noStrike" spc="-1" dirty="0" smtClean="0">
                <a:solidFill>
                  <a:srgbClr val="1F497D"/>
                </a:solidFill>
                <a:latin typeface="Arial"/>
                <a:ea typeface="DejaVu Sans"/>
              </a:rPr>
              <a:t>27</a:t>
            </a:r>
            <a:r>
              <a:rPr lang="ru-RU" sz="1000" b="0" strike="noStrike" spc="-1" dirty="0" smtClean="0">
                <a:solidFill>
                  <a:srgbClr val="1F497D"/>
                </a:solidFill>
                <a:latin typeface="Arial"/>
                <a:ea typeface="DejaVu Sans"/>
              </a:rPr>
              <a:t>)  </a:t>
            </a:r>
            <a:r>
              <a:rPr lang="ru-RU" sz="10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– в основном это запросы архивных данных для оформления пенсий, стажа работы, устройства на работу, подтверждения награждений государственными и ведомственными наградами. 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369" name="CustomShape 5"/>
          <p:cNvSpPr/>
          <p:nvPr/>
        </p:nvSpPr>
        <p:spPr>
          <a:xfrm>
            <a:off x="348840" y="592560"/>
            <a:ext cx="218772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Предупреждение ЧС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70" name="CustomShape 6"/>
          <p:cNvSpPr/>
          <p:nvPr/>
        </p:nvSpPr>
        <p:spPr>
          <a:xfrm>
            <a:off x="251280" y="757080"/>
            <a:ext cx="682164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       В отчетном периоде наблюдается увеличение вопросов по предупреждению и ликвидации чрезвычайных ситуаций природного и техногенного характера – </a:t>
            </a:r>
            <a:r>
              <a:rPr lang="ru-RU" sz="1000" b="1" spc="-1" dirty="0" smtClean="0">
                <a:solidFill>
                  <a:srgbClr val="376092"/>
                </a:solidFill>
                <a:latin typeface="Arial"/>
                <a:ea typeface="DejaVu Sans"/>
              </a:rPr>
              <a:t>17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(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АППГ-8).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В основном 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это были обращения с вязанные с поводковой ситуацией и </a:t>
            </a:r>
            <a:r>
              <a:rPr lang="ru-RU" sz="1000" b="0" strike="noStrike" spc="-1" dirty="0" err="1" smtClean="0">
                <a:solidFill>
                  <a:srgbClr val="376092"/>
                </a:solidFill>
                <a:latin typeface="Arial"/>
                <a:ea typeface="DejaVu Sans"/>
              </a:rPr>
              <a:t>берегоукреплением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, а также с ликвидацией последствий чрезвычайных происшествий. 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371" name="CustomShape 7"/>
          <p:cNvSpPr/>
          <p:nvPr/>
        </p:nvSpPr>
        <p:spPr>
          <a:xfrm>
            <a:off x="1077840" y="114120"/>
            <a:ext cx="7741080" cy="35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V. </a:t>
            </a:r>
            <a:r>
              <a:rPr lang="ru-RU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Обзор актуальных и часто задаваемых вопросов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372" name="Рисунок 18"/>
          <p:cNvPicPr/>
          <p:nvPr/>
        </p:nvPicPr>
        <p:blipFill>
          <a:blip r:embed="rId2"/>
          <a:stretch/>
        </p:blipFill>
        <p:spPr>
          <a:xfrm>
            <a:off x="705240" y="9000"/>
            <a:ext cx="371880" cy="489240"/>
          </a:xfrm>
          <a:prstGeom prst="rect">
            <a:avLst/>
          </a:prstGeom>
          <a:ln w="0">
            <a:noFill/>
          </a:ln>
          <a:effectLst>
            <a:outerShdw blurRad="50800" dist="37674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373" name="Line 8"/>
          <p:cNvSpPr/>
          <p:nvPr/>
        </p:nvSpPr>
        <p:spPr>
          <a:xfrm>
            <a:off x="0" y="544680"/>
            <a:ext cx="9720000" cy="20520"/>
          </a:xfrm>
          <a:prstGeom prst="line">
            <a:avLst/>
          </a:prstGeom>
          <a:ln w="73025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4" name="CustomShape 9"/>
          <p:cNvSpPr/>
          <p:nvPr/>
        </p:nvSpPr>
        <p:spPr>
          <a:xfrm>
            <a:off x="2537280" y="4771800"/>
            <a:ext cx="7182360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    </a:t>
            </a:r>
            <a:endParaRPr lang="ru-RU" sz="1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        Количество обращений в сфере трудовых отношений, поступивших в 1 квартале 2024  году -  </a:t>
            </a:r>
            <a:r>
              <a:rPr lang="ru-RU" sz="1000" b="1" strike="noStrike" spc="-1" dirty="0">
                <a:solidFill>
                  <a:srgbClr val="1F497D"/>
                </a:solidFill>
                <a:latin typeface="Arial"/>
                <a:ea typeface="DejaVu Sans"/>
              </a:rPr>
              <a:t>2, </a:t>
            </a:r>
            <a:r>
              <a:rPr lang="ru-RU" sz="10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что  меньше количества обращений, поступивших в 1 квартале 2023 года (6). Остаются актуальными вопросы прохождения службы, </a:t>
            </a:r>
            <a:r>
              <a:rPr lang="ru-RU" sz="1000" b="0" strike="noStrike" spc="-1" dirty="0" smtClean="0">
                <a:solidFill>
                  <a:srgbClr val="1F497D"/>
                </a:solidFill>
                <a:latin typeface="Arial"/>
                <a:ea typeface="DejaVu Sans"/>
              </a:rPr>
              <a:t>а </a:t>
            </a:r>
            <a:r>
              <a:rPr lang="ru-RU" sz="10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также присвоением государственных наград. </a:t>
            </a:r>
            <a:endParaRPr lang="ru-RU" sz="1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 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375" name="CustomShape 10"/>
          <p:cNvSpPr/>
          <p:nvPr/>
        </p:nvSpPr>
        <p:spPr>
          <a:xfrm>
            <a:off x="2880720" y="4608360"/>
            <a:ext cx="253836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Трудовые отношения</a:t>
            </a:r>
            <a:endParaRPr lang="ru-RU" sz="1000" b="0" strike="noStrike" spc="-1">
              <a:latin typeface="Arial"/>
            </a:endParaRPr>
          </a:p>
        </p:txBody>
      </p:sp>
      <p:pic>
        <p:nvPicPr>
          <p:cNvPr id="376" name="Рисунок 2"/>
          <p:cNvPicPr/>
          <p:nvPr/>
        </p:nvPicPr>
        <p:blipFill>
          <a:blip r:embed="rId3"/>
          <a:stretch/>
        </p:blipFill>
        <p:spPr>
          <a:xfrm>
            <a:off x="7225920" y="3241800"/>
            <a:ext cx="2402280" cy="1431360"/>
          </a:xfrm>
          <a:prstGeom prst="rect">
            <a:avLst/>
          </a:prstGeom>
          <a:ln w="0">
            <a:solidFill>
              <a:schemeClr val="accent6">
                <a:lumMod val="75000"/>
              </a:schemeClr>
            </a:solidFill>
          </a:ln>
        </p:spPr>
      </p:pic>
      <p:pic>
        <p:nvPicPr>
          <p:cNvPr id="377" name="Рисунок 26"/>
          <p:cNvPicPr/>
          <p:nvPr/>
        </p:nvPicPr>
        <p:blipFill>
          <a:blip r:embed="rId4"/>
          <a:srcRect l="840" b="7778"/>
          <a:stretch/>
        </p:blipFill>
        <p:spPr>
          <a:xfrm>
            <a:off x="7073640" y="659880"/>
            <a:ext cx="2454120" cy="1512000"/>
          </a:xfrm>
          <a:prstGeom prst="rect">
            <a:avLst/>
          </a:prstGeom>
          <a:ln w="0">
            <a:solidFill>
              <a:schemeClr val="accent6">
                <a:lumMod val="75000"/>
              </a:schemeClr>
            </a:solidFill>
          </a:ln>
        </p:spPr>
      </p:pic>
      <p:sp>
        <p:nvSpPr>
          <p:cNvPr id="378" name="CustomShape 11"/>
          <p:cNvSpPr/>
          <p:nvPr/>
        </p:nvSpPr>
        <p:spPr>
          <a:xfrm>
            <a:off x="9160920" y="9000"/>
            <a:ext cx="366840" cy="43704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7ED59E8A-B3A6-47EB-A215-B4EDBBA6C9C8}" type="slidenum">
              <a:rPr lang="ru-RU" sz="1900" b="1" strike="noStrike" spc="-1">
                <a:solidFill>
                  <a:srgbClr val="FFFFFF"/>
                </a:solidFill>
                <a:latin typeface="Calibri"/>
                <a:ea typeface="Calibri"/>
              </a:rPr>
              <a:t>7</a:t>
            </a:fld>
            <a:endParaRPr lang="ru-RU" sz="1900" b="0" strike="noStrike" spc="-1">
              <a:latin typeface="Arial"/>
            </a:endParaRPr>
          </a:p>
        </p:txBody>
      </p:sp>
      <p:pic>
        <p:nvPicPr>
          <p:cNvPr id="379" name="Рисунок 1"/>
          <p:cNvPicPr/>
          <p:nvPr/>
        </p:nvPicPr>
        <p:blipFill>
          <a:blip r:embed="rId5"/>
          <a:stretch/>
        </p:blipFill>
        <p:spPr>
          <a:xfrm>
            <a:off x="95040" y="1863360"/>
            <a:ext cx="2523240" cy="1623600"/>
          </a:xfrm>
          <a:prstGeom prst="rect">
            <a:avLst/>
          </a:prstGeom>
          <a:ln w="0">
            <a:noFill/>
          </a:ln>
        </p:spPr>
      </p:pic>
      <p:pic>
        <p:nvPicPr>
          <p:cNvPr id="380" name="Рисунок 379"/>
          <p:cNvPicPr/>
          <p:nvPr/>
        </p:nvPicPr>
        <p:blipFill>
          <a:blip r:embed="rId6"/>
          <a:stretch/>
        </p:blipFill>
        <p:spPr>
          <a:xfrm>
            <a:off x="162720" y="4754160"/>
            <a:ext cx="2351160" cy="1725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CustomShape 1"/>
          <p:cNvSpPr/>
          <p:nvPr/>
        </p:nvSpPr>
        <p:spPr>
          <a:xfrm>
            <a:off x="133200" y="2318400"/>
            <a:ext cx="24062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Социальная сфера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82" name="CustomShape 2"/>
          <p:cNvSpPr/>
          <p:nvPr/>
        </p:nvSpPr>
        <p:spPr>
          <a:xfrm>
            <a:off x="162720" y="2576520"/>
            <a:ext cx="685656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       С вопросами, имеющими социальную тематику, 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во 2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квартале 2024 года  </a:t>
            </a:r>
            <a:r>
              <a:rPr lang="ru-RU" sz="1000" spc="-1" dirty="0" smtClean="0">
                <a:solidFill>
                  <a:srgbClr val="376092"/>
                </a:solidFill>
                <a:latin typeface="Arial"/>
                <a:ea typeface="DejaVu Sans"/>
              </a:rPr>
              <a:t>поступило 3 обращения </a:t>
            </a:r>
            <a:r>
              <a:rPr lang="ru-RU" sz="100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(АППГ </a:t>
            </a:r>
            <a:r>
              <a:rPr lang="ru-RU" sz="1000" strike="noStrike" spc="-1" dirty="0">
                <a:solidFill>
                  <a:srgbClr val="376092"/>
                </a:solidFill>
                <a:latin typeface="Arial"/>
                <a:ea typeface="DejaVu Sans"/>
              </a:rPr>
              <a:t>- 4). </a:t>
            </a:r>
            <a:r>
              <a:rPr lang="ru-RU" sz="100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Вопросы связаны с выплатой пособий и компенсаций на ребенка и выплатой за установку надгробия.</a:t>
            </a:r>
            <a:endParaRPr lang="ru-RU" sz="1000" strike="noStrike" spc="-1" dirty="0">
              <a:latin typeface="Arial"/>
            </a:endParaRPr>
          </a:p>
        </p:txBody>
      </p:sp>
      <p:sp>
        <p:nvSpPr>
          <p:cNvPr id="383" name="CustomShape 3"/>
          <p:cNvSpPr/>
          <p:nvPr/>
        </p:nvSpPr>
        <p:spPr>
          <a:xfrm>
            <a:off x="2695680" y="875880"/>
            <a:ext cx="6832080" cy="5525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В0 2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квартале 2024 года  по вопросам, </a:t>
            </a:r>
            <a:r>
              <a:rPr lang="ru-RU" sz="1000" b="1" strike="noStrike" spc="-1" dirty="0">
                <a:solidFill>
                  <a:srgbClr val="376092"/>
                </a:solidFill>
                <a:latin typeface="Arial"/>
                <a:ea typeface="DejaVu Sans"/>
              </a:rPr>
              <a:t>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касающихся разъяснения законодательства в области гражданской обороны, содержания защитных сооружений, массовых эвакуаций в школах, 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поступило 4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обращения 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(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АППГ - 0</a:t>
            </a:r>
            <a:r>
              <a:rPr lang="ru-RU" sz="1000" b="1" strike="noStrike" spc="-1" dirty="0">
                <a:solidFill>
                  <a:srgbClr val="376092"/>
                </a:solidFill>
                <a:latin typeface="Arial"/>
                <a:ea typeface="DejaVu Sans"/>
              </a:rPr>
              <a:t>)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.  Вопросы касались содержания и обслуживания защитных сооружений ГО и противорадиационных укрытий.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384" name="CustomShape 4"/>
          <p:cNvSpPr/>
          <p:nvPr/>
        </p:nvSpPr>
        <p:spPr>
          <a:xfrm>
            <a:off x="1971720" y="707400"/>
            <a:ext cx="321696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Гражданская оборона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85" name="CustomShape 5"/>
          <p:cNvSpPr/>
          <p:nvPr/>
        </p:nvSpPr>
        <p:spPr>
          <a:xfrm>
            <a:off x="2920680" y="3355560"/>
            <a:ext cx="331056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Жилищные вопросы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86" name="CustomShape 6"/>
          <p:cNvSpPr/>
          <p:nvPr/>
        </p:nvSpPr>
        <p:spPr>
          <a:xfrm>
            <a:off x="2703240" y="3842280"/>
            <a:ext cx="682452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1F497D"/>
                </a:solidFill>
                <a:latin typeface="Arial"/>
                <a:ea typeface="Tahoma"/>
              </a:rPr>
              <a:t>     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Tahoma"/>
              </a:rPr>
              <a:t>Часть поступивших вопросов  связана  с  обеспечением  жильем </a:t>
            </a:r>
            <a:r>
              <a:rPr lang="ru-RU" sz="1000" b="0" strike="noStrike" spc="-1" dirty="0">
                <a:solidFill>
                  <a:srgbClr val="1F497D"/>
                </a:solidFill>
                <a:latin typeface="Arial"/>
                <a:ea typeface="Tahoma"/>
              </a:rPr>
              <a:t>– </a:t>
            </a:r>
            <a:r>
              <a:rPr lang="ru-RU" sz="1000" b="1" spc="-1" dirty="0" smtClean="0">
                <a:solidFill>
                  <a:srgbClr val="1F497D"/>
                </a:solidFill>
                <a:latin typeface="Arial"/>
                <a:ea typeface="Tahoma"/>
              </a:rPr>
              <a:t>2</a:t>
            </a:r>
            <a:r>
              <a:rPr lang="ru-RU" sz="1000" spc="-1" dirty="0">
                <a:solidFill>
                  <a:srgbClr val="1F497D"/>
                </a:solidFill>
                <a:latin typeface="Arial"/>
                <a:ea typeface="Tahoma"/>
              </a:rPr>
              <a:t> 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(АППГ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- 8). 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Вопросы касались улучшения жилищных условий и выселения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из  служебного жилья. </a:t>
            </a:r>
            <a:endParaRPr lang="ru-RU" sz="1000" b="0" strike="noStrike" spc="-1" dirty="0">
              <a:latin typeface="Arial"/>
            </a:endParaRPr>
          </a:p>
        </p:txBody>
      </p:sp>
      <p:pic>
        <p:nvPicPr>
          <p:cNvPr id="387" name="Рисунок 12"/>
          <p:cNvPicPr/>
          <p:nvPr/>
        </p:nvPicPr>
        <p:blipFill>
          <a:blip r:embed="rId2"/>
          <a:stretch/>
        </p:blipFill>
        <p:spPr>
          <a:xfrm>
            <a:off x="294120" y="770760"/>
            <a:ext cx="2310480" cy="1499400"/>
          </a:xfrm>
          <a:prstGeom prst="rect">
            <a:avLst/>
          </a:prstGeom>
          <a:ln w="0">
            <a:solidFill>
              <a:schemeClr val="accent6">
                <a:lumMod val="75000"/>
              </a:schemeClr>
            </a:solidFill>
          </a:ln>
        </p:spPr>
      </p:pic>
      <p:sp>
        <p:nvSpPr>
          <p:cNvPr id="388" name="CustomShape 7"/>
          <p:cNvSpPr/>
          <p:nvPr/>
        </p:nvSpPr>
        <p:spPr>
          <a:xfrm>
            <a:off x="9160920" y="9000"/>
            <a:ext cx="366840" cy="43704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C7941BD2-DD05-4E29-90A8-ED3A632783F6}" type="slidenum">
              <a:rPr lang="ru-RU" sz="1900" b="1" strike="noStrike" spc="-1">
                <a:solidFill>
                  <a:srgbClr val="FFFFFF"/>
                </a:solidFill>
                <a:latin typeface="Calibri"/>
                <a:ea typeface="Calibri"/>
              </a:rPr>
              <a:t>8</a:t>
            </a:fld>
            <a:endParaRPr lang="ru-RU" sz="1900" b="0" strike="noStrike" spc="-1">
              <a:latin typeface="Arial"/>
            </a:endParaRPr>
          </a:p>
        </p:txBody>
      </p:sp>
      <p:pic>
        <p:nvPicPr>
          <p:cNvPr id="389" name="Рисунок 22"/>
          <p:cNvPicPr/>
          <p:nvPr/>
        </p:nvPicPr>
        <p:blipFill>
          <a:blip r:embed="rId3"/>
          <a:stretch/>
        </p:blipFill>
        <p:spPr>
          <a:xfrm>
            <a:off x="735840" y="9000"/>
            <a:ext cx="390240" cy="513720"/>
          </a:xfrm>
          <a:prstGeom prst="rect">
            <a:avLst/>
          </a:prstGeom>
          <a:ln w="0">
            <a:noFill/>
          </a:ln>
          <a:effectLst>
            <a:outerShdw blurRad="50800" dist="37674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390" name="Line 8"/>
          <p:cNvSpPr/>
          <p:nvPr/>
        </p:nvSpPr>
        <p:spPr>
          <a:xfrm>
            <a:off x="0" y="618480"/>
            <a:ext cx="9720000" cy="20520"/>
          </a:xfrm>
          <a:prstGeom prst="line">
            <a:avLst/>
          </a:prstGeom>
          <a:ln w="73025">
            <a:solidFill>
              <a:schemeClr val="tx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1" name="CustomShape 9"/>
          <p:cNvSpPr/>
          <p:nvPr/>
        </p:nvSpPr>
        <p:spPr>
          <a:xfrm>
            <a:off x="230760" y="5098680"/>
            <a:ext cx="513072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Вопросы связанные с рассмотрением обращений граждан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92" name="CustomShape 10"/>
          <p:cNvSpPr/>
          <p:nvPr/>
        </p:nvSpPr>
        <p:spPr>
          <a:xfrm>
            <a:off x="240480" y="5344920"/>
            <a:ext cx="659916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   Увеличилось количество обращений </a:t>
            </a:r>
            <a:r>
              <a:rPr lang="ru-RU" sz="1000" b="0" strike="noStrike" spc="-1" dirty="0" smtClean="0">
                <a:solidFill>
                  <a:srgbClr val="1F497D"/>
                </a:solidFill>
                <a:latin typeface="Arial"/>
                <a:ea typeface="DejaVu Sans"/>
              </a:rPr>
              <a:t>во 2 </a:t>
            </a:r>
            <a:r>
              <a:rPr lang="ru-RU" sz="10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квартале 2024 года  - </a:t>
            </a:r>
            <a:r>
              <a:rPr lang="ru-RU" sz="1000" b="1" strike="noStrike" spc="-1" dirty="0" smtClean="0">
                <a:solidFill>
                  <a:srgbClr val="1F497D"/>
                </a:solidFill>
                <a:latin typeface="Arial"/>
                <a:ea typeface="DejaVu Sans"/>
              </a:rPr>
              <a:t>11</a:t>
            </a:r>
            <a:r>
              <a:rPr lang="ru-RU" sz="1000" spc="-1" dirty="0">
                <a:solidFill>
                  <a:srgbClr val="1F497D"/>
                </a:solidFill>
              </a:rPr>
              <a:t> обращений  (</a:t>
            </a:r>
            <a:r>
              <a:rPr lang="ru-RU" sz="1000" spc="-1" dirty="0" smtClean="0">
                <a:solidFill>
                  <a:srgbClr val="1F497D"/>
                </a:solidFill>
              </a:rPr>
              <a:t>АППГ-</a:t>
            </a:r>
            <a:r>
              <a:rPr lang="ru-RU" sz="1000" b="1" spc="-1" dirty="0" smtClean="0">
                <a:solidFill>
                  <a:srgbClr val="1F497D"/>
                </a:solidFill>
              </a:rPr>
              <a:t>19</a:t>
            </a:r>
            <a:r>
              <a:rPr lang="ru-RU" sz="1000" spc="-1" dirty="0" smtClean="0">
                <a:solidFill>
                  <a:srgbClr val="1F497D"/>
                </a:solidFill>
              </a:rPr>
              <a:t>) </a:t>
            </a:r>
            <a:r>
              <a:rPr lang="ru-RU" sz="1000" spc="-1" dirty="0">
                <a:solidFill>
                  <a:srgbClr val="1F497D"/>
                </a:solidFill>
              </a:rPr>
              <a:t>по </a:t>
            </a:r>
            <a:r>
              <a:rPr lang="ru-RU" sz="10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вопросам, связанным с рассмотрением обращений граждан (прекращение рассмотрения обращения, результаты рассмотрения обращения, ознакомление с документами и материалами, касающимися рассмотрения обращения).  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393" name="CustomShape 11"/>
          <p:cNvSpPr/>
          <p:nvPr/>
        </p:nvSpPr>
        <p:spPr>
          <a:xfrm>
            <a:off x="1077840" y="114120"/>
            <a:ext cx="7741080" cy="35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V</a:t>
            </a:r>
            <a:r>
              <a:rPr lang="ru-RU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. Обзор актуальных и часто задаваемых вопросов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394" name="Рисунок 20"/>
          <p:cNvPicPr/>
          <p:nvPr/>
        </p:nvPicPr>
        <p:blipFill>
          <a:blip r:embed="rId4"/>
          <a:stretch/>
        </p:blipFill>
        <p:spPr>
          <a:xfrm>
            <a:off x="7020000" y="4943160"/>
            <a:ext cx="2605680" cy="1688040"/>
          </a:xfrm>
          <a:prstGeom prst="rect">
            <a:avLst/>
          </a:prstGeom>
          <a:ln w="0">
            <a:solidFill>
              <a:schemeClr val="accent6">
                <a:lumMod val="75000"/>
              </a:schemeClr>
            </a:solidFill>
          </a:ln>
        </p:spPr>
      </p:pic>
      <p:pic>
        <p:nvPicPr>
          <p:cNvPr id="395" name="Рисунок 25"/>
          <p:cNvPicPr/>
          <p:nvPr/>
        </p:nvPicPr>
        <p:blipFill>
          <a:blip r:embed="rId5"/>
          <a:srcRect l="23361" r="14639"/>
          <a:stretch/>
        </p:blipFill>
        <p:spPr>
          <a:xfrm>
            <a:off x="700200" y="3989160"/>
            <a:ext cx="748800" cy="858600"/>
          </a:xfrm>
          <a:prstGeom prst="rect">
            <a:avLst/>
          </a:prstGeom>
          <a:ln w="0">
            <a:solidFill>
              <a:schemeClr val="accent6">
                <a:lumMod val="75000"/>
              </a:schemeClr>
            </a:solidFill>
          </a:ln>
        </p:spPr>
      </p:pic>
      <p:pic>
        <p:nvPicPr>
          <p:cNvPr id="396" name="Рисунок 1"/>
          <p:cNvPicPr/>
          <p:nvPr/>
        </p:nvPicPr>
        <p:blipFill>
          <a:blip r:embed="rId6"/>
          <a:stretch/>
        </p:blipFill>
        <p:spPr>
          <a:xfrm>
            <a:off x="230760" y="3243960"/>
            <a:ext cx="2373840" cy="1698120"/>
          </a:xfrm>
          <a:prstGeom prst="rect">
            <a:avLst/>
          </a:prstGeom>
          <a:ln w="0">
            <a:solidFill>
              <a:schemeClr val="accent6">
                <a:lumMod val="75000"/>
              </a:schemeClr>
            </a:solidFill>
          </a:ln>
        </p:spPr>
      </p:pic>
      <p:pic>
        <p:nvPicPr>
          <p:cNvPr id="397" name="Рисунок 396"/>
          <p:cNvPicPr/>
          <p:nvPr/>
        </p:nvPicPr>
        <p:blipFill>
          <a:blip r:embed="rId7"/>
          <a:stretch/>
        </p:blipFill>
        <p:spPr>
          <a:xfrm>
            <a:off x="7019280" y="1800000"/>
            <a:ext cx="2520720" cy="162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109;p1" descr="https://rusmedpro.ru/assets/images/rf-map.png"/>
          <p:cNvPicPr/>
          <p:nvPr/>
        </p:nvPicPr>
        <p:blipFill>
          <a:blip r:embed="rId2"/>
          <a:stretch/>
        </p:blipFill>
        <p:spPr>
          <a:xfrm>
            <a:off x="91800" y="843840"/>
            <a:ext cx="1277640" cy="831960"/>
          </a:xfrm>
          <a:prstGeom prst="rect">
            <a:avLst/>
          </a:prstGeom>
          <a:ln w="0">
            <a:noFill/>
          </a:ln>
          <a:effectLst>
            <a:outerShdw blurRad="50800" dist="5076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428" name="CustomShape 1"/>
          <p:cNvSpPr/>
          <p:nvPr/>
        </p:nvSpPr>
        <p:spPr>
          <a:xfrm>
            <a:off x="1270800" y="933120"/>
            <a:ext cx="8222040" cy="69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         В целях совершенствования работы с обращениями граждан приказом МЧС России от 19.01.2022 № 30 утвержден Порядок взаимодействия территориальных органов МЧС России с уполномоченным по правам человека в субъекте Российской Федерации, в том числе порядок  оказания содействия уполномоченному по правам человека в субъекте Российской Федерации в предоставлении необходимой ему для рассмотрения жалобы информации территориальными органами МЧС России. </a:t>
            </a:r>
            <a:endParaRPr lang="ru-RU" sz="1000" b="0" strike="noStrike" spc="-1">
              <a:latin typeface="Arial"/>
            </a:endParaRPr>
          </a:p>
        </p:txBody>
      </p:sp>
      <p:pic>
        <p:nvPicPr>
          <p:cNvPr id="429" name="Рисунок 8"/>
          <p:cNvPicPr/>
          <p:nvPr/>
        </p:nvPicPr>
        <p:blipFill>
          <a:blip r:embed="rId3"/>
          <a:stretch/>
        </p:blipFill>
        <p:spPr>
          <a:xfrm>
            <a:off x="597240" y="28080"/>
            <a:ext cx="486000" cy="639720"/>
          </a:xfrm>
          <a:prstGeom prst="rect">
            <a:avLst/>
          </a:prstGeom>
          <a:ln w="0">
            <a:noFill/>
          </a:ln>
          <a:effectLst>
            <a:outerShdw blurRad="50800" dist="37674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430" name="CustomShape 2"/>
          <p:cNvSpPr/>
          <p:nvPr/>
        </p:nvSpPr>
        <p:spPr>
          <a:xfrm>
            <a:off x="964080" y="165240"/>
            <a:ext cx="798084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EC8F12"/>
                </a:solidFill>
                <a:latin typeface="Arial"/>
                <a:ea typeface="DejaVu Sans"/>
              </a:rPr>
              <a:t>VII. </a:t>
            </a:r>
            <a:r>
              <a:rPr lang="ru-RU" sz="1400" b="1" strike="noStrike" spc="-1">
                <a:solidFill>
                  <a:srgbClr val="EC8F12"/>
                </a:solidFill>
                <a:latin typeface="Arial"/>
                <a:ea typeface="DejaVu Sans"/>
              </a:rPr>
              <a:t>Взаимодействие Главного управления и уполномоченного по правам человека 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EC8F12"/>
                </a:solidFill>
                <a:latin typeface="Arial"/>
                <a:ea typeface="DejaVu Sans"/>
              </a:rPr>
              <a:t>в Ханты-Мансийском автономном округе – Югре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431" name="CustomShape 3"/>
          <p:cNvSpPr/>
          <p:nvPr/>
        </p:nvSpPr>
        <p:spPr>
          <a:xfrm>
            <a:off x="9187200" y="0"/>
            <a:ext cx="366840" cy="43704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C9E860DF-4834-4E2D-B22E-0EC78F1CE1C1}" type="slidenum"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9</a:t>
            </a:fld>
            <a:r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                                                   </a:t>
            </a:r>
            <a:endParaRPr lang="ru-RU" sz="1900" b="0" strike="noStrike" spc="-1">
              <a:latin typeface="Arial"/>
            </a:endParaRPr>
          </a:p>
        </p:txBody>
      </p:sp>
      <p:sp>
        <p:nvSpPr>
          <p:cNvPr id="432" name="Line 4"/>
          <p:cNvSpPr/>
          <p:nvPr/>
        </p:nvSpPr>
        <p:spPr>
          <a:xfrm>
            <a:off x="-16200" y="734400"/>
            <a:ext cx="9720000" cy="20520"/>
          </a:xfrm>
          <a:prstGeom prst="line">
            <a:avLst/>
          </a:prstGeom>
          <a:ln w="73025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3" name="CustomShape 5"/>
          <p:cNvSpPr/>
          <p:nvPr/>
        </p:nvSpPr>
        <p:spPr>
          <a:xfrm>
            <a:off x="5176800" y="5137920"/>
            <a:ext cx="474876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434" name="CustomShape 6"/>
          <p:cNvSpPr/>
          <p:nvPr/>
        </p:nvSpPr>
        <p:spPr>
          <a:xfrm>
            <a:off x="5176800" y="2598480"/>
            <a:ext cx="4316040" cy="1308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    Заключено  Соглашение о взаимодействии между Уполномоченным по правам человека в Ханты-Мансийском автономном округе – Югре и Главным управлением Министерства Российской Федерации по делам гражданской обороны, чрезвычайным ситуациям и ликвидации последствий стихийных бедствий по Ханты-Мансийскому автономному округу – Югре от 05.04.2022 № 21/18. 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.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435" name="CustomShape 7"/>
          <p:cNvSpPr/>
          <p:nvPr/>
        </p:nvSpPr>
        <p:spPr>
          <a:xfrm>
            <a:off x="5891760" y="3736440"/>
            <a:ext cx="395604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436" name="CustomShape 8"/>
          <p:cNvSpPr/>
          <p:nvPr/>
        </p:nvSpPr>
        <p:spPr>
          <a:xfrm>
            <a:off x="5730480" y="1643400"/>
            <a:ext cx="3778560" cy="54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Calibri"/>
              </a:rPr>
              <a:t>Заключение ГУ МЧС России по субъектам РФ соглашений о взаимодействии с уполномоченными по правам человека в субъектах Российской Федерации.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437" name="Line 9"/>
          <p:cNvSpPr/>
          <p:nvPr/>
        </p:nvSpPr>
        <p:spPr>
          <a:xfrm>
            <a:off x="284760" y="2572200"/>
            <a:ext cx="4558680" cy="20520"/>
          </a:xfrm>
          <a:prstGeom prst="line">
            <a:avLst/>
          </a:prstGeom>
          <a:ln w="73025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8" name="CustomShape 10"/>
          <p:cNvSpPr/>
          <p:nvPr/>
        </p:nvSpPr>
        <p:spPr>
          <a:xfrm>
            <a:off x="91800" y="1676160"/>
            <a:ext cx="4751280" cy="54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Основные формы взаимодействия Главного управления с уполномоченным по правам человека  в Ханты-Мансийском автономном округе – Югре</a:t>
            </a:r>
            <a:endParaRPr lang="ru-RU" sz="1000" b="0" strike="noStrike" spc="-1">
              <a:latin typeface="Arial"/>
            </a:endParaRPr>
          </a:p>
        </p:txBody>
      </p:sp>
      <p:pic>
        <p:nvPicPr>
          <p:cNvPr id="439" name="Рисунок 65" descr="Рукопожатие"/>
          <p:cNvPicPr/>
          <p:nvPr/>
        </p:nvPicPr>
        <p:blipFill>
          <a:blip r:embed="rId4"/>
          <a:stretch/>
        </p:blipFill>
        <p:spPr>
          <a:xfrm>
            <a:off x="4955400" y="1565640"/>
            <a:ext cx="762480" cy="718920"/>
          </a:xfrm>
          <a:prstGeom prst="rect">
            <a:avLst/>
          </a:prstGeom>
          <a:ln w="0">
            <a:noFill/>
          </a:ln>
        </p:spPr>
      </p:pic>
      <p:sp>
        <p:nvSpPr>
          <p:cNvPr id="440" name="CustomShape 11"/>
          <p:cNvSpPr/>
          <p:nvPr/>
        </p:nvSpPr>
        <p:spPr>
          <a:xfrm>
            <a:off x="168840" y="2935080"/>
            <a:ext cx="4786200" cy="252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171360" indent="-170640" algn="just">
              <a:lnSpc>
                <a:spcPct val="100000"/>
              </a:lnSpc>
              <a:buClr>
                <a:srgbClr val="1F497D"/>
              </a:buClr>
              <a:buFont typeface="Wingdings" charset="2"/>
              <a:buChar char=""/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Times New Roman"/>
              </a:rPr>
              <a:t>оказание содействия уполномоченному в проверке информации по обстоятельствам, изложенным в обращении гражданина (предоставление необходимых сведений, документов, материалов и иной информации); 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marL="171360" indent="-170640" algn="just">
              <a:lnSpc>
                <a:spcPct val="100000"/>
              </a:lnSpc>
              <a:buClr>
                <a:srgbClr val="1F497D"/>
              </a:buClr>
              <a:buFont typeface="Wingdings" charset="2"/>
              <a:buChar char=""/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Times New Roman"/>
              </a:rPr>
              <a:t>принятие мер, направленных на защиту прав, свобод и законных интересов человека и гражданина, восстановление их нарушенных прав;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marL="171360" indent="-170640" algn="just">
              <a:lnSpc>
                <a:spcPct val="100000"/>
              </a:lnSpc>
              <a:buClr>
                <a:srgbClr val="1F497D"/>
              </a:buClr>
              <a:buFont typeface="Wingdings" charset="2"/>
              <a:buChar char=""/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Times New Roman"/>
              </a:rPr>
              <a:t>проведение совместных мероприятий (совещаний, рабочих встреч, семинаров), в том числе мероприятий по вопросам безопасности жизнедеятельности;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marL="171360" indent="-170640" algn="just">
              <a:lnSpc>
                <a:spcPct val="100000"/>
              </a:lnSpc>
              <a:buClr>
                <a:srgbClr val="1F497D"/>
              </a:buClr>
              <a:buFont typeface="Wingdings" charset="2"/>
              <a:buChar char=""/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Times New Roman"/>
              </a:rPr>
              <a:t>проведение совместных приемов граждан, в том числе с использованием видеоконференцсвязи, информационно-телекоммуникационной сети «Интернет», иных доступных средств коммуникации.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</p:txBody>
      </p:sp>
      <p:sp>
        <p:nvSpPr>
          <p:cNvPr id="441" name="Line 12"/>
          <p:cNvSpPr/>
          <p:nvPr/>
        </p:nvSpPr>
        <p:spPr>
          <a:xfrm>
            <a:off x="5130360" y="2592720"/>
            <a:ext cx="4434120" cy="5400"/>
          </a:xfrm>
          <a:prstGeom prst="line">
            <a:avLst/>
          </a:prstGeom>
          <a:ln w="73025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42" name="Рисунок 1"/>
          <p:cNvPicPr/>
          <p:nvPr/>
        </p:nvPicPr>
        <p:blipFill>
          <a:blip r:embed="rId5"/>
          <a:stretch/>
        </p:blipFill>
        <p:spPr>
          <a:xfrm>
            <a:off x="5288400" y="3765600"/>
            <a:ext cx="4220640" cy="2767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124146</TotalTime>
  <Words>1806</Words>
  <Application>Microsoft Office PowerPoint</Application>
  <PresentationFormat>Произвольный</PresentationFormat>
  <Paragraphs>256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10</vt:i4>
      </vt:variant>
    </vt:vector>
  </HeadingPairs>
  <TitlesOfParts>
    <vt:vector size="25" baseType="lpstr">
      <vt:lpstr>Microsoft JhengHei UI</vt:lpstr>
      <vt:lpstr>Arial</vt:lpstr>
      <vt:lpstr>Arial Black</vt:lpstr>
      <vt:lpstr>Calibri</vt:lpstr>
      <vt:lpstr>DejaVu Sans</vt:lpstr>
      <vt:lpstr>Myriad Pro Light</vt:lpstr>
      <vt:lpstr>Symbol</vt:lpstr>
      <vt:lpstr>Tahoma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**Начальник отдела - Мохова Ю. В.</dc:creator>
  <dc:description/>
  <cp:lastModifiedBy>gu122154</cp:lastModifiedBy>
  <cp:revision>2671</cp:revision>
  <cp:lastPrinted>2022-08-17T08:54:17Z</cp:lastPrinted>
  <dcterms:created xsi:type="dcterms:W3CDTF">2019-07-30T12:41:22Z</dcterms:created>
  <dcterms:modified xsi:type="dcterms:W3CDTF">2024-07-03T09:13:58Z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Произвольный</vt:lpwstr>
  </property>
  <property fmtid="{D5CDD505-2E9C-101B-9397-08002B2CF9AE}" pid="4" name="Slides">
    <vt:i4>12</vt:i4>
  </property>
</Properties>
</file>