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9720263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52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view3D>
      <c:rotX val="10"/>
      <c:rotY val="0"/>
      <c:rAngAx val="0"/>
    </c:view3D>
    <c:floor>
      <c:thickness val="0"/>
      <c:spPr>
        <a:solidFill>
          <a:srgbClr val="FFFFFF"/>
        </a:solidFill>
        <a:ln w="9360">
          <a:noFill/>
        </a:ln>
      </c:spPr>
    </c:floor>
    <c:sideWall>
      <c:thickness val="0"/>
      <c:spPr>
        <a:noFill/>
        <a:ln w="9360">
          <a:noFill/>
        </a:ln>
      </c:spPr>
    </c:sideWall>
    <c:backWall>
      <c:thickness val="0"/>
      <c:spPr>
        <a:noFill/>
        <a:ln w="9360">
          <a:noFill/>
        </a:ln>
      </c:spPr>
    </c:backWall>
    <c:plotArea>
      <c:layout>
        <c:manualLayout>
          <c:layoutTarget val="inner"/>
          <c:xMode val="edge"/>
          <c:yMode val="edge"/>
          <c:x val="0.14827676013542801"/>
          <c:y val="0"/>
          <c:w val="0.567844430940186"/>
          <c:h val="0.7896913776646520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2023</c:v>
                </c:pt>
              </c:strCache>
            </c:strRef>
          </c:tx>
          <c:spPr>
            <a:pattFill prst="ltDnDiag">
              <a:fgClr>
                <a:srgbClr val="0F6FC6"/>
              </a:fgClr>
              <a:bgClr>
                <a:srgbClr val="C8E3FB"/>
              </a:bgClr>
            </a:pattFill>
            <a:ln w="0">
              <a:solidFill>
                <a:srgbClr val="0F6FC6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8AD-4FA2-BC66-7311E92BF5F3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78AD-4FA2-BC66-7311E92BF5F3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197" b="0" strike="noStrike" spc="-1">
                        <a:solidFill>
                          <a:srgbClr val="404040"/>
                        </a:solidFill>
                        <a:latin typeface="Arial"/>
                        <a:ea typeface="DejaVu Sans"/>
                      </a:rPr>
                      <a:t>3</a:t>
                    </a:r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8AD-4FA2-BC66-7311E92BF5F3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197" b="0" strike="noStrike" spc="-1">
                        <a:solidFill>
                          <a:srgbClr val="404040"/>
                        </a:solidFill>
                        <a:latin typeface="Arial"/>
                        <a:ea typeface="DejaVu Sans"/>
                      </a:rPr>
                      <a:t>2</a:t>
                    </a:r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8AD-4FA2-BC66-7311E92BF5F3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197" b="0" strike="noStrike" spc="-1">
                    <a:solidFill>
                      <a:srgbClr val="404040"/>
                    </a:solidFill>
                    <a:latin typeface="Arial"/>
                    <a:ea typeface="DejaVu San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Коллективное</c:v>
                </c:pt>
                <c:pt idx="1">
                  <c:v>Анонимное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8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8AD-4FA2-BC66-7311E92BF5F3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2024</c:v>
                </c:pt>
              </c:strCache>
            </c:strRef>
          </c:tx>
          <c:spPr>
            <a:pattFill prst="ltDnDiag">
              <a:fgClr>
                <a:srgbClr val="009DD9"/>
              </a:fgClr>
              <a:bgClr>
                <a:srgbClr val="C4EFFF"/>
              </a:bgClr>
            </a:pattFill>
            <a:ln w="0">
              <a:solidFill>
                <a:srgbClr val="009DD9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78AD-4FA2-BC66-7311E92BF5F3}"/>
              </c:ext>
            </c:extLst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197" b="0" strike="noStrike" spc="-1">
                        <a:solidFill>
                          <a:srgbClr val="404040"/>
                        </a:solidFill>
                        <a:latin typeface="Arial"/>
                        <a:ea typeface="DejaVu Sans"/>
                      </a:rPr>
                      <a:t>1</a:t>
                    </a:r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78AD-4FA2-BC66-7311E92BF5F3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197" b="0" strike="noStrike" spc="-1">
                    <a:solidFill>
                      <a:srgbClr val="404040"/>
                    </a:solidFill>
                    <a:latin typeface="Arial"/>
                    <a:ea typeface="DejaVu San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Коллективное</c:v>
                </c:pt>
                <c:pt idx="1">
                  <c:v>Анонимное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2"/>
                <c:pt idx="0">
                  <c:v>8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8AD-4FA2-BC66-7311E92BF5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shape val="box"/>
        <c:axId val="86481717"/>
        <c:axId val="56869017"/>
        <c:axId val="0"/>
      </c:bar3DChart>
      <c:catAx>
        <c:axId val="86481717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sz="1197" b="0" strike="noStrike" spc="-1">
                <a:solidFill>
                  <a:srgbClr val="595959"/>
                </a:solidFill>
                <a:latin typeface="Arial"/>
                <a:ea typeface="DejaVu Sans"/>
              </a:defRPr>
            </a:pPr>
            <a:endParaRPr lang="ru-RU"/>
          </a:p>
        </c:txPr>
        <c:crossAx val="56869017"/>
        <c:crosses val="autoZero"/>
        <c:auto val="1"/>
        <c:lblAlgn val="ctr"/>
        <c:lblOffset val="100"/>
        <c:noMultiLvlLbl val="0"/>
      </c:catAx>
      <c:valAx>
        <c:axId val="5686901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6481717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66127612045756301"/>
          <c:y val="6.7351257135079001E-2"/>
          <c:w val="0.294472659244707"/>
          <c:h val="0.215932372973938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sz="1197" b="0" strike="noStrike" spc="-1">
              <a:solidFill>
                <a:srgbClr val="595959"/>
              </a:solidFill>
              <a:latin typeface="Arial"/>
              <a:ea typeface="DejaVu Sans"/>
            </a:defRPr>
          </a:pPr>
          <a:endParaRPr lang="ru-RU"/>
        </a:p>
      </c:txPr>
    </c:legend>
    <c:plotVisOnly val="1"/>
    <c:dispBlanksAs val="gap"/>
    <c:showDLblsOverMax val="1"/>
  </c:chart>
  <c:spPr>
    <a:noFill/>
    <a:ln w="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2023</c:v>
                </c:pt>
              </c:strCache>
            </c:strRef>
          </c:tx>
          <c:spPr>
            <a:gradFill>
              <a:gsLst>
                <a:gs pos="0">
                  <a:srgbClr val="0075A1"/>
                </a:gs>
                <a:gs pos="100000">
                  <a:srgbClr val="0098D2"/>
                </a:gs>
              </a:gsLst>
              <a:lin ang="16200000"/>
            </a:gradFill>
            <a:ln w="0"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9C8-4454-B7E2-19D7706EB675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197" b="0" strike="noStrike" spc="-1">
                        <a:solidFill>
                          <a:srgbClr val="404040"/>
                        </a:solidFill>
                        <a:latin typeface="Arial"/>
                        <a:ea typeface="DejaVu Sans"/>
                      </a:rPr>
                      <a:t>8</a:t>
                    </a:r>
                  </a:p>
                  <a:p>
                    <a:endParaRPr lang="en-US"/>
                  </a:p>
                </c:rich>
              </c:tx>
              <c:numFmt formatCode="General" sourceLinked="0"/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9C8-4454-B7E2-19D7706EB675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197" b="0" strike="noStrike" spc="-1">
                    <a:solidFill>
                      <a:srgbClr val="404040"/>
                    </a:solidFill>
                    <a:latin typeface="Arial"/>
                    <a:ea typeface="DejaVu San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Повторные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C8-4454-B7E2-19D7706EB675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2024</c:v>
                </c:pt>
              </c:strCache>
            </c:strRef>
          </c:tx>
          <c:spPr>
            <a:gradFill>
              <a:gsLst>
                <a:gs pos="0">
                  <a:srgbClr val="00A578"/>
                </a:gs>
                <a:gs pos="100000">
                  <a:srgbClr val="00D79D"/>
                </a:gs>
              </a:gsLst>
              <a:lin ang="16200000"/>
            </a:gradFill>
            <a:ln w="0"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D9C8-4454-B7E2-19D7706EB675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197" b="0" strike="noStrike" spc="-1">
                        <a:solidFill>
                          <a:srgbClr val="404040"/>
                        </a:solidFill>
                        <a:latin typeface="Arial"/>
                        <a:ea typeface="DejaVu Sans"/>
                      </a:rPr>
                      <a:t>11</a:t>
                    </a:r>
                  </a:p>
                  <a:p>
                    <a:endParaRPr lang="en-US"/>
                  </a:p>
                </c:rich>
              </c:tx>
              <c:numFmt formatCode="General" sourceLinked="0"/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9C8-4454-B7E2-19D7706EB675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197" b="0" strike="noStrike" spc="-1">
                    <a:solidFill>
                      <a:srgbClr val="404040"/>
                    </a:solidFill>
                    <a:latin typeface="Arial"/>
                    <a:ea typeface="DejaVu San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Повторные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9C8-4454-B7E2-19D7706EB6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6984230"/>
        <c:axId val="95402874"/>
      </c:barChart>
      <c:catAx>
        <c:axId val="1698423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2600">
            <a:solidFill>
              <a:srgbClr val="D9D9D9"/>
            </a:solidFill>
            <a:round/>
          </a:ln>
        </c:spPr>
        <c:txPr>
          <a:bodyPr/>
          <a:lstStyle/>
          <a:p>
            <a:pPr>
              <a:defRPr sz="1197" b="0" strike="noStrike" spc="-1">
                <a:solidFill>
                  <a:srgbClr val="595959"/>
                </a:solidFill>
                <a:latin typeface="Arial"/>
                <a:ea typeface="DejaVu Sans"/>
              </a:defRPr>
            </a:pPr>
            <a:endParaRPr lang="ru-RU"/>
          </a:p>
        </c:txPr>
        <c:crossAx val="95402874"/>
        <c:crosses val="autoZero"/>
        <c:auto val="1"/>
        <c:lblAlgn val="ctr"/>
        <c:lblOffset val="100"/>
        <c:noMultiLvlLbl val="0"/>
      </c:catAx>
      <c:valAx>
        <c:axId val="95402874"/>
        <c:scaling>
          <c:orientation val="minMax"/>
        </c:scaling>
        <c:delete val="1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crossAx val="16984230"/>
        <c:crosses val="autoZero"/>
        <c:crossBetween val="between"/>
      </c:valAx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0.35969124597497698"/>
          <c:y val="0.67801727561791003"/>
          <c:w val="0.280617269865376"/>
          <c:h val="0.16217185488355099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sz="1197" b="0" strike="noStrike" spc="-1">
              <a:solidFill>
                <a:srgbClr val="595959"/>
              </a:solidFill>
              <a:latin typeface="Arial"/>
              <a:ea typeface="DejaVu Sans"/>
            </a:defRPr>
          </a:pPr>
          <a:endParaRPr lang="ru-RU"/>
        </a:p>
      </c:txPr>
    </c:legend>
    <c:plotVisOnly val="1"/>
    <c:dispBlanksAs val="gap"/>
    <c:showDLblsOverMax val="1"/>
  </c:chart>
  <c:spPr>
    <a:noFill/>
    <a:ln w="0">
      <a:noFill/>
    </a:ln>
  </c:spPr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8747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2816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443760" y="1604520"/>
            <a:ext cx="2816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401880" y="1604520"/>
            <a:ext cx="2816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486000" y="3682080"/>
            <a:ext cx="2816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443760" y="3682080"/>
            <a:ext cx="2816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401880" y="3682080"/>
            <a:ext cx="2816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86000" y="273600"/>
            <a:ext cx="87476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8747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2816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3443760" y="1604520"/>
            <a:ext cx="2816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6401880" y="1604520"/>
            <a:ext cx="2816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486000" y="3682080"/>
            <a:ext cx="2816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3443760" y="3682080"/>
            <a:ext cx="2816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6401880" y="3682080"/>
            <a:ext cx="2816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86000" y="273600"/>
            <a:ext cx="87476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8747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2816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3443760" y="1604520"/>
            <a:ext cx="2816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6401880" y="1604520"/>
            <a:ext cx="2816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/>
          </p:nvPr>
        </p:nvSpPr>
        <p:spPr>
          <a:xfrm>
            <a:off x="486000" y="3682080"/>
            <a:ext cx="2816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/>
          </p:nvPr>
        </p:nvSpPr>
        <p:spPr>
          <a:xfrm>
            <a:off x="3443760" y="3682080"/>
            <a:ext cx="2816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/>
          </p:nvPr>
        </p:nvSpPr>
        <p:spPr>
          <a:xfrm>
            <a:off x="6401880" y="3682080"/>
            <a:ext cx="2816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486000" y="273600"/>
            <a:ext cx="87476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8747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2816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3443760" y="1604520"/>
            <a:ext cx="2816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6401880" y="1604520"/>
            <a:ext cx="2816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/>
          </p:nvPr>
        </p:nvSpPr>
        <p:spPr>
          <a:xfrm>
            <a:off x="486000" y="3682080"/>
            <a:ext cx="2816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/>
          </p:nvPr>
        </p:nvSpPr>
        <p:spPr>
          <a:xfrm>
            <a:off x="3443760" y="3682080"/>
            <a:ext cx="2816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/>
          </p:nvPr>
        </p:nvSpPr>
        <p:spPr>
          <a:xfrm>
            <a:off x="6401880" y="3682080"/>
            <a:ext cx="2816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486000" y="273600"/>
            <a:ext cx="87476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8747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86000" y="273600"/>
            <a:ext cx="87476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2816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3443760" y="1604520"/>
            <a:ext cx="2816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/>
          </p:nvPr>
        </p:nvSpPr>
        <p:spPr>
          <a:xfrm>
            <a:off x="6401880" y="1604520"/>
            <a:ext cx="2816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/>
          </p:nvPr>
        </p:nvSpPr>
        <p:spPr>
          <a:xfrm>
            <a:off x="486000" y="3682080"/>
            <a:ext cx="2816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/>
          </p:nvPr>
        </p:nvSpPr>
        <p:spPr>
          <a:xfrm>
            <a:off x="3443760" y="3682080"/>
            <a:ext cx="2816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/>
          </p:nvPr>
        </p:nvSpPr>
        <p:spPr>
          <a:xfrm>
            <a:off x="6401880" y="3682080"/>
            <a:ext cx="2816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69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69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chart" Target="../charts/chart2.xml"/><Relationship Id="rId10" Type="http://schemas.openxmlformats.org/officeDocument/2006/relationships/chart" Target="../charts/chart1.xml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Рисунок 14"/>
          <p:cNvPicPr/>
          <p:nvPr/>
        </p:nvPicPr>
        <p:blipFill>
          <a:blip r:embed="rId2"/>
          <a:stretch/>
        </p:blipFill>
        <p:spPr>
          <a:xfrm>
            <a:off x="4192200" y="1633320"/>
            <a:ext cx="1383480" cy="1819800"/>
          </a:xfrm>
          <a:prstGeom prst="rect">
            <a:avLst/>
          </a:prstGeom>
          <a:ln w="0">
            <a:noFill/>
          </a:ln>
          <a:effectLst>
            <a:outerShdw blurRad="50760" dist="37674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191" name="CustomShape 1"/>
          <p:cNvSpPr/>
          <p:nvPr/>
        </p:nvSpPr>
        <p:spPr>
          <a:xfrm>
            <a:off x="1357920" y="3927240"/>
            <a:ext cx="7373880" cy="1186920"/>
          </a:xfrm>
          <a:prstGeom prst="rect">
            <a:avLst/>
          </a:prstGeom>
          <a:solidFill>
            <a:srgbClr val="DEA04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2060"/>
                </a:solidFill>
                <a:latin typeface="Arial"/>
                <a:ea typeface="DejaVu Sans"/>
              </a:rPr>
              <a:t>ИНФОРМАЦИОННО-АНАЛИТИЧЕСКИЙ ОТЧЕТ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2060"/>
                </a:solidFill>
                <a:latin typeface="Arial"/>
                <a:ea typeface="DejaVu Sans"/>
              </a:rPr>
              <a:t>о результатах работы с обращениями граждан и организаций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2060"/>
                </a:solidFill>
                <a:latin typeface="Arial"/>
                <a:ea typeface="DejaVu Sans"/>
              </a:rPr>
              <a:t>в Главном управлении МЧС России по Ханты-Мансийскому автономному округу – Югре  за 3 квартал 2024 года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CustomShape 2"/>
          <p:cNvSpPr/>
          <p:nvPr/>
        </p:nvSpPr>
        <p:spPr>
          <a:xfrm>
            <a:off x="1431720" y="22320"/>
            <a:ext cx="7225920" cy="10371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3480" tIns="61920" rIns="123480" bIns="61920" anchor="t">
            <a:sp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2060"/>
                </a:solidFill>
                <a:latin typeface="Myriad Pro Light"/>
                <a:ea typeface="DejaVu Sans"/>
              </a:rPr>
              <a:t>Министерство Российской Федерации</a:t>
            </a:r>
            <a:r>
              <a:rPr sz="1800"/>
              <a:t/>
            </a:r>
            <a:br>
              <a:rPr sz="1800"/>
            </a:br>
            <a:r>
              <a:rPr lang="ru-RU" sz="1400" b="1" strike="noStrike" spc="-1">
                <a:solidFill>
                  <a:srgbClr val="002060"/>
                </a:solidFill>
                <a:latin typeface="Myriad Pro Light"/>
                <a:ea typeface="DejaVu Sans"/>
              </a:rPr>
              <a:t>по делам гражданской обороны, чрезвычайным ситуациям </a:t>
            </a:r>
            <a:r>
              <a:rPr sz="1800"/>
              <a:t/>
            </a:r>
            <a:br>
              <a:rPr sz="1800"/>
            </a:br>
            <a:r>
              <a:rPr lang="ru-RU" sz="1400" b="1" strike="noStrike" spc="-1">
                <a:solidFill>
                  <a:srgbClr val="002060"/>
                </a:solidFill>
                <a:latin typeface="Myriad Pro Light"/>
                <a:ea typeface="DejaVu Sans"/>
              </a:rPr>
              <a:t>и ликвидации последствий стихийных бедствий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3" name="Рисунок 25" descr="http://kcbux.ru/Statyy/ZA_zizny/image/016_karta/karta-003.png"/>
          <p:cNvPicPr/>
          <p:nvPr/>
        </p:nvPicPr>
        <p:blipFill>
          <a:blip r:embed="rId3"/>
          <a:stretch/>
        </p:blipFill>
        <p:spPr>
          <a:xfrm>
            <a:off x="10823760" y="-96120"/>
            <a:ext cx="3085200" cy="1367640"/>
          </a:xfrm>
          <a:prstGeom prst="rect">
            <a:avLst/>
          </a:prstGeom>
          <a:ln w="0">
            <a:noFill/>
          </a:ln>
        </p:spPr>
      </p:pic>
      <p:sp>
        <p:nvSpPr>
          <p:cNvPr id="194" name="CustomShape 3"/>
          <p:cNvSpPr/>
          <p:nvPr/>
        </p:nvSpPr>
        <p:spPr>
          <a:xfrm>
            <a:off x="3073320" y="6333480"/>
            <a:ext cx="3621240" cy="472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strike="noStrike" spc="-1">
                <a:solidFill>
                  <a:srgbClr val="002060"/>
                </a:solidFill>
                <a:latin typeface="Myriad Pro Light"/>
                <a:ea typeface="DejaVu Sans"/>
              </a:rPr>
              <a:t>Ханты-Мансийск 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ru-RU" sz="1400" b="1" strike="noStrike" spc="-1">
                <a:solidFill>
                  <a:srgbClr val="002060"/>
                </a:solidFill>
                <a:latin typeface="Myriad Pro Light"/>
                <a:ea typeface="DejaVu Sans"/>
              </a:rPr>
              <a:t>2024 г.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5" name="Рисунок 12"/>
          <p:cNvPicPr/>
          <p:nvPr/>
        </p:nvPicPr>
        <p:blipFill>
          <a:blip r:embed="rId4"/>
          <a:stretch/>
        </p:blipFill>
        <p:spPr>
          <a:xfrm rot="10800000" flipH="1">
            <a:off x="24840" y="1078920"/>
            <a:ext cx="9717840" cy="79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CustomShape 1"/>
          <p:cNvSpPr/>
          <p:nvPr/>
        </p:nvSpPr>
        <p:spPr>
          <a:xfrm>
            <a:off x="252360" y="835200"/>
            <a:ext cx="1118520" cy="36396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  <a:sp3d prstMaterial="dkEdge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perspectiveLeft"/>
              <a:lightRig rig="threePt" dir="t"/>
            </a:scene3d>
            <a:sp3d prstMaterial="dkEdge"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800" b="1" strike="noStrike" spc="-1">
                <a:solidFill>
                  <a:srgbClr val="457AB7"/>
                </a:solidFill>
                <a:latin typeface="Arial"/>
                <a:ea typeface="DejaVu Sans"/>
              </a:rPr>
              <a:t>1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CustomShape 2"/>
          <p:cNvSpPr/>
          <p:nvPr/>
        </p:nvSpPr>
        <p:spPr>
          <a:xfrm>
            <a:off x="1165680" y="783000"/>
            <a:ext cx="3079440" cy="39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cap="all" spc="-1">
                <a:solidFill>
                  <a:srgbClr val="17375E"/>
                </a:solidFill>
                <a:latin typeface="Arial"/>
                <a:ea typeface="Times New Roman"/>
              </a:rPr>
              <a:t>Граждан приняты на личном приеме НАЧАЛЬНИКОМ  ГЛАВНОГО УПРАВЛЕНИЯ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07" name="Group 3"/>
          <p:cNvGrpSpPr/>
          <p:nvPr/>
        </p:nvGrpSpPr>
        <p:grpSpPr>
          <a:xfrm>
            <a:off x="186480" y="3797640"/>
            <a:ext cx="4749840" cy="1710360"/>
            <a:chOff x="186480" y="3797640"/>
            <a:chExt cx="4749840" cy="1710360"/>
          </a:xfrm>
        </p:grpSpPr>
        <p:sp>
          <p:nvSpPr>
            <p:cNvPr id="408" name="CustomShape 4"/>
            <p:cNvSpPr/>
            <p:nvPr/>
          </p:nvSpPr>
          <p:spPr>
            <a:xfrm>
              <a:off x="1066680" y="3811680"/>
              <a:ext cx="3869640" cy="241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just">
                <a:lnSpc>
                  <a:spcPct val="100000"/>
                </a:lnSpc>
              </a:pPr>
              <a:r>
                <a:rPr lang="ru-RU" sz="1000" b="0" strike="noStrike" cap="all" spc="-1">
                  <a:solidFill>
                    <a:srgbClr val="E46C0A"/>
                  </a:solidFill>
                  <a:latin typeface="Arial"/>
                  <a:ea typeface="DejaVu Sans"/>
                </a:rPr>
                <a:t>РАЗЪЯСНЕНИЯ ПО ПОЖАРНОЙ БЕЗОПАСНОСТИ</a:t>
              </a:r>
              <a:endParaRPr lang="ru-RU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9" name="CustomShape 5"/>
            <p:cNvSpPr/>
            <p:nvPr/>
          </p:nvSpPr>
          <p:spPr>
            <a:xfrm>
              <a:off x="268920" y="3797640"/>
              <a:ext cx="881280" cy="638280"/>
            </a:xfrm>
            <a:prstGeom prst="rect">
              <a:avLst/>
            </a:prstGeom>
            <a:noFill/>
            <a:ln w="0">
              <a:noFill/>
            </a:ln>
            <a:scene3d>
              <a:camera prst="perspectiveLeft"/>
              <a:lightRig rig="threePt" dir="t"/>
            </a:scene3d>
            <a:sp3d prstMaterial="dkEdge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  <a:scene3d>
                <a:camera prst="perspectiveLeft"/>
                <a:lightRig rig="threePt" dir="t"/>
              </a:scene3d>
              <a:sp3d prstMaterial="dkEdge"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800" b="1" strike="noStrike" spc="-1">
                  <a:solidFill>
                    <a:srgbClr val="457AB7"/>
                  </a:solidFill>
                  <a:latin typeface="Arial"/>
                  <a:ea typeface="DejaVu Sans"/>
                </a:rPr>
                <a:t>12</a:t>
              </a:r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0" name="CustomShape 6"/>
            <p:cNvSpPr/>
            <p:nvPr/>
          </p:nvSpPr>
          <p:spPr>
            <a:xfrm>
              <a:off x="365760" y="4346280"/>
              <a:ext cx="659880" cy="638280"/>
            </a:xfrm>
            <a:prstGeom prst="rect">
              <a:avLst/>
            </a:prstGeom>
            <a:noFill/>
            <a:ln w="0">
              <a:noFill/>
            </a:ln>
            <a:scene3d>
              <a:camera prst="perspectiveLeft"/>
              <a:lightRig rig="threePt" dir="t"/>
            </a:scene3d>
            <a:sp3d prstMaterial="dkEdge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  <a:scene3d>
                <a:camera prst="perspectiveLeft"/>
                <a:lightRig rig="threePt" dir="t"/>
              </a:scene3d>
              <a:sp3d prstMaterial="dkEdge"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800" b="1" strike="noStrike" spc="-1">
                  <a:solidFill>
                    <a:srgbClr val="457AB7"/>
                  </a:solidFill>
                  <a:latin typeface="Arial"/>
                  <a:ea typeface="DejaVu Sans"/>
                </a:rPr>
                <a:t>6</a:t>
              </a:r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1" name="CustomShape 7"/>
            <p:cNvSpPr/>
            <p:nvPr/>
          </p:nvSpPr>
          <p:spPr>
            <a:xfrm>
              <a:off x="1066680" y="4382640"/>
              <a:ext cx="3686040" cy="241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just">
                <a:lnSpc>
                  <a:spcPct val="100000"/>
                </a:lnSpc>
              </a:pPr>
              <a:r>
                <a:rPr lang="ru-RU" sz="1000" b="0" strike="noStrike" cap="all" spc="-1">
                  <a:solidFill>
                    <a:srgbClr val="E46C0A"/>
                  </a:solidFill>
                  <a:latin typeface="Arial"/>
                  <a:ea typeface="Times New Roman"/>
                </a:rPr>
                <a:t>ПОЛУЧЕНИЕ АРХИВНЫХ СПРАВОК</a:t>
              </a:r>
              <a:endParaRPr lang="ru-RU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2" name="CustomShape 8"/>
            <p:cNvSpPr/>
            <p:nvPr/>
          </p:nvSpPr>
          <p:spPr>
            <a:xfrm>
              <a:off x="186480" y="5041080"/>
              <a:ext cx="932400" cy="363960"/>
            </a:xfrm>
            <a:prstGeom prst="rect">
              <a:avLst/>
            </a:prstGeom>
            <a:noFill/>
            <a:ln w="0">
              <a:noFill/>
            </a:ln>
            <a:scene3d>
              <a:camera prst="perspectiveLeft"/>
              <a:lightRig rig="threePt" dir="t"/>
            </a:scene3d>
            <a:sp3d prstMaterial="dkEdge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  <a:scene3d>
                <a:camera prst="perspectiveLeft"/>
                <a:lightRig rig="threePt" dir="t"/>
              </a:scene3d>
              <a:sp3d prstMaterial="dkEdge"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800" b="1" strike="noStrike" spc="-1">
                  <a:solidFill>
                    <a:srgbClr val="457AB7"/>
                  </a:solidFill>
                  <a:latin typeface="Arial"/>
                  <a:ea typeface="DejaVu Sans"/>
                </a:rPr>
                <a:t>  0</a:t>
              </a:r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3" name="CustomShape 9"/>
            <p:cNvSpPr/>
            <p:nvPr/>
          </p:nvSpPr>
          <p:spPr>
            <a:xfrm>
              <a:off x="1057320" y="5113800"/>
              <a:ext cx="2761200" cy="394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just">
                <a:lnSpc>
                  <a:spcPct val="100000"/>
                </a:lnSpc>
              </a:pPr>
              <a:r>
                <a:rPr lang="ru-RU" sz="1000" b="0" strike="noStrike" cap="all" spc="-1">
                  <a:solidFill>
                    <a:srgbClr val="E46C0A"/>
                  </a:solidFill>
                  <a:latin typeface="Arial"/>
                  <a:ea typeface="Times New Roman"/>
                </a:rPr>
                <a:t>По РАСПРЕДЕЛЕНИЮ ПОСЛЕ ОБУЧЕНИЯ</a:t>
              </a:r>
              <a:endParaRPr lang="ru-RU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414" name="CustomShape 10"/>
          <p:cNvSpPr/>
          <p:nvPr/>
        </p:nvSpPr>
        <p:spPr>
          <a:xfrm>
            <a:off x="5192640" y="1671120"/>
            <a:ext cx="4533120" cy="39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0" strike="noStrike" cap="all" spc="-1">
                <a:solidFill>
                  <a:srgbClr val="E46C0A"/>
                </a:solidFill>
                <a:latin typeface="Arial"/>
                <a:ea typeface="Times New Roman"/>
              </a:rPr>
              <a:t>граждан принято на личном приеме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000" b="0" strike="noStrike" cap="all" spc="-1">
                <a:solidFill>
                  <a:srgbClr val="E46C0A"/>
                </a:solidFill>
                <a:latin typeface="Arial"/>
                <a:ea typeface="Times New Roman"/>
              </a:rPr>
              <a:t>Должностными лицами Главного управления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5" name="CustomShape 11"/>
          <p:cNvSpPr/>
          <p:nvPr/>
        </p:nvSpPr>
        <p:spPr>
          <a:xfrm>
            <a:off x="6642360" y="1350720"/>
            <a:ext cx="1638360" cy="706432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  <a:sp3d prstMaterial="dkEdge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perspectiveLeft"/>
              <a:lightRig rig="threePt" dir="t"/>
            </a:scene3d>
            <a:sp3d prstMaterial="dkEdge"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D2660F"/>
                </a:solidFill>
                <a:latin typeface="Arial"/>
                <a:ea typeface="DejaVu Sans"/>
              </a:rPr>
              <a:t>19</a:t>
            </a:r>
          </a:p>
          <a:p>
            <a:pPr algn="ctr">
              <a:lnSpc>
                <a:spcPct val="100000"/>
              </a:lnSpc>
            </a:pP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6" name="CustomShape 12"/>
          <p:cNvSpPr/>
          <p:nvPr/>
        </p:nvSpPr>
        <p:spPr>
          <a:xfrm>
            <a:off x="6096960" y="2070000"/>
            <a:ext cx="1674720" cy="28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8160" tIns="64080" rIns="128160" bIns="6408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DejaVu Sans"/>
              </a:rPr>
              <a:t>(3 квартал 2023 г. – </a:t>
            </a:r>
            <a:r>
              <a:rPr lang="ru-RU" sz="1000" b="1" strike="noStrike" spc="-1">
                <a:solidFill>
                  <a:srgbClr val="E46C0A"/>
                </a:solidFill>
                <a:latin typeface="Arial"/>
                <a:ea typeface="DejaVu Sans"/>
              </a:rPr>
              <a:t>36</a:t>
            </a: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DejaVu Sans"/>
              </a:rPr>
              <a:t>)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CustomShape 13"/>
          <p:cNvSpPr/>
          <p:nvPr/>
        </p:nvSpPr>
        <p:spPr>
          <a:xfrm>
            <a:off x="7899480" y="2075760"/>
            <a:ext cx="1568160" cy="2833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8160" tIns="64080" rIns="128160" bIns="6408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DejaVu Sans"/>
              </a:rPr>
              <a:t>(на </a:t>
            </a:r>
            <a:r>
              <a:rPr lang="ru-RU" sz="1000" spc="-1" smtClean="0">
                <a:solidFill>
                  <a:srgbClr val="1F497D"/>
                </a:solidFill>
                <a:latin typeface="Arial"/>
                <a:ea typeface="DejaVu Sans"/>
              </a:rPr>
              <a:t>47</a:t>
            </a:r>
            <a:r>
              <a:rPr lang="ru-RU" sz="1000" b="0" strike="noStrike" spc="-1" smtClean="0">
                <a:solidFill>
                  <a:srgbClr val="1F497D"/>
                </a:solidFill>
                <a:latin typeface="Arial"/>
                <a:ea typeface="DejaVu Sans"/>
              </a:rPr>
              <a:t>,2 </a:t>
            </a: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DejaVu Sans"/>
              </a:rPr>
              <a:t>%)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CustomShape 14"/>
          <p:cNvSpPr/>
          <p:nvPr/>
        </p:nvSpPr>
        <p:spPr>
          <a:xfrm>
            <a:off x="5306040" y="615600"/>
            <a:ext cx="4248000" cy="851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i="1" strike="noStrike" spc="-1">
                <a:solidFill>
                  <a:srgbClr val="1F497D"/>
                </a:solidFill>
                <a:latin typeface="Arial"/>
                <a:ea typeface="DejaVu Sans"/>
              </a:rPr>
              <a:t>Личный прием в Главном управлении  МЧС России по Ханты-Мансийскому автономному округу - Югре и территориальных подразделениях надзорной деятельности и профилактической работы  УНДиПР Главного управления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9" name="Line 15"/>
          <p:cNvSpPr/>
          <p:nvPr/>
        </p:nvSpPr>
        <p:spPr>
          <a:xfrm flipV="1">
            <a:off x="5839920" y="1307160"/>
            <a:ext cx="3298320" cy="11880"/>
          </a:xfrm>
          <a:prstGeom prst="line">
            <a:avLst/>
          </a:prstGeom>
          <a:ln w="73025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33120" rIns="90000" bIns="-33120" anchor="t" anchorCtr="1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Line 16"/>
          <p:cNvSpPr/>
          <p:nvPr/>
        </p:nvSpPr>
        <p:spPr>
          <a:xfrm>
            <a:off x="5305680" y="2070000"/>
            <a:ext cx="4336560" cy="11160"/>
          </a:xfrm>
          <a:prstGeom prst="line">
            <a:avLst/>
          </a:prstGeom>
          <a:ln w="19050">
            <a:solidFill>
              <a:srgbClr val="4A7E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33840" rIns="90000" bIns="-33840" anchor="t" anchorCtr="1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1" name="Рисунок 51"/>
          <p:cNvPicPr/>
          <p:nvPr/>
        </p:nvPicPr>
        <p:blipFill>
          <a:blip r:embed="rId2"/>
          <a:stretch/>
        </p:blipFill>
        <p:spPr>
          <a:xfrm>
            <a:off x="748440" y="36720"/>
            <a:ext cx="357840" cy="470880"/>
          </a:xfrm>
          <a:prstGeom prst="rect">
            <a:avLst/>
          </a:prstGeom>
          <a:ln w="0">
            <a:noFill/>
          </a:ln>
          <a:effectLst>
            <a:outerShdw blurRad="50760" dist="37674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422" name="CustomShape 17"/>
          <p:cNvSpPr/>
          <p:nvPr/>
        </p:nvSpPr>
        <p:spPr>
          <a:xfrm>
            <a:off x="1205640" y="22680"/>
            <a:ext cx="7980840" cy="57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VIII</a:t>
            </a:r>
            <a:r>
              <a:rPr lang="ru-RU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. Личный прием граждан должностными лицами Главного управления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3" name="Line 18"/>
          <p:cNvSpPr/>
          <p:nvPr/>
        </p:nvSpPr>
        <p:spPr>
          <a:xfrm>
            <a:off x="43200" y="595080"/>
            <a:ext cx="9720360" cy="20520"/>
          </a:xfrm>
          <a:prstGeom prst="line">
            <a:avLst/>
          </a:prstGeom>
          <a:ln w="73025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24480" rIns="90000" bIns="-24480" anchor="t" anchorCtr="1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4" name="CustomShape 19"/>
          <p:cNvSpPr/>
          <p:nvPr/>
        </p:nvSpPr>
        <p:spPr>
          <a:xfrm>
            <a:off x="9187200" y="0"/>
            <a:ext cx="366840" cy="43704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139170B0-3182-4792-B824-1828A551ACE3}" type="slidenum"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10</a:t>
            </a:fld>
            <a:r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                                                   </a:t>
            </a:r>
            <a:endParaRPr lang="ru-RU" sz="1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5" name="CustomShape 20"/>
          <p:cNvSpPr/>
          <p:nvPr/>
        </p:nvSpPr>
        <p:spPr>
          <a:xfrm>
            <a:off x="5448600" y="2510280"/>
            <a:ext cx="641520" cy="39456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  <a:sp3d prstMaterial="dkEdge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perspectiveLeft"/>
              <a:lightRig rig="threePt" dir="t"/>
            </a:scene3d>
            <a:sp3d prstMaterial="dkEdge"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000" b="1" strike="noStrike" spc="-1">
                <a:solidFill>
                  <a:srgbClr val="D2660F"/>
                </a:solidFill>
                <a:latin typeface="Arial"/>
                <a:ea typeface="DejaVu Sans"/>
              </a:rPr>
              <a:t>18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6" name="CustomShape 21"/>
          <p:cNvSpPr/>
          <p:nvPr/>
        </p:nvSpPr>
        <p:spPr>
          <a:xfrm>
            <a:off x="6096960" y="2390400"/>
            <a:ext cx="3370320" cy="69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984807"/>
                </a:solidFill>
                <a:latin typeface="Arial"/>
                <a:ea typeface="DejaVu Sans"/>
              </a:rPr>
              <a:t>КОНСУЛЬТАЦИЙ ГРАЖДАН</a:t>
            </a:r>
            <a:r>
              <a:rPr lang="en-US" sz="1000" b="0" strike="noStrike" spc="-1">
                <a:solidFill>
                  <a:srgbClr val="984807"/>
                </a:solidFill>
                <a:latin typeface="Arial"/>
                <a:ea typeface="DejaVu Sans"/>
              </a:rPr>
              <a:t> </a:t>
            </a:r>
            <a:r>
              <a:rPr lang="ru-RU" sz="1000" b="0" strike="noStrike" spc="-1">
                <a:solidFill>
                  <a:srgbClr val="984807"/>
                </a:solidFill>
                <a:latin typeface="Arial"/>
                <a:ea typeface="DejaVu Sans"/>
              </a:rPr>
              <a:t>ПО ВОПРОСАМ  ПОЖАРНОЙ БЕЗОПАСНОСТИ ПРОВЕДЕНО ТЕРРИТОРИАЛЬНЫМИ ОТДЕЛАМИ НАДЗОРНОЙ ДЕЯТЕЛЬНОСТИ И ПРОФИЛАКТИЧЕСКОЙ РАБОТЫ 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7" name="Line 22"/>
          <p:cNvSpPr/>
          <p:nvPr/>
        </p:nvSpPr>
        <p:spPr>
          <a:xfrm>
            <a:off x="520920" y="2785680"/>
            <a:ext cx="4366800" cy="5760"/>
          </a:xfrm>
          <a:prstGeom prst="line">
            <a:avLst/>
          </a:prstGeom>
          <a:ln w="19050">
            <a:solidFill>
              <a:srgbClr val="4A7E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39240" rIns="90000" bIns="-39240" anchor="t" anchorCtr="1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8" name="Line 23"/>
          <p:cNvSpPr/>
          <p:nvPr/>
        </p:nvSpPr>
        <p:spPr>
          <a:xfrm flipV="1">
            <a:off x="520920" y="3276000"/>
            <a:ext cx="4326120" cy="8280"/>
          </a:xfrm>
          <a:prstGeom prst="line">
            <a:avLst/>
          </a:prstGeom>
          <a:ln w="19050">
            <a:solidFill>
              <a:srgbClr val="4A7E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36720" rIns="90000" bIns="-36720" anchor="t" anchorCtr="1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9" name="CustomShape 24"/>
          <p:cNvSpPr/>
          <p:nvPr/>
        </p:nvSpPr>
        <p:spPr>
          <a:xfrm>
            <a:off x="5306040" y="4784760"/>
            <a:ext cx="4192920" cy="1460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DejaVu Sans"/>
              </a:rPr>
              <a:t>В соответствии с решением Коллегии МЧС России  </a:t>
            </a:r>
            <a:r>
              <a:rPr sz="1800"/>
              <a:t/>
            </a:r>
            <a:br>
              <a:rPr sz="1800"/>
            </a:b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DejaVu Sans"/>
              </a:rPr>
              <a:t>от 16.02.2022 №1/I (пп. 17 п. 30) проводится личный прием граждан в ежедневном режиме работниками отделения по работе с обращениями граждан, согласно приказа Главного управления от 01.06.2022 № 542 «Об организации личного приема граждан в ежедневном режиме в Главном управлении Министерства Российской Федерации по делам гражданской обороны, чрезвычайным ситуациям и ликвидации последствий стихийных бедствий по Ханты-Мансийскому автономному округу – Югре».  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0" name="CustomShape 25"/>
          <p:cNvSpPr/>
          <p:nvPr/>
        </p:nvSpPr>
        <p:spPr>
          <a:xfrm>
            <a:off x="5448600" y="3368880"/>
            <a:ext cx="641520" cy="39456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  <a:sp3d prstMaterial="dkEdge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perspectiveLeft"/>
              <a:lightRig rig="threePt" dir="t"/>
            </a:scene3d>
            <a:sp3d prstMaterial="dkEdge"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000" b="1" strike="noStrike" spc="-1">
                <a:solidFill>
                  <a:srgbClr val="D2660F"/>
                </a:solidFill>
                <a:latin typeface="Arial"/>
                <a:ea typeface="DejaVu Sans"/>
              </a:rPr>
              <a:t> 1 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1" name="CustomShape 26"/>
          <p:cNvSpPr/>
          <p:nvPr/>
        </p:nvSpPr>
        <p:spPr>
          <a:xfrm>
            <a:off x="6096960" y="3372120"/>
            <a:ext cx="3370320" cy="39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984807"/>
                </a:solidFill>
                <a:latin typeface="Arial"/>
                <a:ea typeface="DejaVu Sans"/>
              </a:rPr>
              <a:t>ГРАЖДАН ПРИНЯТО НАЧАЛЬНИКОМ 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984807"/>
                </a:solidFill>
                <a:latin typeface="Arial"/>
                <a:ea typeface="DejaVu Sans"/>
              </a:rPr>
              <a:t>ГЛАВНОГО УПРАВЛЕНИЯ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2" name="CustomShape 27"/>
          <p:cNvSpPr/>
          <p:nvPr/>
        </p:nvSpPr>
        <p:spPr>
          <a:xfrm>
            <a:off x="5477040" y="4114440"/>
            <a:ext cx="708480" cy="39456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  <a:sp3d prstMaterial="dkEdge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perspectiveLeft"/>
              <a:lightRig rig="threePt" dir="t"/>
            </a:scene3d>
            <a:sp3d prstMaterial="dkEdge"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000" b="1" strike="noStrike" spc="-1">
                <a:solidFill>
                  <a:srgbClr val="D2660F"/>
                </a:solidFill>
                <a:latin typeface="Arial"/>
                <a:ea typeface="DejaVu Sans"/>
              </a:rPr>
              <a:t>0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3" name="CustomShape 28"/>
          <p:cNvSpPr/>
          <p:nvPr/>
        </p:nvSpPr>
        <p:spPr>
          <a:xfrm>
            <a:off x="4993200" y="4372560"/>
            <a:ext cx="641520" cy="100404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  <a:sp3d prstMaterial="dkEdge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perspectiveLeft"/>
              <a:lightRig rig="threePt" dir="t"/>
            </a:scene3d>
            <a:sp3d prstMaterial="dkEdge"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6000" b="1" strike="noStrike" spc="-1">
                <a:solidFill>
                  <a:srgbClr val="D2660F"/>
                </a:solidFill>
                <a:latin typeface="Arial"/>
                <a:ea typeface="DejaVu Sans"/>
              </a:rPr>
              <a:t>!</a:t>
            </a:r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4" name="Line 29"/>
          <p:cNvSpPr/>
          <p:nvPr/>
        </p:nvSpPr>
        <p:spPr>
          <a:xfrm flipH="1">
            <a:off x="5105520" y="634680"/>
            <a:ext cx="5040" cy="6223320"/>
          </a:xfrm>
          <a:prstGeom prst="line">
            <a:avLst/>
          </a:prstGeom>
          <a:ln>
            <a:solidFill>
              <a:srgbClr val="4A7E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5" name="CustomShape 30"/>
          <p:cNvSpPr/>
          <p:nvPr/>
        </p:nvSpPr>
        <p:spPr>
          <a:xfrm rot="10800000" flipV="1">
            <a:off x="225720" y="3291120"/>
            <a:ext cx="48740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cap="all" spc="-1">
                <a:solidFill>
                  <a:srgbClr val="17375E"/>
                </a:solidFill>
                <a:latin typeface="Arial"/>
                <a:ea typeface="Times New Roman"/>
              </a:rPr>
              <a:t>По направлениям деятельности</a:t>
            </a:r>
            <a:r>
              <a:rPr lang="ru-RU" sz="1800" b="0" strike="noStrike" cap="all" spc="-1">
                <a:solidFill>
                  <a:srgbClr val="17375E"/>
                </a:solidFill>
                <a:latin typeface="Arial"/>
                <a:ea typeface="Times New Roman"/>
              </a:rPr>
              <a:t>: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6" name="CustomShape 31"/>
          <p:cNvSpPr/>
          <p:nvPr/>
        </p:nvSpPr>
        <p:spPr>
          <a:xfrm rot="10800000" flipV="1">
            <a:off x="521640" y="5726880"/>
            <a:ext cx="43660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0</a:t>
            </a:r>
            <a:r>
              <a:rPr lang="ru-RU" sz="1800" b="1" strike="noStrike" spc="-1">
                <a:solidFill>
                  <a:srgbClr val="376092"/>
                </a:solidFill>
                <a:latin typeface="Arial"/>
                <a:ea typeface="DejaVu Sans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1000" b="0" strike="noStrike" spc="-1">
                <a:solidFill>
                  <a:srgbClr val="E46C0A"/>
                </a:solidFill>
                <a:latin typeface="Arial"/>
                <a:ea typeface="DejaVu Sans"/>
              </a:rPr>
              <a:t>ПО ВОПРОСАМ ПРОХОЖДЕНИЯ СЛУЖБЫ В МЧС РОССИИ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7" name="CustomShape 32"/>
          <p:cNvSpPr/>
          <p:nvPr/>
        </p:nvSpPr>
        <p:spPr>
          <a:xfrm rot="10800000" flipV="1">
            <a:off x="1280160" y="1727280"/>
            <a:ext cx="3703320" cy="54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cap="all" spc="-1">
                <a:solidFill>
                  <a:srgbClr val="17375E"/>
                </a:solidFill>
                <a:latin typeface="Arial"/>
                <a:ea typeface="Times New Roman"/>
              </a:rPr>
              <a:t>Граждан приняты на личном приеме РАБОТНИКАМИ ОТДЕЛЕНИЯ ПО РАБОТЕ С ОБРАЩЕНИЯМИ ГРАЖДАН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8" name="CustomShape 33"/>
          <p:cNvSpPr/>
          <p:nvPr/>
        </p:nvSpPr>
        <p:spPr>
          <a:xfrm>
            <a:off x="448200" y="1774440"/>
            <a:ext cx="748800" cy="36396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  <a:sp3d prstMaterial="dkEdge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perspectiveLeft"/>
              <a:lightRig rig="threePt" dir="t"/>
            </a:scene3d>
            <a:sp3d prstMaterial="dkEdge"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800" b="1" strike="noStrike" spc="-1">
                <a:solidFill>
                  <a:srgbClr val="457AB7"/>
                </a:solidFill>
                <a:latin typeface="Arial"/>
                <a:ea typeface="DejaVu Sans"/>
              </a:rPr>
              <a:t>0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9" name="CustomShape 34"/>
          <p:cNvSpPr/>
          <p:nvPr/>
        </p:nvSpPr>
        <p:spPr>
          <a:xfrm rot="10800000" flipV="1">
            <a:off x="6003720" y="4095720"/>
            <a:ext cx="3464280" cy="54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984807"/>
                </a:solidFill>
                <a:latin typeface="Arial"/>
                <a:ea typeface="DejaVu Sans"/>
              </a:rPr>
              <a:t>ГРАЖДАН ПРИНЯТЫ НА ЛИЧНОМ ПРИЕМЕ РАБОТНИКАМИ ОТДЕЛЕНИЯ ПО РАБОТЕ 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984807"/>
                </a:solidFill>
                <a:latin typeface="Arial"/>
                <a:ea typeface="DejaVu Sans"/>
              </a:rPr>
              <a:t>С ОБРАЩЕНИЯМИ ГРАЖДАН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Рисунок 7"/>
          <p:cNvPicPr/>
          <p:nvPr/>
        </p:nvPicPr>
        <p:blipFill>
          <a:blip r:embed="rId2"/>
          <a:stretch/>
        </p:blipFill>
        <p:spPr>
          <a:xfrm>
            <a:off x="5069160" y="1278000"/>
            <a:ext cx="3971880" cy="1442880"/>
          </a:xfrm>
          <a:prstGeom prst="rect">
            <a:avLst/>
          </a:prstGeom>
          <a:ln w="0">
            <a:noFill/>
          </a:ln>
        </p:spPr>
      </p:pic>
      <p:sp>
        <p:nvSpPr>
          <p:cNvPr id="197" name="CustomShape 1"/>
          <p:cNvSpPr/>
          <p:nvPr/>
        </p:nvSpPr>
        <p:spPr>
          <a:xfrm>
            <a:off x="685800" y="2968200"/>
            <a:ext cx="8474760" cy="2279880"/>
          </a:xfrm>
          <a:prstGeom prst="rect">
            <a:avLst/>
          </a:prstGeom>
          <a:noFill/>
          <a:ln w="0">
            <a:solidFill>
              <a:srgbClr val="EA613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       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       </a:t>
            </a:r>
            <a:r>
              <a:rPr lang="en-U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Microsoft JhengHei UI"/>
              </a:rPr>
              <a:t>За 3 квартал 2024 года в Главном управлении рассмотрено </a:t>
            </a:r>
            <a:r>
              <a:rPr lang="ru-RU" sz="1200" b="1" strike="noStrike" spc="-1">
                <a:solidFill>
                  <a:srgbClr val="E46C0A"/>
                </a:solidFill>
                <a:latin typeface="Arial"/>
                <a:ea typeface="Microsoft JhengHei UI"/>
              </a:rPr>
              <a:t>533 </a:t>
            </a: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Microsoft JhengHei UI"/>
              </a:rPr>
              <a:t>обращения</a:t>
            </a:r>
            <a:r>
              <a:rPr lang="en-US" sz="1200" b="0" strike="noStrike" spc="-1">
                <a:solidFill>
                  <a:srgbClr val="1F497D"/>
                </a:solidFill>
                <a:latin typeface="Arial"/>
                <a:ea typeface="Microsoft JhengHei UI"/>
              </a:rPr>
              <a:t>,</a:t>
            </a: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Microsoft JhengHei UI"/>
              </a:rPr>
              <a:t> что на </a:t>
            </a:r>
            <a:r>
              <a:rPr lang="ru-RU" sz="1200" b="1" strike="noStrike" spc="-1">
                <a:solidFill>
                  <a:srgbClr val="E46C0A"/>
                </a:solidFill>
                <a:latin typeface="Arial"/>
                <a:ea typeface="Microsoft JhengHei UI"/>
              </a:rPr>
              <a:t>27,7%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Microsoft JhengHei UI"/>
              </a:rPr>
              <a:t>меньше, чем за 3 квартал  2023   (</a:t>
            </a:r>
            <a:r>
              <a:rPr lang="ru-RU" sz="1200" b="1" strike="noStrike" spc="-1">
                <a:solidFill>
                  <a:srgbClr val="E46C0A"/>
                </a:solidFill>
                <a:latin typeface="Arial"/>
                <a:ea typeface="Microsoft JhengHei UI"/>
              </a:rPr>
              <a:t>737</a:t>
            </a: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Microsoft JhengHei UI"/>
              </a:rPr>
              <a:t>),  из них рассмотренных с нарушением срока  0 (АППГ: 0). В электронном виде поступило </a:t>
            </a:r>
            <a:r>
              <a:rPr lang="ru-RU" sz="1200" b="1" strike="noStrike" spc="-1">
                <a:solidFill>
                  <a:srgbClr val="E46C0A"/>
                </a:solidFill>
                <a:latin typeface="Arial"/>
                <a:ea typeface="Microsoft JhengHei UI"/>
              </a:rPr>
              <a:t>465</a:t>
            </a:r>
            <a:r>
              <a:rPr lang="ru-RU" sz="1200" b="1" strike="noStrike" spc="-1">
                <a:solidFill>
                  <a:srgbClr val="1F497D"/>
                </a:solidFill>
                <a:latin typeface="Arial"/>
                <a:ea typeface="Microsoft JhengHei UI"/>
              </a:rPr>
              <a:t> </a:t>
            </a: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Microsoft JhengHei UI"/>
              </a:rPr>
              <a:t>обращений (АППГ – </a:t>
            </a:r>
            <a:r>
              <a:rPr lang="ru-RU" sz="1200" b="1" strike="noStrike" spc="-1">
                <a:solidFill>
                  <a:srgbClr val="E46C0A"/>
                </a:solidFill>
                <a:latin typeface="Arial"/>
                <a:ea typeface="Microsoft JhengHei UI"/>
              </a:rPr>
              <a:t>632</a:t>
            </a: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Microsoft JhengHei UI"/>
              </a:rPr>
              <a:t>), в письменном виде </a:t>
            </a:r>
            <a:r>
              <a:rPr lang="ru-RU" sz="1200" b="1" strike="noStrike" spc="-1">
                <a:solidFill>
                  <a:srgbClr val="E46C0A"/>
                </a:solidFill>
                <a:latin typeface="Arial"/>
                <a:ea typeface="Microsoft JhengHei UI"/>
              </a:rPr>
              <a:t>68</a:t>
            </a: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Microsoft JhengHei UI"/>
              </a:rPr>
              <a:t> (АППГ-</a:t>
            </a:r>
            <a:r>
              <a:rPr lang="ru-RU" sz="1200" b="1" strike="noStrike" spc="-1">
                <a:solidFill>
                  <a:srgbClr val="E46C0A"/>
                </a:solidFill>
                <a:latin typeface="Arial"/>
                <a:ea typeface="Microsoft JhengHei UI"/>
              </a:rPr>
              <a:t>105</a:t>
            </a: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Microsoft JhengHei UI"/>
              </a:rPr>
              <a:t>). Перенаправлено на рассмотрение по компетенции в другие органы государственной власти и местного самоуправления </a:t>
            </a:r>
            <a:r>
              <a:rPr lang="ru-RU" sz="1200" b="1" strike="noStrike" spc="-1">
                <a:solidFill>
                  <a:srgbClr val="C00000"/>
                </a:solidFill>
                <a:latin typeface="Arial"/>
                <a:ea typeface="Microsoft JhengHei UI"/>
              </a:rPr>
              <a:t>14</a:t>
            </a:r>
            <a:r>
              <a:rPr lang="ru-RU" sz="1200" b="0" strike="noStrike" spc="-1">
                <a:solidFill>
                  <a:srgbClr val="C00000"/>
                </a:solidFill>
                <a:latin typeface="Arial"/>
                <a:ea typeface="Microsoft JhengHei UI"/>
              </a:rPr>
              <a:t> </a:t>
            </a:r>
            <a:r>
              <a:rPr lang="ru-RU" sz="1200" b="0" strike="noStrike" spc="-1">
                <a:solidFill>
                  <a:srgbClr val="17406D"/>
                </a:solidFill>
                <a:latin typeface="Arial"/>
                <a:ea typeface="Microsoft JhengHei UI"/>
              </a:rPr>
              <a:t>(АППГ</a:t>
            </a: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Microsoft JhengHei UI"/>
              </a:rPr>
              <a:t>: </a:t>
            </a:r>
            <a:r>
              <a:rPr lang="ru-RU" sz="1200" b="1" strike="noStrike" spc="-1">
                <a:solidFill>
                  <a:srgbClr val="C00000"/>
                </a:solidFill>
                <a:latin typeface="Arial"/>
                <a:ea typeface="Microsoft JhengHei UI"/>
              </a:rPr>
              <a:t>9</a:t>
            </a: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Microsoft JhengHei UI"/>
              </a:rPr>
              <a:t>), из них с нарушением срока 0 (АППГ: 0). 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Microsoft JhengHei UI"/>
              </a:rPr>
              <a:t>         За  3 квартал 2024 года  в отношении Главного управления и его должностных лиц  отсутствуют судебные решения, связанные с нарушением порядка рассмотрения обращений, установленного федеральным законом от 02 мая 2006 года № 59-ФЗ «О порядке рассмотрения обращений граждан Российской Федерации» (далее – федеральный закон от 02.05.2006 № 59-ФЗ).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8" name="Рисунок 19"/>
          <p:cNvPicPr/>
          <p:nvPr/>
        </p:nvPicPr>
        <p:blipFill>
          <a:blip r:embed="rId3"/>
          <a:stretch/>
        </p:blipFill>
        <p:spPr>
          <a:xfrm>
            <a:off x="755640" y="37440"/>
            <a:ext cx="356760" cy="469800"/>
          </a:xfrm>
          <a:prstGeom prst="rect">
            <a:avLst/>
          </a:prstGeom>
          <a:ln w="0">
            <a:noFill/>
          </a:ln>
          <a:effectLst>
            <a:outerShdw blurRad="50760" dist="37674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199" name="CustomShape 2"/>
          <p:cNvSpPr/>
          <p:nvPr/>
        </p:nvSpPr>
        <p:spPr>
          <a:xfrm>
            <a:off x="9160920" y="9000"/>
            <a:ext cx="366480" cy="43668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CF1CA8E0-F9B6-460D-9CD1-E91F2AF31BB7}" type="slidenum"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2</a:t>
            </a:fld>
            <a:endParaRPr lang="ru-RU" sz="1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CustomShape 3"/>
          <p:cNvSpPr/>
          <p:nvPr/>
        </p:nvSpPr>
        <p:spPr>
          <a:xfrm>
            <a:off x="1340280" y="113400"/>
            <a:ext cx="641808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I</a:t>
            </a:r>
            <a:r>
              <a:rPr lang="ru-RU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. Основные показатели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Line 4"/>
          <p:cNvSpPr/>
          <p:nvPr/>
        </p:nvSpPr>
        <p:spPr>
          <a:xfrm>
            <a:off x="0" y="572400"/>
            <a:ext cx="9695160" cy="15840"/>
          </a:xfrm>
          <a:prstGeom prst="line">
            <a:avLst/>
          </a:prstGeom>
          <a:ln w="73025">
            <a:solidFill>
              <a:srgbClr val="DBEFF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29160" rIns="90000" bIns="-29160" anchor="t" anchorCtr="1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CustomShape 5"/>
          <p:cNvSpPr/>
          <p:nvPr/>
        </p:nvSpPr>
        <p:spPr>
          <a:xfrm>
            <a:off x="1001880" y="1017000"/>
            <a:ext cx="45190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00" b="0" strike="noStrike" cap="all" spc="-1">
                <a:solidFill>
                  <a:srgbClr val="1F497D"/>
                </a:solidFill>
                <a:latin typeface="Arial"/>
                <a:ea typeface="Times New Roman"/>
              </a:rPr>
              <a:t>ВСЕГО ОБРАЩЕНИЙ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CustomShape 6"/>
          <p:cNvSpPr/>
          <p:nvPr/>
        </p:nvSpPr>
        <p:spPr>
          <a:xfrm>
            <a:off x="1828800" y="1509480"/>
            <a:ext cx="1055520" cy="51624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1">
                <a:solidFill>
                  <a:srgbClr val="19457A"/>
                </a:solidFill>
                <a:latin typeface="Arial"/>
                <a:ea typeface="DejaVu Sans"/>
              </a:rPr>
              <a:t>533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CustomShape 7"/>
          <p:cNvSpPr/>
          <p:nvPr/>
        </p:nvSpPr>
        <p:spPr>
          <a:xfrm>
            <a:off x="3351240" y="1722240"/>
            <a:ext cx="295560" cy="449640"/>
          </a:xfrm>
          <a:custGeom>
            <a:avLst/>
            <a:gdLst>
              <a:gd name="textAreaLeft" fmla="*/ 0 w 295560"/>
              <a:gd name="textAreaRight" fmla="*/ 295920 w 295560"/>
              <a:gd name="textAreaTop" fmla="*/ 0 h 449640"/>
              <a:gd name="textAreaBottom" fmla="*/ 450000 h 449640"/>
            </a:gdLst>
            <a:ahLst/>
            <a:cxnLst/>
            <a:rect l="textAreaLeft" t="textAreaTop" r="textAreaRight" b="textAreaBottom"/>
            <a:pathLst>
              <a:path w="201" h="194">
                <a:moveTo>
                  <a:pt x="92" y="189"/>
                </a:moveTo>
                <a:cubicBezTo>
                  <a:pt x="8" y="105"/>
                  <a:pt x="8" y="105"/>
                  <a:pt x="8" y="105"/>
                </a:cubicBezTo>
                <a:cubicBezTo>
                  <a:pt x="0" y="97"/>
                  <a:pt x="6" y="84"/>
                  <a:pt x="16" y="84"/>
                </a:cubicBezTo>
                <a:cubicBezTo>
                  <a:pt x="52" y="84"/>
                  <a:pt x="52" y="84"/>
                  <a:pt x="52" y="84"/>
                </a:cubicBezTo>
                <a:cubicBezTo>
                  <a:pt x="52" y="30"/>
                  <a:pt x="52" y="30"/>
                  <a:pt x="52" y="30"/>
                </a:cubicBezTo>
                <a:cubicBezTo>
                  <a:pt x="52" y="13"/>
                  <a:pt x="66" y="0"/>
                  <a:pt x="83" y="0"/>
                </a:cubicBezTo>
                <a:cubicBezTo>
                  <a:pt x="119" y="0"/>
                  <a:pt x="119" y="0"/>
                  <a:pt x="119" y="0"/>
                </a:cubicBezTo>
                <a:cubicBezTo>
                  <a:pt x="135" y="0"/>
                  <a:pt x="149" y="13"/>
                  <a:pt x="149" y="30"/>
                </a:cubicBezTo>
                <a:cubicBezTo>
                  <a:pt x="149" y="84"/>
                  <a:pt x="149" y="84"/>
                  <a:pt x="149" y="84"/>
                </a:cubicBezTo>
                <a:cubicBezTo>
                  <a:pt x="185" y="84"/>
                  <a:pt x="185" y="84"/>
                  <a:pt x="185" y="84"/>
                </a:cubicBezTo>
                <a:cubicBezTo>
                  <a:pt x="195" y="84"/>
                  <a:pt x="201" y="97"/>
                  <a:pt x="193" y="105"/>
                </a:cubicBezTo>
                <a:cubicBezTo>
                  <a:pt x="109" y="189"/>
                  <a:pt x="109" y="189"/>
                  <a:pt x="109" y="189"/>
                </a:cubicBezTo>
                <a:cubicBezTo>
                  <a:pt x="104" y="194"/>
                  <a:pt x="97" y="194"/>
                  <a:pt x="92" y="189"/>
                </a:cubicBezTo>
                <a:cubicBezTo>
                  <a:pt x="92" y="189"/>
                  <a:pt x="97" y="194"/>
                  <a:pt x="92" y="189"/>
                </a:cubicBezTo>
                <a:close/>
              </a:path>
            </a:pathLst>
          </a:custGeom>
          <a:solidFill>
            <a:srgbClr val="92D05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CustomShape 8"/>
          <p:cNvSpPr/>
          <p:nvPr/>
        </p:nvSpPr>
        <p:spPr>
          <a:xfrm>
            <a:off x="1891080" y="2032560"/>
            <a:ext cx="1579320" cy="432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8160" tIns="64080" rIns="128160" bIns="6408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F79646"/>
                </a:solidFill>
                <a:latin typeface="Arial"/>
                <a:ea typeface="DejaVu Sans"/>
              </a:rPr>
              <a:t> 737 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(АППГ</a:t>
            </a:r>
            <a:r>
              <a:rPr lang="ru-RU" sz="1400" b="0" strike="noStrike" spc="-1">
                <a:solidFill>
                  <a:srgbClr val="1F497D"/>
                </a:solidFill>
                <a:latin typeface="Arial"/>
                <a:ea typeface="DejaVu Sans"/>
              </a:rPr>
              <a:t>)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CustomShape 9"/>
          <p:cNvSpPr/>
          <p:nvPr/>
        </p:nvSpPr>
        <p:spPr>
          <a:xfrm>
            <a:off x="3638520" y="1803600"/>
            <a:ext cx="1314000" cy="34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8160" tIns="64080" rIns="128160" bIns="6408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solidFill>
                  <a:srgbClr val="1F497D"/>
                </a:solidFill>
                <a:latin typeface="Arial"/>
                <a:ea typeface="DejaVu Sans"/>
              </a:rPr>
              <a:t>(на 27,7 %)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7" name="Рисунок 244"/>
          <p:cNvPicPr/>
          <p:nvPr/>
        </p:nvPicPr>
        <p:blipFill>
          <a:blip r:embed="rId4"/>
          <a:stretch/>
        </p:blipFill>
        <p:spPr>
          <a:xfrm>
            <a:off x="190080" y="1049400"/>
            <a:ext cx="1641240" cy="1377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Прямоугольник 61"/>
          <p:cNvSpPr/>
          <p:nvPr/>
        </p:nvSpPr>
        <p:spPr>
          <a:xfrm>
            <a:off x="7394400" y="2573280"/>
            <a:ext cx="891000" cy="900000"/>
          </a:xfrm>
          <a:prstGeom prst="rect">
            <a:avLst/>
          </a:prstGeom>
          <a:gradFill rotWithShape="0">
            <a:gsLst>
              <a:gs pos="0">
                <a:srgbClr val="F1F8FE"/>
              </a:gs>
              <a:gs pos="100000">
                <a:srgbClr val="83BFF6"/>
              </a:gs>
            </a:gsLst>
            <a:lin ang="5400000"/>
          </a:gradFill>
          <a:ln>
            <a:solidFill>
              <a:srgbClr val="A5C249">
                <a:lumMod val="75000"/>
              </a:srgb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9" name="Рисунок 104"/>
          <p:cNvPicPr/>
          <p:nvPr/>
        </p:nvPicPr>
        <p:blipFill>
          <a:blip r:embed="rId2"/>
          <a:stretch/>
        </p:blipFill>
        <p:spPr>
          <a:xfrm>
            <a:off x="751320" y="0"/>
            <a:ext cx="405000" cy="532800"/>
          </a:xfrm>
          <a:prstGeom prst="rect">
            <a:avLst/>
          </a:prstGeom>
          <a:ln w="0">
            <a:noFill/>
          </a:ln>
          <a:effectLst>
            <a:outerShdw blurRad="50760" dist="37674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210" name="Номер слайда 3"/>
          <p:cNvSpPr/>
          <p:nvPr/>
        </p:nvSpPr>
        <p:spPr>
          <a:xfrm>
            <a:off x="9160920" y="9000"/>
            <a:ext cx="367200" cy="43740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B1C980B8-1CFC-44F1-958C-6162267DD42C}" type="slidenum"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3</a:t>
            </a:fld>
            <a:endParaRPr lang="ru-RU" sz="1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TextBox 106"/>
          <p:cNvSpPr/>
          <p:nvPr/>
        </p:nvSpPr>
        <p:spPr>
          <a:xfrm>
            <a:off x="1847160" y="163440"/>
            <a:ext cx="649620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II</a:t>
            </a:r>
            <a:r>
              <a:rPr lang="ru-RU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.   Виды, формы, типы обращений граждан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12" name="Прямая соединительная линия 109"/>
          <p:cNvCxnSpPr/>
          <p:nvPr/>
        </p:nvCxnSpPr>
        <p:spPr>
          <a:xfrm>
            <a:off x="0" y="575280"/>
            <a:ext cx="9594360" cy="20520"/>
          </a:xfrm>
          <a:prstGeom prst="straightConnector1">
            <a:avLst/>
          </a:prstGeom>
          <a:ln w="73025">
            <a:solidFill>
              <a:srgbClr val="DBEFF9"/>
            </a:solidFill>
          </a:ln>
        </p:spPr>
      </p:cxnSp>
      <p:cxnSp>
        <p:nvCxnSpPr>
          <p:cNvPr id="213" name="Прямая соединительная линия 114"/>
          <p:cNvCxnSpPr/>
          <p:nvPr/>
        </p:nvCxnSpPr>
        <p:spPr>
          <a:xfrm>
            <a:off x="216360" y="1093320"/>
            <a:ext cx="3892680" cy="41040"/>
          </a:xfrm>
          <a:prstGeom prst="straightConnector1">
            <a:avLst/>
          </a:prstGeom>
          <a:ln w="73025">
            <a:solidFill>
              <a:srgbClr val="DBEFF9"/>
            </a:solidFill>
          </a:ln>
        </p:spPr>
      </p:cxnSp>
      <p:cxnSp>
        <p:nvCxnSpPr>
          <p:cNvPr id="214" name="Прямая соединительная линия 115"/>
          <p:cNvCxnSpPr/>
          <p:nvPr/>
        </p:nvCxnSpPr>
        <p:spPr>
          <a:xfrm flipV="1">
            <a:off x="4852800" y="1130760"/>
            <a:ext cx="4515480" cy="22680"/>
          </a:xfrm>
          <a:prstGeom prst="straightConnector1">
            <a:avLst/>
          </a:prstGeom>
          <a:ln w="60325">
            <a:solidFill>
              <a:srgbClr val="DBEFF9"/>
            </a:solidFill>
          </a:ln>
        </p:spPr>
      </p:cxnSp>
      <p:sp>
        <p:nvSpPr>
          <p:cNvPr id="215" name="TextBox 2"/>
          <p:cNvSpPr/>
          <p:nvPr/>
        </p:nvSpPr>
        <p:spPr>
          <a:xfrm>
            <a:off x="106560" y="825840"/>
            <a:ext cx="421344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spc="-1">
                <a:solidFill>
                  <a:srgbClr val="376092"/>
                </a:solidFill>
                <a:latin typeface="Arial"/>
                <a:ea typeface="DejaVu Sans"/>
              </a:rPr>
              <a:t>Статистика по видам обращений граждан в сравнении с АППГ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TextBox 89"/>
          <p:cNvSpPr/>
          <p:nvPr/>
        </p:nvSpPr>
        <p:spPr>
          <a:xfrm>
            <a:off x="4852800" y="854280"/>
            <a:ext cx="437256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spc="-1">
                <a:solidFill>
                  <a:srgbClr val="376092"/>
                </a:solidFill>
                <a:latin typeface="Arial"/>
                <a:ea typeface="DejaVu Sans"/>
              </a:rPr>
              <a:t>Статистика по формам обращений граждан в сравнении с АППГ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17" name="Группа 19"/>
          <p:cNvGrpSpPr/>
          <p:nvPr/>
        </p:nvGrpSpPr>
        <p:grpSpPr>
          <a:xfrm>
            <a:off x="564480" y="1306080"/>
            <a:ext cx="3661560" cy="3056040"/>
            <a:chOff x="564480" y="1306080"/>
            <a:chExt cx="3661560" cy="3056040"/>
          </a:xfrm>
        </p:grpSpPr>
        <p:grpSp>
          <p:nvGrpSpPr>
            <p:cNvPr id="218" name="Группа 18"/>
            <p:cNvGrpSpPr/>
            <p:nvPr/>
          </p:nvGrpSpPr>
          <p:grpSpPr>
            <a:xfrm>
              <a:off x="564480" y="1306080"/>
              <a:ext cx="3661560" cy="3056040"/>
              <a:chOff x="564480" y="1306080"/>
              <a:chExt cx="3661560" cy="3056040"/>
            </a:xfrm>
          </p:grpSpPr>
          <p:grpSp>
            <p:nvGrpSpPr>
              <p:cNvPr id="219" name="Схема 13"/>
              <p:cNvGrpSpPr/>
              <p:nvPr/>
            </p:nvGrpSpPr>
            <p:grpSpPr>
              <a:xfrm>
                <a:off x="564480" y="1306080"/>
                <a:ext cx="3661560" cy="3056040"/>
                <a:chOff x="564480" y="1306080"/>
                <a:chExt cx="3661560" cy="3056040"/>
              </a:xfrm>
            </p:grpSpPr>
            <p:sp>
              <p:nvSpPr>
                <p:cNvPr id="220" name="Прямоугольник 219"/>
                <p:cNvSpPr/>
                <p:nvPr/>
              </p:nvSpPr>
              <p:spPr>
                <a:xfrm>
                  <a:off x="564480" y="1306080"/>
                  <a:ext cx="3531960" cy="27460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noAutofit/>
                </a:bodyPr>
                <a:lstStyle/>
                <a:p>
                  <a:endParaRPr lang="ru-RU" sz="1800" b="0" strike="noStrike" spc="-1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21" name="Ромб 220"/>
                <p:cNvSpPr/>
                <p:nvPr/>
              </p:nvSpPr>
              <p:spPr>
                <a:xfrm>
                  <a:off x="1049760" y="1306080"/>
                  <a:ext cx="3091320" cy="3056040"/>
                </a:xfrm>
                <a:prstGeom prst="diamond">
                  <a:avLst/>
                </a:prstGeom>
                <a:gradFill rotWithShape="0">
                  <a:gsLst>
                    <a:gs pos="0">
                      <a:srgbClr val="F1F8FE"/>
                    </a:gs>
                    <a:gs pos="100000">
                      <a:srgbClr val="83BFF6"/>
                    </a:gs>
                  </a:gsLst>
                  <a:lin ang="5400000"/>
                </a:gradFill>
                <a:ln w="38100">
                  <a:solidFill>
                    <a:srgbClr val="A5C249">
                      <a:lumMod val="75000"/>
                    </a:srgbClr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noAutofit/>
                </a:bodyPr>
                <a:lstStyle/>
                <a:p>
                  <a:endParaRPr lang="ru-RU" sz="1800" b="0" strike="noStrike" spc="-1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22" name="Скругленный прямоугольник 221"/>
                <p:cNvSpPr/>
                <p:nvPr/>
              </p:nvSpPr>
              <p:spPr>
                <a:xfrm>
                  <a:off x="972360" y="1649160"/>
                  <a:ext cx="1507320" cy="107712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>
                  <a:solidFill>
                    <a:srgbClr val="0F6FC6"/>
                  </a:solidFill>
                </a:ln>
              </p:spPr>
              <p:style>
                <a:lnRef idx="2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34200" tIns="34200" rIns="34200" bIns="34200" numCol="1" spcCol="1440" anchor="t"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Aft>
                      <a:spcPts val="315"/>
                    </a:spcAft>
                  </a:pPr>
                  <a:r>
                    <a:rPr lang="ru-RU" sz="900" b="1" strike="noStrike" cap="all" spc="-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DejaVu Sans"/>
                    </a:rPr>
                    <a:t>Заявления</a:t>
                  </a:r>
                  <a:endParaRPr lang="ru-RU" sz="900" b="0" strike="noStrike" spc="-1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>
                    <a:lnSpc>
                      <a:spcPct val="90000"/>
                    </a:lnSpc>
                    <a:spcAft>
                      <a:spcPts val="420"/>
                    </a:spcAft>
                  </a:pPr>
                  <a:r>
                    <a:rPr lang="ru-RU" sz="1200" b="1" strike="noStrike" spc="-1">
                      <a:solidFill>
                        <a:schemeClr val="accent6">
                          <a:lumMod val="75000"/>
                        </a:schemeClr>
                      </a:solidFill>
                      <a:latin typeface="Arial"/>
                      <a:ea typeface="DejaVu Sans"/>
                    </a:rPr>
                    <a:t>526</a:t>
                  </a:r>
                  <a:endParaRPr lang="ru-RU" sz="1200" b="0" strike="noStrike" spc="-1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>
                    <a:lnSpc>
                      <a:spcPct val="90000"/>
                    </a:lnSpc>
                    <a:spcAft>
                      <a:spcPts val="420"/>
                    </a:spcAft>
                  </a:pPr>
                  <a:r>
                    <a:rPr lang="ru-RU" sz="1200" b="1" strike="noStrike" spc="-1">
                      <a:solidFill>
                        <a:srgbClr val="0070C0"/>
                      </a:solidFill>
                      <a:latin typeface="Arial"/>
                      <a:ea typeface="DejaVu Sans"/>
                    </a:rPr>
                    <a:t>722</a:t>
                  </a:r>
                  <a:endParaRPr lang="ru-RU" sz="1200" b="0" strike="noStrike" spc="-1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>
                    <a:lnSpc>
                      <a:spcPct val="90000"/>
                    </a:lnSpc>
                    <a:spcAft>
                      <a:spcPts val="210"/>
                    </a:spcAft>
                  </a:pPr>
                  <a:r>
                    <a:rPr lang="ru-RU" sz="600" b="0" i="1" strike="noStrike" spc="-1">
                      <a:solidFill>
                        <a:srgbClr val="0070C0"/>
                      </a:solidFill>
                      <a:latin typeface="Arial"/>
                      <a:ea typeface="DejaVu Sans"/>
                    </a:rPr>
                    <a:t>3 кв. </a:t>
                  </a:r>
                  <a:r>
                    <a:rPr lang="en-US" sz="600" b="0" i="1" strike="noStrike" spc="-1">
                      <a:solidFill>
                        <a:srgbClr val="0070C0"/>
                      </a:solidFill>
                      <a:latin typeface="Arial"/>
                      <a:ea typeface="DejaVu Sans"/>
                    </a:rPr>
                    <a:t>202</a:t>
                  </a:r>
                  <a:r>
                    <a:rPr lang="ru-RU" sz="600" b="0" i="1" strike="noStrike" spc="-1">
                      <a:solidFill>
                        <a:srgbClr val="0070C0"/>
                      </a:solidFill>
                      <a:latin typeface="Arial"/>
                      <a:ea typeface="DejaVu Sans"/>
                    </a:rPr>
                    <a:t>3</a:t>
                  </a:r>
                  <a:r>
                    <a:rPr lang="en-US" sz="600" b="0" i="1" strike="noStrike" spc="-1">
                      <a:solidFill>
                        <a:srgbClr val="0070C0"/>
                      </a:solidFill>
                      <a:latin typeface="Arial"/>
                      <a:ea typeface="DejaVu Sans"/>
                    </a:rPr>
                    <a:t> </a:t>
                  </a:r>
                  <a:endParaRPr lang="ru-RU" sz="600" b="0" strike="noStrike" spc="-1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23" name="Скругленный прямоугольник 222"/>
                <p:cNvSpPr/>
                <p:nvPr/>
              </p:nvSpPr>
              <p:spPr>
                <a:xfrm>
                  <a:off x="2551680" y="1636920"/>
                  <a:ext cx="1655640" cy="109044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>
                  <a:solidFill>
                    <a:srgbClr val="0F6FC6"/>
                  </a:solidFill>
                </a:ln>
              </p:spPr>
              <p:style>
                <a:lnRef idx="2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34200" tIns="34200" rIns="34200" bIns="34200" numCol="1" spcCol="1440" anchor="t"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Aft>
                      <a:spcPts val="420"/>
                    </a:spcAft>
                  </a:pPr>
                  <a:r>
                    <a:rPr lang="ru-RU" sz="900" b="1" strike="noStrike" cap="all" spc="-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DejaVu Sans"/>
                    </a:rPr>
                    <a:t>Предложения</a:t>
                  </a:r>
                  <a:r>
                    <a:rPr lang="ru-RU" sz="1200" b="1" strike="noStrike" cap="all" spc="-1">
                      <a:solidFill>
                        <a:schemeClr val="accent6">
                          <a:lumMod val="75000"/>
                        </a:schemeClr>
                      </a:solidFill>
                      <a:latin typeface="Arial"/>
                      <a:ea typeface="DejaVu Sans"/>
                    </a:rPr>
                    <a:t> </a:t>
                  </a:r>
                  <a:r>
                    <a:rPr lang="ru-RU" sz="1200" b="1" strike="noStrike" spc="-1">
                      <a:solidFill>
                        <a:schemeClr val="accent6">
                          <a:lumMod val="75000"/>
                        </a:schemeClr>
                      </a:solidFill>
                      <a:latin typeface="Arial"/>
                      <a:ea typeface="DejaVu Sans"/>
                    </a:rPr>
                    <a:t>    </a:t>
                  </a:r>
                  <a:endParaRPr lang="ru-RU" sz="1200" b="0" strike="noStrike" spc="-1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>
                    <a:lnSpc>
                      <a:spcPct val="90000"/>
                    </a:lnSpc>
                    <a:spcAft>
                      <a:spcPts val="420"/>
                    </a:spcAft>
                  </a:pPr>
                  <a:r>
                    <a:rPr lang="ru-RU" sz="1200" b="1" strike="noStrike" spc="-1">
                      <a:solidFill>
                        <a:schemeClr val="accent6">
                          <a:lumMod val="75000"/>
                        </a:schemeClr>
                      </a:solidFill>
                      <a:latin typeface="Arial"/>
                      <a:ea typeface="DejaVu Sans"/>
                    </a:rPr>
                    <a:t> 0</a:t>
                  </a:r>
                  <a:endParaRPr lang="ru-RU" sz="1200" b="0" strike="noStrike" spc="-1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>
                    <a:lnSpc>
                      <a:spcPct val="90000"/>
                    </a:lnSpc>
                    <a:spcAft>
                      <a:spcPts val="420"/>
                    </a:spcAft>
                  </a:pPr>
                  <a:r>
                    <a:rPr lang="ru-RU" sz="1200" b="1" strike="noStrike" spc="-1">
                      <a:solidFill>
                        <a:srgbClr val="0070C0"/>
                      </a:solidFill>
                      <a:latin typeface="Arial"/>
                      <a:ea typeface="DejaVu Sans"/>
                    </a:rPr>
                    <a:t> 0</a:t>
                  </a:r>
                  <a:endParaRPr lang="ru-RU" sz="1200" b="0" strike="noStrike" spc="-1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24" name="Скругленный прямоугольник 223"/>
                <p:cNvSpPr/>
                <p:nvPr/>
              </p:nvSpPr>
              <p:spPr>
                <a:xfrm>
                  <a:off x="900720" y="2855880"/>
                  <a:ext cx="1582560" cy="107496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>
                  <a:solidFill>
                    <a:srgbClr val="0F6FC6"/>
                  </a:solidFill>
                </a:ln>
              </p:spPr>
              <p:style>
                <a:lnRef idx="2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34200" tIns="34200" rIns="34200" bIns="34200" numCol="1" spcCol="1440" anchor="t"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Aft>
                      <a:spcPts val="315"/>
                    </a:spcAft>
                  </a:pPr>
                  <a:r>
                    <a:rPr lang="ru-RU" sz="900" b="1" strike="noStrike" cap="all" spc="-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DejaVu Sans"/>
                    </a:rPr>
                    <a:t>Жалобы</a:t>
                  </a:r>
                  <a:endParaRPr lang="ru-RU" sz="900" b="0" strike="noStrike" spc="-1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>
                    <a:lnSpc>
                      <a:spcPct val="90000"/>
                    </a:lnSpc>
                    <a:spcAft>
                      <a:spcPts val="420"/>
                    </a:spcAft>
                  </a:pPr>
                  <a:r>
                    <a:rPr lang="ru-RU" sz="1200" b="1" strike="noStrike" spc="-1">
                      <a:solidFill>
                        <a:schemeClr val="accent6">
                          <a:lumMod val="75000"/>
                        </a:schemeClr>
                      </a:solidFill>
                      <a:latin typeface="Arial"/>
                      <a:ea typeface="DejaVu Sans"/>
                    </a:rPr>
                    <a:t>7</a:t>
                  </a:r>
                  <a:endParaRPr lang="ru-RU" sz="1200" b="0" strike="noStrike" spc="-1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>
                    <a:lnSpc>
                      <a:spcPct val="90000"/>
                    </a:lnSpc>
                    <a:spcAft>
                      <a:spcPts val="420"/>
                    </a:spcAft>
                  </a:pPr>
                  <a:r>
                    <a:rPr lang="ru-RU" sz="1200" b="1" strike="noStrike" spc="-1">
                      <a:solidFill>
                        <a:srgbClr val="7030A0"/>
                      </a:solidFill>
                      <a:latin typeface="Arial"/>
                      <a:ea typeface="DejaVu Sans"/>
                    </a:rPr>
                    <a:t>15</a:t>
                  </a:r>
                  <a:endParaRPr lang="ru-RU" sz="1200" b="0" strike="noStrike" spc="-1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25" name="Скругленный прямоугольник 224"/>
                <p:cNvSpPr/>
                <p:nvPr/>
              </p:nvSpPr>
              <p:spPr>
                <a:xfrm>
                  <a:off x="2565360" y="2850840"/>
                  <a:ext cx="1660680" cy="107352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>
                  <a:solidFill>
                    <a:srgbClr val="0F6FC6"/>
                  </a:solidFill>
                </a:ln>
              </p:spPr>
              <p:style>
                <a:lnRef idx="2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34200" tIns="34200" rIns="34200" bIns="34200" numCol="1" spcCol="1440" anchor="t"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Aft>
                      <a:spcPts val="315"/>
                    </a:spcAft>
                  </a:pPr>
                  <a:r>
                    <a:rPr lang="ru-RU" sz="900" b="1" strike="noStrike" cap="all" spc="-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DejaVu Sans"/>
                    </a:rPr>
                    <a:t>Не обращения</a:t>
                  </a:r>
                  <a:r>
                    <a:rPr lang="ru-RU" sz="900" b="1" strike="noStrike" cap="all" spc="-1">
                      <a:solidFill>
                        <a:schemeClr val="accent6">
                          <a:lumMod val="75000"/>
                        </a:schemeClr>
                      </a:solidFill>
                      <a:latin typeface="Arial"/>
                      <a:ea typeface="DejaVu Sans"/>
                    </a:rPr>
                    <a:t>    </a:t>
                  </a:r>
                  <a:endParaRPr lang="ru-RU" sz="900" b="0" strike="noStrike" spc="-1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>
                    <a:lnSpc>
                      <a:spcPct val="90000"/>
                    </a:lnSpc>
                    <a:spcAft>
                      <a:spcPts val="420"/>
                    </a:spcAft>
                  </a:pPr>
                  <a:r>
                    <a:rPr lang="ru-RU" sz="1200" b="1" strike="noStrike" spc="-1">
                      <a:solidFill>
                        <a:schemeClr val="accent6">
                          <a:lumMod val="75000"/>
                        </a:schemeClr>
                      </a:solidFill>
                      <a:latin typeface="Arial"/>
                      <a:ea typeface="DejaVu Sans"/>
                    </a:rPr>
                    <a:t>0</a:t>
                  </a:r>
                  <a:endParaRPr lang="ru-RU" sz="1200" b="0" strike="noStrike" spc="-1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>
                    <a:lnSpc>
                      <a:spcPct val="90000"/>
                    </a:lnSpc>
                    <a:spcAft>
                      <a:spcPts val="420"/>
                    </a:spcAft>
                  </a:pPr>
                  <a:r>
                    <a:rPr lang="ru-RU" sz="1200" b="1" strike="noStrike" spc="-1">
                      <a:solidFill>
                        <a:srgbClr val="7030A0"/>
                      </a:solidFill>
                      <a:latin typeface="Arial"/>
                      <a:ea typeface="DejaVu Sans"/>
                    </a:rPr>
                    <a:t>0</a:t>
                  </a:r>
                  <a:endParaRPr lang="ru-RU" sz="1200" b="0" strike="noStrike" spc="-1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226" name="Рисунок 51"/>
              <p:cNvPicPr/>
              <p:nvPr/>
            </p:nvPicPr>
            <p:blipFill>
              <a:blip r:embed="rId3"/>
              <a:stretch/>
            </p:blipFill>
            <p:spPr>
              <a:xfrm>
                <a:off x="849240" y="1920600"/>
                <a:ext cx="369360" cy="3924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27" name="Рисунок 58"/>
              <p:cNvPicPr/>
              <p:nvPr/>
            </p:nvPicPr>
            <p:blipFill>
              <a:blip r:embed="rId4"/>
              <a:stretch/>
            </p:blipFill>
            <p:spPr>
              <a:xfrm>
                <a:off x="2458800" y="2972160"/>
                <a:ext cx="408600" cy="380160"/>
              </a:xfrm>
              <a:prstGeom prst="rect">
                <a:avLst/>
              </a:prstGeom>
              <a:ln w="0">
                <a:noFill/>
              </a:ln>
            </p:spPr>
          </p:pic>
        </p:grpSp>
        <p:pic>
          <p:nvPicPr>
            <p:cNvPr id="228" name="Рисунок 16"/>
            <p:cNvPicPr/>
            <p:nvPr/>
          </p:nvPicPr>
          <p:blipFill>
            <a:blip r:embed="rId5"/>
            <a:stretch/>
          </p:blipFill>
          <p:spPr>
            <a:xfrm>
              <a:off x="2441880" y="1929960"/>
              <a:ext cx="365040" cy="325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29" name="Рисунок 17"/>
            <p:cNvPicPr/>
            <p:nvPr/>
          </p:nvPicPr>
          <p:blipFill>
            <a:blip r:embed="rId6"/>
            <a:stretch/>
          </p:blipFill>
          <p:spPr>
            <a:xfrm>
              <a:off x="840960" y="2997360"/>
              <a:ext cx="408600" cy="3672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30" name="Стрелка вниз 68"/>
          <p:cNvSpPr/>
          <p:nvPr/>
        </p:nvSpPr>
        <p:spPr>
          <a:xfrm rot="10800000" flipH="1">
            <a:off x="3151440" y="7364520"/>
            <a:ext cx="395280" cy="50256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F6FC6"/>
          </a:solidFill>
          <a:ln>
            <a:solidFill>
              <a:srgbClr val="0B5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231" name="Стрелка вниз 69"/>
          <p:cNvSpPr/>
          <p:nvPr/>
        </p:nvSpPr>
        <p:spPr>
          <a:xfrm rot="10800000" flipH="1">
            <a:off x="3303720" y="7516800"/>
            <a:ext cx="395280" cy="50256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F6FC6"/>
          </a:solidFill>
          <a:ln>
            <a:solidFill>
              <a:srgbClr val="0B5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232" name="Стрелка вниз 70"/>
          <p:cNvSpPr/>
          <p:nvPr/>
        </p:nvSpPr>
        <p:spPr>
          <a:xfrm flipH="1">
            <a:off x="3631680" y="7119720"/>
            <a:ext cx="292680" cy="3787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F6FC6"/>
          </a:solidFill>
          <a:ln>
            <a:solidFill>
              <a:srgbClr val="0B5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233" name="Стрелка вниз 71"/>
          <p:cNvSpPr/>
          <p:nvPr/>
        </p:nvSpPr>
        <p:spPr>
          <a:xfrm flipH="1">
            <a:off x="3784320" y="7272360"/>
            <a:ext cx="292680" cy="3787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F6FC6"/>
          </a:solidFill>
          <a:ln>
            <a:solidFill>
              <a:srgbClr val="0B5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234" name="Стрелка вниз 72"/>
          <p:cNvSpPr/>
          <p:nvPr/>
        </p:nvSpPr>
        <p:spPr>
          <a:xfrm flipH="1">
            <a:off x="3936600" y="7424640"/>
            <a:ext cx="292680" cy="3787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F6FC6"/>
          </a:solidFill>
          <a:ln>
            <a:solidFill>
              <a:srgbClr val="0B5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235" name="Стрелка вниз 73"/>
          <p:cNvSpPr/>
          <p:nvPr/>
        </p:nvSpPr>
        <p:spPr>
          <a:xfrm flipH="1">
            <a:off x="4088880" y="7576920"/>
            <a:ext cx="292680" cy="3787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F6FC6"/>
          </a:solidFill>
          <a:ln>
            <a:solidFill>
              <a:srgbClr val="0B5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grpSp>
        <p:nvGrpSpPr>
          <p:cNvPr id="236" name="Группа 150"/>
          <p:cNvGrpSpPr/>
          <p:nvPr/>
        </p:nvGrpSpPr>
        <p:grpSpPr>
          <a:xfrm>
            <a:off x="4537080" y="1522800"/>
            <a:ext cx="4918320" cy="2094480"/>
            <a:chOff x="4537080" y="1522800"/>
            <a:chExt cx="4918320" cy="2094480"/>
          </a:xfrm>
        </p:grpSpPr>
        <p:grpSp>
          <p:nvGrpSpPr>
            <p:cNvPr id="237" name="Схема 24"/>
            <p:cNvGrpSpPr/>
            <p:nvPr/>
          </p:nvGrpSpPr>
          <p:grpSpPr>
            <a:xfrm>
              <a:off x="4537080" y="1522800"/>
              <a:ext cx="4918320" cy="2094480"/>
              <a:chOff x="4537080" y="1522800"/>
              <a:chExt cx="4918320" cy="2094480"/>
            </a:xfrm>
          </p:grpSpPr>
          <p:sp>
            <p:nvSpPr>
              <p:cNvPr id="238" name="Прямоугольник 237"/>
              <p:cNvSpPr/>
              <p:nvPr/>
            </p:nvSpPr>
            <p:spPr>
              <a:xfrm>
                <a:off x="4537080" y="1522800"/>
                <a:ext cx="4918320" cy="2021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ru-RU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39" name="Прямоугольник 238"/>
              <p:cNvSpPr/>
              <p:nvPr/>
            </p:nvSpPr>
            <p:spPr>
              <a:xfrm>
                <a:off x="6267960" y="1523520"/>
                <a:ext cx="1843920" cy="9669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F6FC6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34200" tIns="34200" rIns="34200" bIns="34200" numCol="1" spcCol="1440" anchor="t">
                <a:no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315"/>
                  </a:spcAft>
                </a:pPr>
                <a:r>
                  <a:rPr lang="ru-RU" sz="900" b="1" strike="noStrike" cap="all" spc="-1">
                    <a:solidFill>
                      <a:schemeClr val="accent1">
                        <a:lumMod val="75000"/>
                      </a:schemeClr>
                    </a:solidFill>
                    <a:latin typeface="Arial"/>
                    <a:ea typeface="DejaVu Sans"/>
                  </a:rPr>
                  <a:t>Обращения, поступившие в электронном виде</a:t>
                </a:r>
                <a:endParaRPr lang="ru-RU" sz="900" b="0" strike="noStrike" spc="-1">
                  <a:solidFill>
                    <a:srgbClr val="000000"/>
                  </a:solidFill>
                  <a:latin typeface="Arial"/>
                </a:endParaRPr>
              </a:p>
              <a:p>
                <a:pPr algn="ctr">
                  <a:lnSpc>
                    <a:spcPct val="90000"/>
                  </a:lnSpc>
                  <a:spcAft>
                    <a:spcPts val="420"/>
                  </a:spcAft>
                </a:pPr>
                <a:r>
                  <a:rPr lang="ru-RU" sz="1200" b="1" strike="noStrike" cap="all" spc="-1">
                    <a:solidFill>
                      <a:srgbClr val="EC8F12"/>
                    </a:solidFill>
                    <a:latin typeface="Arial"/>
                    <a:ea typeface="DejaVu Sans"/>
                  </a:rPr>
                  <a:t>465</a:t>
                </a:r>
                <a:endParaRPr lang="ru-RU" sz="1200" b="0" strike="noStrike" spc="-1">
                  <a:solidFill>
                    <a:srgbClr val="000000"/>
                  </a:solidFill>
                  <a:latin typeface="Arial"/>
                </a:endParaRPr>
              </a:p>
              <a:p>
                <a:pPr algn="ctr">
                  <a:lnSpc>
                    <a:spcPct val="90000"/>
                  </a:lnSpc>
                  <a:spcAft>
                    <a:spcPts val="420"/>
                  </a:spcAft>
                </a:pPr>
                <a:r>
                  <a:rPr lang="en-US" sz="1200" b="1" strike="noStrike" cap="all" spc="-1">
                    <a:solidFill>
                      <a:srgbClr val="7030A0"/>
                    </a:solidFill>
                    <a:latin typeface="Arial"/>
                    <a:ea typeface="DejaVu Sans"/>
                  </a:rPr>
                  <a:t>6</a:t>
                </a:r>
                <a:r>
                  <a:rPr lang="ru-RU" sz="1200" b="1" strike="noStrike" cap="all" spc="-1">
                    <a:solidFill>
                      <a:srgbClr val="7030A0"/>
                    </a:solidFill>
                    <a:latin typeface="Arial"/>
                    <a:ea typeface="DejaVu Sans"/>
                  </a:rPr>
                  <a:t>32</a:t>
                </a:r>
                <a:endParaRPr lang="ru-RU" sz="12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40" name="Прямоугольник 239"/>
              <p:cNvSpPr/>
              <p:nvPr/>
            </p:nvSpPr>
            <p:spPr>
              <a:xfrm>
                <a:off x="5359680" y="1523520"/>
                <a:ext cx="825480" cy="966960"/>
              </a:xfrm>
              <a:prstGeom prst="rect">
                <a:avLst/>
              </a:prstGeom>
              <a:gradFill rotWithShape="0">
                <a:gsLst>
                  <a:gs pos="0">
                    <a:srgbClr val="F1F8FE"/>
                  </a:gs>
                  <a:gs pos="100000">
                    <a:srgbClr val="83BFF6"/>
                  </a:gs>
                </a:gsLst>
                <a:lin ang="5400000"/>
              </a:gradFill>
              <a:ln>
                <a:solidFill>
                  <a:srgbClr val="A5C249">
                    <a:lumMod val="75000"/>
                  </a:srgbClr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ru-RU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41" name="Прямоугольник 240"/>
              <p:cNvSpPr/>
              <p:nvPr/>
            </p:nvSpPr>
            <p:spPr>
              <a:xfrm>
                <a:off x="5379840" y="2650320"/>
                <a:ext cx="1843920" cy="9669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F6FC6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34200" tIns="34200" rIns="34200" bIns="34200" numCol="1" spcCol="1440" anchor="t">
                <a:no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315"/>
                  </a:spcAft>
                </a:pPr>
                <a:r>
                  <a:rPr lang="ru-RU" sz="900" b="1" strike="noStrike" cap="all" spc="-1">
                    <a:solidFill>
                      <a:schemeClr val="accent1">
                        <a:lumMod val="75000"/>
                      </a:schemeClr>
                    </a:solidFill>
                    <a:latin typeface="Arial"/>
                    <a:ea typeface="DejaVu Sans"/>
                  </a:rPr>
                  <a:t>Обращения,</a:t>
                </a:r>
                <a:r>
                  <a:rPr lang="en-US" sz="900" b="1" strike="noStrike" cap="all" spc="-1">
                    <a:solidFill>
                      <a:schemeClr val="accent1">
                        <a:lumMod val="75000"/>
                      </a:schemeClr>
                    </a:solidFill>
                    <a:latin typeface="Arial"/>
                    <a:ea typeface="DejaVu Sans"/>
                  </a:rPr>
                  <a:t> </a:t>
                </a:r>
                <a:r>
                  <a:rPr lang="ru-RU" sz="900" b="1" strike="noStrike" cap="all" spc="-1">
                    <a:solidFill>
                      <a:schemeClr val="accent1">
                        <a:lumMod val="75000"/>
                      </a:schemeClr>
                    </a:solidFill>
                    <a:latin typeface="Arial"/>
                    <a:ea typeface="DejaVu Sans"/>
                  </a:rPr>
                  <a:t>поступившие в письменном виде </a:t>
                </a:r>
                <a:endParaRPr lang="ru-RU" sz="900" b="0" strike="noStrike" spc="-1">
                  <a:solidFill>
                    <a:srgbClr val="000000"/>
                  </a:solidFill>
                  <a:latin typeface="Arial"/>
                </a:endParaRPr>
              </a:p>
              <a:p>
                <a:pPr algn="ctr">
                  <a:lnSpc>
                    <a:spcPct val="90000"/>
                  </a:lnSpc>
                  <a:spcAft>
                    <a:spcPts val="420"/>
                  </a:spcAft>
                </a:pPr>
                <a:r>
                  <a:rPr lang="ru-RU" sz="1200" b="1" strike="noStrike" cap="all" spc="-1">
                    <a:solidFill>
                      <a:srgbClr val="EC8F12"/>
                    </a:solidFill>
                    <a:latin typeface="Arial"/>
                    <a:ea typeface="DejaVu Sans"/>
                  </a:rPr>
                  <a:t>68</a:t>
                </a:r>
                <a:endParaRPr lang="ru-RU" sz="1200" b="0" strike="noStrike" spc="-1">
                  <a:solidFill>
                    <a:srgbClr val="000000"/>
                  </a:solidFill>
                  <a:latin typeface="Arial"/>
                </a:endParaRPr>
              </a:p>
              <a:p>
                <a:pPr algn="ctr">
                  <a:lnSpc>
                    <a:spcPct val="90000"/>
                  </a:lnSpc>
                  <a:spcAft>
                    <a:spcPts val="420"/>
                  </a:spcAft>
                </a:pPr>
                <a:r>
                  <a:rPr lang="en-US" sz="1200" b="1" strike="noStrike" cap="all" spc="-1">
                    <a:solidFill>
                      <a:srgbClr val="7030A0"/>
                    </a:solidFill>
                    <a:latin typeface="Arial"/>
                    <a:ea typeface="DejaVu Sans"/>
                  </a:rPr>
                  <a:t>1</a:t>
                </a:r>
                <a:r>
                  <a:rPr lang="ru-RU" sz="1200" b="1" strike="noStrike" cap="all" spc="-1">
                    <a:solidFill>
                      <a:srgbClr val="7030A0"/>
                    </a:solidFill>
                    <a:latin typeface="Arial"/>
                    <a:ea typeface="DejaVu Sans"/>
                  </a:rPr>
                  <a:t>05</a:t>
                </a:r>
                <a:endParaRPr lang="ru-RU" sz="12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42" name="Прямоугольник 241"/>
              <p:cNvSpPr/>
              <p:nvPr/>
            </p:nvSpPr>
            <p:spPr>
              <a:xfrm>
                <a:off x="4537080" y="2437560"/>
                <a:ext cx="745200" cy="859320"/>
              </a:xfrm>
              <a:prstGeom prst="rect">
                <a:avLst/>
              </a:prstGeom>
              <a:noFill/>
              <a:ln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ru-RU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pic>
          <p:nvPicPr>
            <p:cNvPr id="243" name="Рисунок 3"/>
            <p:cNvPicPr/>
            <p:nvPr/>
          </p:nvPicPr>
          <p:blipFill>
            <a:blip r:embed="rId7"/>
            <a:stretch/>
          </p:blipFill>
          <p:spPr>
            <a:xfrm>
              <a:off x="7573680" y="2723040"/>
              <a:ext cx="524880" cy="608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44" name="Рисунок 4"/>
            <p:cNvPicPr/>
            <p:nvPr/>
          </p:nvPicPr>
          <p:blipFill>
            <a:blip r:embed="rId8"/>
            <a:stretch/>
          </p:blipFill>
          <p:spPr>
            <a:xfrm>
              <a:off x="5779440" y="1636560"/>
              <a:ext cx="583560" cy="666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5" name="Прямоугольник 93"/>
            <p:cNvSpPr/>
            <p:nvPr/>
          </p:nvSpPr>
          <p:spPr>
            <a:xfrm>
              <a:off x="7727400" y="1820160"/>
              <a:ext cx="516960" cy="212760"/>
            </a:xfrm>
            <a:prstGeom prst="rect">
              <a:avLst/>
            </a:prstGeom>
            <a:noFill/>
            <a:ln w="0">
              <a:noFill/>
            </a:ln>
            <a:scene3d>
              <a:camera prst="perspectiveLeft"/>
              <a:lightRig rig="threePt" dir="t"/>
            </a:scene3d>
            <a:sp3d prstMaterial="dkEdge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ru-RU" sz="800" b="0" strike="noStrike" spc="-1">
                  <a:solidFill>
                    <a:srgbClr val="1F497D"/>
                  </a:solidFill>
                  <a:latin typeface="Arial"/>
                  <a:ea typeface="DejaVu Sans"/>
                </a:rPr>
                <a:t>26,</a:t>
              </a:r>
              <a:r>
                <a:rPr lang="en-US" sz="800" b="0" strike="noStrike" spc="-1">
                  <a:solidFill>
                    <a:srgbClr val="1F497D"/>
                  </a:solidFill>
                  <a:latin typeface="Arial"/>
                  <a:ea typeface="DejaVu Sans"/>
                </a:rPr>
                <a:t>4%</a:t>
              </a:r>
              <a:endParaRPr lang="ru-RU" sz="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6" name="Прямоугольник 94"/>
            <p:cNvSpPr/>
            <p:nvPr/>
          </p:nvSpPr>
          <p:spPr>
            <a:xfrm>
              <a:off x="6942960" y="2874960"/>
              <a:ext cx="561960" cy="212760"/>
            </a:xfrm>
            <a:prstGeom prst="rect">
              <a:avLst/>
            </a:prstGeom>
            <a:noFill/>
            <a:ln w="0">
              <a:noFill/>
            </a:ln>
            <a:scene3d>
              <a:camera prst="perspectiveLeft"/>
              <a:lightRig rig="threePt" dir="t"/>
            </a:scene3d>
            <a:sp3d prstMaterial="dkEdge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ru-RU" sz="800" b="0" strike="noStrike" spc="-1">
                  <a:solidFill>
                    <a:srgbClr val="1F497D"/>
                  </a:solidFill>
                  <a:latin typeface="Arial"/>
                  <a:ea typeface="DejaVu Sans"/>
                </a:rPr>
                <a:t>35,2</a:t>
              </a:r>
              <a:r>
                <a:rPr lang="en-US" sz="800" b="0" strike="noStrike" spc="-1">
                  <a:solidFill>
                    <a:srgbClr val="1F497D"/>
                  </a:solidFill>
                  <a:latin typeface="Arial"/>
                  <a:ea typeface="DejaVu Sans"/>
                </a:rPr>
                <a:t>%</a:t>
              </a:r>
              <a:endParaRPr lang="ru-RU" sz="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47" name="Прямоугольник 95"/>
          <p:cNvSpPr/>
          <p:nvPr/>
        </p:nvSpPr>
        <p:spPr>
          <a:xfrm>
            <a:off x="3126600" y="2929680"/>
            <a:ext cx="434520" cy="5832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  <a:sp3d prstMaterial="dkEdge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29160" bIns="2916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800" b="0" strike="noStrike" spc="-1">
              <a:solidFill>
                <a:srgbClr val="1F497D"/>
              </a:solidFill>
              <a:latin typeface="Arial"/>
              <a:ea typeface="DejaVu Sans"/>
            </a:endParaRPr>
          </a:p>
        </p:txBody>
      </p:sp>
      <p:sp>
        <p:nvSpPr>
          <p:cNvPr id="248" name="Прямоугольник 97"/>
          <p:cNvSpPr/>
          <p:nvPr/>
        </p:nvSpPr>
        <p:spPr>
          <a:xfrm>
            <a:off x="1784880" y="2919600"/>
            <a:ext cx="531000" cy="21276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  <a:sp3d prstMaterial="dkEdge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800" b="0" strike="noStrike" spc="-1">
                <a:solidFill>
                  <a:srgbClr val="1F497D"/>
                </a:solidFill>
                <a:latin typeface="Arial"/>
                <a:ea typeface="DejaVu Sans"/>
              </a:rPr>
              <a:t>53,3</a:t>
            </a:r>
            <a:r>
              <a:rPr lang="en-US" sz="800" b="0" strike="noStrike" spc="-1">
                <a:solidFill>
                  <a:srgbClr val="1F497D"/>
                </a:solidFill>
                <a:latin typeface="Arial"/>
                <a:ea typeface="DejaVu Sans"/>
              </a:rPr>
              <a:t>%</a:t>
            </a:r>
            <a:endParaRPr lang="ru-RU" sz="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Прямоугольник 107"/>
          <p:cNvSpPr/>
          <p:nvPr/>
        </p:nvSpPr>
        <p:spPr>
          <a:xfrm>
            <a:off x="2949840" y="1861920"/>
            <a:ext cx="567720" cy="18432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  <a:sp3d prstMaterial="dkEdge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</a:pPr>
            <a:endParaRPr lang="ru-RU" sz="600" b="0" strike="noStrike" spc="-1">
              <a:solidFill>
                <a:srgbClr val="1F497D"/>
              </a:solidFill>
              <a:latin typeface="Arial"/>
              <a:ea typeface="DejaVu Sans"/>
            </a:endParaRPr>
          </a:p>
        </p:txBody>
      </p:sp>
      <p:sp>
        <p:nvSpPr>
          <p:cNvPr id="250" name="Прямоугольник 108"/>
          <p:cNvSpPr/>
          <p:nvPr/>
        </p:nvSpPr>
        <p:spPr>
          <a:xfrm>
            <a:off x="1784880" y="1811880"/>
            <a:ext cx="531000" cy="21276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  <a:sp3d prstMaterial="dkEdge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800" b="0" strike="noStrike" spc="-1">
                <a:solidFill>
                  <a:srgbClr val="1F497D"/>
                </a:solidFill>
                <a:latin typeface="Arial"/>
                <a:ea typeface="DejaVu Sans"/>
              </a:rPr>
              <a:t>27,1</a:t>
            </a:r>
            <a:r>
              <a:rPr lang="en-US" sz="800" b="0" strike="noStrike" spc="-1">
                <a:solidFill>
                  <a:srgbClr val="1F497D"/>
                </a:solidFill>
                <a:latin typeface="Arial"/>
                <a:ea typeface="DejaVu Sans"/>
              </a:rPr>
              <a:t>%</a:t>
            </a:r>
            <a:endParaRPr lang="ru-RU" sz="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Прямоугольник 22"/>
          <p:cNvSpPr/>
          <p:nvPr/>
        </p:nvSpPr>
        <p:spPr>
          <a:xfrm>
            <a:off x="2806920" y="2338200"/>
            <a:ext cx="668520" cy="181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600" b="0" i="1" strike="noStrike" spc="-1">
                <a:solidFill>
                  <a:srgbClr val="1F497D"/>
                </a:solidFill>
                <a:latin typeface="Arial"/>
                <a:ea typeface="DejaVu Sans"/>
              </a:rPr>
              <a:t>3 кв. </a:t>
            </a:r>
            <a:r>
              <a:rPr lang="en-US" sz="600" b="0" i="1" strike="noStrike" spc="-1">
                <a:solidFill>
                  <a:srgbClr val="1F497D"/>
                </a:solidFill>
                <a:latin typeface="Arial"/>
                <a:ea typeface="DejaVu Sans"/>
              </a:rPr>
              <a:t>202</a:t>
            </a:r>
            <a:r>
              <a:rPr lang="ru-RU" sz="600" b="0" i="1" strike="noStrike" spc="-1">
                <a:solidFill>
                  <a:srgbClr val="1F497D"/>
                </a:solidFill>
                <a:latin typeface="Arial"/>
                <a:ea typeface="DejaVu Sans"/>
              </a:rPr>
              <a:t>3</a:t>
            </a:r>
            <a:endParaRPr lang="ru-RU" sz="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Прямоугольник 23"/>
          <p:cNvSpPr/>
          <p:nvPr/>
        </p:nvSpPr>
        <p:spPr>
          <a:xfrm>
            <a:off x="1277640" y="3348000"/>
            <a:ext cx="667080" cy="181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600" b="0" i="1" strike="noStrike" spc="-1">
                <a:solidFill>
                  <a:srgbClr val="1F497D"/>
                </a:solidFill>
                <a:latin typeface="Arial"/>
                <a:ea typeface="DejaVu Sans"/>
              </a:rPr>
              <a:t>3 кв. </a:t>
            </a:r>
            <a:r>
              <a:rPr lang="en-US" sz="600" b="0" i="1" strike="noStrike" spc="-1">
                <a:solidFill>
                  <a:srgbClr val="1F497D"/>
                </a:solidFill>
                <a:latin typeface="Arial"/>
                <a:ea typeface="DejaVu Sans"/>
              </a:rPr>
              <a:t>202</a:t>
            </a:r>
            <a:r>
              <a:rPr lang="ru-RU" sz="600" b="0" i="1" strike="noStrike" spc="-1">
                <a:solidFill>
                  <a:srgbClr val="1F497D"/>
                </a:solidFill>
                <a:latin typeface="Arial"/>
                <a:ea typeface="DejaVu Sans"/>
              </a:rPr>
              <a:t>3</a:t>
            </a:r>
            <a:r>
              <a:rPr lang="en-US" sz="600" b="0" i="1" strike="noStrike" spc="-1">
                <a:solidFill>
                  <a:srgbClr val="1F497D"/>
                </a:solidFill>
                <a:latin typeface="Arial"/>
                <a:ea typeface="DejaVu Sans"/>
              </a:rPr>
              <a:t> </a:t>
            </a:r>
            <a:endParaRPr lang="ru-RU" sz="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Прямоугольник 25"/>
          <p:cNvSpPr/>
          <p:nvPr/>
        </p:nvSpPr>
        <p:spPr>
          <a:xfrm>
            <a:off x="2806920" y="3321360"/>
            <a:ext cx="595800" cy="181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600" b="0" i="1" strike="noStrike" spc="-1">
                <a:solidFill>
                  <a:srgbClr val="1F497D"/>
                </a:solidFill>
                <a:latin typeface="Arial"/>
                <a:ea typeface="DejaVu Sans"/>
              </a:rPr>
              <a:t>3 кв. </a:t>
            </a:r>
            <a:r>
              <a:rPr lang="en-US" sz="600" b="0" i="1" strike="noStrike" spc="-1">
                <a:solidFill>
                  <a:srgbClr val="1F497D"/>
                </a:solidFill>
                <a:latin typeface="Arial"/>
                <a:ea typeface="DejaVu Sans"/>
              </a:rPr>
              <a:t>202</a:t>
            </a:r>
            <a:r>
              <a:rPr lang="ru-RU" sz="600" b="0" i="1" strike="noStrike" spc="-1">
                <a:solidFill>
                  <a:srgbClr val="1F497D"/>
                </a:solidFill>
                <a:latin typeface="Arial"/>
                <a:ea typeface="DejaVu Sans"/>
              </a:rPr>
              <a:t>3</a:t>
            </a:r>
            <a:endParaRPr lang="ru-RU" sz="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CustomShape 32"/>
          <p:cNvSpPr/>
          <p:nvPr/>
        </p:nvSpPr>
        <p:spPr>
          <a:xfrm>
            <a:off x="1269360" y="4092840"/>
            <a:ext cx="1700640" cy="21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</a:pPr>
            <a:r>
              <a:rPr lang="ru-RU" sz="1000" b="1" strike="noStrike" spc="-1">
                <a:solidFill>
                  <a:srgbClr val="376092"/>
                </a:solidFill>
                <a:latin typeface="Arial"/>
                <a:ea typeface="DejaVu Sans"/>
              </a:rPr>
              <a:t>Признак повторяемости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CustomShape 21"/>
          <p:cNvSpPr/>
          <p:nvPr/>
        </p:nvSpPr>
        <p:spPr>
          <a:xfrm>
            <a:off x="6778440" y="4071240"/>
            <a:ext cx="1084680" cy="21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</a:pPr>
            <a:r>
              <a:rPr lang="ru-RU" sz="1000" b="1" strike="noStrike" spc="-1">
                <a:solidFill>
                  <a:srgbClr val="376092"/>
                </a:solidFill>
                <a:latin typeface="Arial"/>
                <a:ea typeface="DejaVu Sans"/>
              </a:rPr>
              <a:t>Тип авторства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6" name="Рисунок 56"/>
          <p:cNvPicPr/>
          <p:nvPr/>
        </p:nvPicPr>
        <p:blipFill>
          <a:blip r:embed="rId9"/>
          <a:stretch/>
        </p:blipFill>
        <p:spPr>
          <a:xfrm>
            <a:off x="5643000" y="4681440"/>
            <a:ext cx="523080" cy="508320"/>
          </a:xfrm>
          <a:prstGeom prst="rect">
            <a:avLst/>
          </a:prstGeom>
          <a:ln w="0">
            <a:noFill/>
          </a:ln>
        </p:spPr>
      </p:pic>
      <p:sp>
        <p:nvSpPr>
          <p:cNvPr id="257" name="Прямоугольник 143"/>
          <p:cNvSpPr/>
          <p:nvPr/>
        </p:nvSpPr>
        <p:spPr>
          <a:xfrm>
            <a:off x="438840" y="5541480"/>
            <a:ext cx="4371840" cy="926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100" b="0" strike="noStrike" spc="-1">
                <a:solidFill>
                  <a:srgbClr val="1F497D"/>
                </a:solidFill>
                <a:latin typeface="Arial"/>
                <a:ea typeface="DejaVu Sans"/>
              </a:rPr>
              <a:t>    Увеличилось количество повторных   обращений -  11 (АППГ – 8),что чаще всего обусловлено желанием заявителя ускорить разрешение своих вопросов дублируя обращения, поступившие на сайт, в не истёкший для подготовки ответа на обращение 30-ти дневный срок.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Прямоугольник 147"/>
          <p:cNvSpPr/>
          <p:nvPr/>
        </p:nvSpPr>
        <p:spPr>
          <a:xfrm>
            <a:off x="4932360" y="5478480"/>
            <a:ext cx="466164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05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      </a:t>
            </a:r>
            <a:r>
              <a:rPr lang="ru-RU" sz="1050" b="1" strike="noStrike" spc="-1" dirty="0">
                <a:solidFill>
                  <a:srgbClr val="1F497D"/>
                </a:solidFill>
                <a:latin typeface="Arial"/>
                <a:ea typeface="DejaVu Sans"/>
              </a:rPr>
              <a:t>Анонимные</a:t>
            </a:r>
            <a:r>
              <a:rPr lang="ru-RU" sz="105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 обращения направляются гражданами с целью проинформировать руководство Главного управления о недостатках в работе или нарушениях их прав. Все анонимные обращения рассматриваются, принимаются исчерпывающие меры по устранению нарушений законодательства Российской Федерации. В 2024 году за 3 квартал поступило 1 анонимное обращение, за АППГ – 2 обращения.      </a:t>
            </a:r>
            <a:r>
              <a:rPr lang="ru-RU" sz="1050" b="1" strike="noStrike" spc="-1" dirty="0">
                <a:solidFill>
                  <a:srgbClr val="1F497D"/>
                </a:solidFill>
                <a:latin typeface="Arial"/>
                <a:ea typeface="DejaVu Sans"/>
              </a:rPr>
              <a:t>Коллективных </a:t>
            </a:r>
            <a:r>
              <a:rPr lang="ru-RU" sz="105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обращений за 3 квартал поступило 8, это больше, чем за аналогичный период в 2023 (3)</a:t>
            </a:r>
            <a:endParaRPr lang="ru-RU" sz="1050" b="0" strike="noStrike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59" name="Прямая соединительная линия 148"/>
          <p:cNvCxnSpPr/>
          <p:nvPr/>
        </p:nvCxnSpPr>
        <p:spPr>
          <a:xfrm>
            <a:off x="4932360" y="4326840"/>
            <a:ext cx="4435920" cy="360"/>
          </a:xfrm>
          <a:prstGeom prst="straightConnector1">
            <a:avLst/>
          </a:prstGeom>
          <a:ln w="60325">
            <a:solidFill>
              <a:srgbClr val="DBEFF9"/>
            </a:solidFill>
          </a:ln>
        </p:spPr>
      </p:cxnSp>
      <p:cxnSp>
        <p:nvCxnSpPr>
          <p:cNvPr id="260" name="Прямая соединительная линия 149"/>
          <p:cNvCxnSpPr/>
          <p:nvPr/>
        </p:nvCxnSpPr>
        <p:spPr>
          <a:xfrm flipV="1">
            <a:off x="187200" y="4327920"/>
            <a:ext cx="3913920" cy="11880"/>
          </a:xfrm>
          <a:prstGeom prst="straightConnector1">
            <a:avLst/>
          </a:prstGeom>
          <a:ln w="60325">
            <a:solidFill>
              <a:srgbClr val="DBEFF9"/>
            </a:solidFill>
          </a:ln>
        </p:spPr>
      </p:cxnSp>
      <p:graphicFrame>
        <p:nvGraphicFramePr>
          <p:cNvPr id="261" name="Диаграмма 60"/>
          <p:cNvGraphicFramePr/>
          <p:nvPr/>
        </p:nvGraphicFramePr>
        <p:xfrm>
          <a:off x="5221080" y="4370040"/>
          <a:ext cx="4146480" cy="1131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262" name="Picture 2" descr="F:\attachment1.jpeg"/>
          <p:cNvPicPr/>
          <p:nvPr/>
        </p:nvPicPr>
        <p:blipFill>
          <a:blip r:embed="rId11"/>
          <a:stretch/>
        </p:blipFill>
        <p:spPr>
          <a:xfrm>
            <a:off x="8098920" y="4806360"/>
            <a:ext cx="635040" cy="417960"/>
          </a:xfrm>
          <a:prstGeom prst="rect">
            <a:avLst/>
          </a:prstGeom>
          <a:ln w="0">
            <a:noFill/>
          </a:ln>
        </p:spPr>
      </p:pic>
      <p:sp>
        <p:nvSpPr>
          <p:cNvPr id="263" name="Прямоугольник 7"/>
          <p:cNvSpPr/>
          <p:nvPr/>
        </p:nvSpPr>
        <p:spPr>
          <a:xfrm>
            <a:off x="7278840" y="2208960"/>
            <a:ext cx="592560" cy="181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00" b="0" i="1" strike="noStrike" spc="-1">
                <a:solidFill>
                  <a:srgbClr val="1F497D"/>
                </a:solidFill>
                <a:latin typeface="Arial"/>
                <a:ea typeface="DejaVu Sans"/>
              </a:rPr>
              <a:t>3 кв. </a:t>
            </a:r>
            <a:r>
              <a:rPr lang="en-US" sz="600" b="0" i="1" strike="noStrike" spc="-1">
                <a:solidFill>
                  <a:srgbClr val="1F497D"/>
                </a:solidFill>
                <a:latin typeface="Arial"/>
                <a:ea typeface="DejaVu Sans"/>
              </a:rPr>
              <a:t>2023 </a:t>
            </a:r>
            <a:endParaRPr lang="ru-RU" sz="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Прямоугольник 8"/>
          <p:cNvSpPr/>
          <p:nvPr/>
        </p:nvSpPr>
        <p:spPr>
          <a:xfrm>
            <a:off x="6260040" y="3285000"/>
            <a:ext cx="777600" cy="181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00" b="1" i="1" strike="noStrike" spc="-1">
                <a:solidFill>
                  <a:srgbClr val="1F497D"/>
                </a:solidFill>
                <a:latin typeface="Arial"/>
                <a:ea typeface="DejaVu Sans"/>
              </a:rPr>
              <a:t>3 кв. </a:t>
            </a:r>
            <a:r>
              <a:rPr lang="en-US" sz="600" b="1" i="1" strike="noStrike" spc="-1">
                <a:solidFill>
                  <a:srgbClr val="1F497D"/>
                </a:solidFill>
                <a:latin typeface="Arial"/>
                <a:ea typeface="DejaVu Sans"/>
              </a:rPr>
              <a:t>2023 </a:t>
            </a:r>
            <a:endParaRPr lang="ru-RU" sz="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5" name="Рисунок 57"/>
          <p:cNvPicPr/>
          <p:nvPr/>
        </p:nvPicPr>
        <p:blipFill>
          <a:blip r:embed="rId12"/>
          <a:stretch/>
        </p:blipFill>
        <p:spPr>
          <a:xfrm>
            <a:off x="1906920" y="2026800"/>
            <a:ext cx="258120" cy="320760"/>
          </a:xfrm>
          <a:prstGeom prst="rect">
            <a:avLst/>
          </a:prstGeom>
          <a:ln w="0">
            <a:noFill/>
          </a:ln>
        </p:spPr>
      </p:pic>
      <p:pic>
        <p:nvPicPr>
          <p:cNvPr id="266" name="Рисунок 9"/>
          <p:cNvPicPr/>
          <p:nvPr/>
        </p:nvPicPr>
        <p:blipFill>
          <a:blip r:embed="rId13"/>
          <a:stretch/>
        </p:blipFill>
        <p:spPr>
          <a:xfrm>
            <a:off x="1923480" y="3112560"/>
            <a:ext cx="228600" cy="389520"/>
          </a:xfrm>
          <a:prstGeom prst="rect">
            <a:avLst/>
          </a:prstGeom>
          <a:ln w="0">
            <a:noFill/>
          </a:ln>
        </p:spPr>
      </p:pic>
      <p:pic>
        <p:nvPicPr>
          <p:cNvPr id="267" name="Рисунок 11"/>
          <p:cNvPicPr/>
          <p:nvPr/>
        </p:nvPicPr>
        <p:blipFill>
          <a:blip r:embed="rId13"/>
          <a:stretch/>
        </p:blipFill>
        <p:spPr>
          <a:xfrm>
            <a:off x="7949880" y="1989000"/>
            <a:ext cx="261720" cy="408240"/>
          </a:xfrm>
          <a:prstGeom prst="rect">
            <a:avLst/>
          </a:prstGeom>
          <a:ln w="0">
            <a:noFill/>
          </a:ln>
        </p:spPr>
      </p:pic>
      <p:pic>
        <p:nvPicPr>
          <p:cNvPr id="268" name="Рисунок 12"/>
          <p:cNvPicPr/>
          <p:nvPr/>
        </p:nvPicPr>
        <p:blipFill>
          <a:blip r:embed="rId14"/>
          <a:stretch/>
        </p:blipFill>
        <p:spPr>
          <a:xfrm>
            <a:off x="7088400" y="3066840"/>
            <a:ext cx="261720" cy="4082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69" name="Диаграмма 10"/>
          <p:cNvGraphicFramePr/>
          <p:nvPr/>
        </p:nvGraphicFramePr>
        <p:xfrm>
          <a:off x="438840" y="4444920"/>
          <a:ext cx="4197960" cy="114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1054440" y="1298520"/>
            <a:ext cx="1810440" cy="69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00" b="0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Обращения, поступившие</a:t>
            </a:r>
            <a:r>
              <a:rPr lang="ru-RU" sz="1000" b="0" strike="noStrike" cap="small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lang="ru-RU" sz="1000" b="0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в</a:t>
            </a:r>
            <a:r>
              <a:rPr lang="ru-RU" sz="1000" b="0" strike="noStrike" cap="small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lang="ru-RU" sz="1000" b="1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ПИСЬМЕННОМ</a:t>
            </a:r>
            <a:r>
              <a:rPr lang="ru-RU" sz="1000" b="0" strike="noStrike" cap="small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lang="ru-RU" sz="1000" b="0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виде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cap="small" spc="-1">
                <a:solidFill>
                  <a:srgbClr val="E46C0A"/>
                </a:solidFill>
                <a:latin typeface="Arial"/>
                <a:ea typeface="DejaVu Sans"/>
              </a:rPr>
              <a:t>68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CustomShape 2"/>
          <p:cNvSpPr/>
          <p:nvPr/>
        </p:nvSpPr>
        <p:spPr>
          <a:xfrm>
            <a:off x="914040" y="2112120"/>
            <a:ext cx="659520" cy="378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800" b="1" strike="noStrike" spc="-1">
                <a:solidFill>
                  <a:srgbClr val="E46C0A"/>
                </a:solidFill>
                <a:latin typeface="Arial"/>
                <a:ea typeface="Times New Roman"/>
              </a:rPr>
              <a:t>ПОЧТОЙ</a:t>
            </a:r>
            <a:endParaRPr lang="ru-RU" sz="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100" b="1" strike="noStrike" spc="-1">
                <a:solidFill>
                  <a:srgbClr val="1F497D"/>
                </a:solidFill>
                <a:latin typeface="Arial"/>
                <a:ea typeface="DejaVu Sans"/>
              </a:rPr>
              <a:t>57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2" name="Рисунок 104"/>
          <p:cNvPicPr/>
          <p:nvPr/>
        </p:nvPicPr>
        <p:blipFill>
          <a:blip r:embed="rId2"/>
          <a:stretch/>
        </p:blipFill>
        <p:spPr>
          <a:xfrm>
            <a:off x="597240" y="28080"/>
            <a:ext cx="485640" cy="639360"/>
          </a:xfrm>
          <a:prstGeom prst="rect">
            <a:avLst/>
          </a:prstGeom>
          <a:ln w="0">
            <a:noFill/>
          </a:ln>
          <a:effectLst>
            <a:outerShdw blurRad="50760" dist="37674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273" name="CustomShape 3"/>
          <p:cNvSpPr/>
          <p:nvPr/>
        </p:nvSpPr>
        <p:spPr>
          <a:xfrm>
            <a:off x="9160920" y="9000"/>
            <a:ext cx="366480" cy="43668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0806FD86-4C15-4459-83EB-C0B406703482}" type="slidenum"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4</a:t>
            </a:fld>
            <a:endParaRPr lang="ru-RU" sz="1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CustomShape 4"/>
          <p:cNvSpPr/>
          <p:nvPr/>
        </p:nvSpPr>
        <p:spPr>
          <a:xfrm>
            <a:off x="1236600" y="126360"/>
            <a:ext cx="7820640" cy="57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III</a:t>
            </a:r>
            <a:r>
              <a:rPr lang="ru-RU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.   Способы, источники поступления и результаты рассмотрения  обращений граждан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Line 5"/>
          <p:cNvSpPr/>
          <p:nvPr/>
        </p:nvSpPr>
        <p:spPr>
          <a:xfrm>
            <a:off x="0" y="751680"/>
            <a:ext cx="9720000" cy="20520"/>
          </a:xfrm>
          <a:prstGeom prst="line">
            <a:avLst/>
          </a:prstGeom>
          <a:ln w="73025">
            <a:solidFill>
              <a:srgbClr val="DBEFF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24480" rIns="90000" bIns="-24480" anchor="t" anchorCtr="1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CustomShape 6"/>
          <p:cNvSpPr/>
          <p:nvPr/>
        </p:nvSpPr>
        <p:spPr>
          <a:xfrm>
            <a:off x="12534120" y="7274160"/>
            <a:ext cx="2418480" cy="201888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7" name="Рисунок 3"/>
          <p:cNvPicPr/>
          <p:nvPr/>
        </p:nvPicPr>
        <p:blipFill>
          <a:blip r:embed="rId4"/>
          <a:stretch/>
        </p:blipFill>
        <p:spPr>
          <a:xfrm>
            <a:off x="723960" y="1270440"/>
            <a:ext cx="403920" cy="403920"/>
          </a:xfrm>
          <a:prstGeom prst="rect">
            <a:avLst/>
          </a:prstGeom>
          <a:ln w="0">
            <a:noFill/>
          </a:ln>
        </p:spPr>
      </p:pic>
      <p:sp>
        <p:nvSpPr>
          <p:cNvPr id="278" name="CustomShape 7"/>
          <p:cNvSpPr/>
          <p:nvPr/>
        </p:nvSpPr>
        <p:spPr>
          <a:xfrm>
            <a:off x="7187040" y="1175040"/>
            <a:ext cx="2443680" cy="522720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DBEFF9">
                <a:lumMod val="60000"/>
                <a:lumOff val="4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CustomShape 8"/>
          <p:cNvSpPr/>
          <p:nvPr/>
        </p:nvSpPr>
        <p:spPr>
          <a:xfrm>
            <a:off x="1838520" y="1970640"/>
            <a:ext cx="860400" cy="600480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DBEFF9">
                <a:lumMod val="60000"/>
                <a:lumOff val="4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CustomShape 9"/>
          <p:cNvSpPr/>
          <p:nvPr/>
        </p:nvSpPr>
        <p:spPr>
          <a:xfrm>
            <a:off x="691920" y="1211040"/>
            <a:ext cx="2142000" cy="567720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DBEFF9">
                <a:lumMod val="60000"/>
                <a:lumOff val="4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CustomShape 10"/>
          <p:cNvSpPr/>
          <p:nvPr/>
        </p:nvSpPr>
        <p:spPr>
          <a:xfrm>
            <a:off x="699480" y="1942200"/>
            <a:ext cx="1007640" cy="636120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DBEFF9">
                <a:lumMod val="60000"/>
                <a:lumOff val="4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CustomShape 11"/>
          <p:cNvSpPr/>
          <p:nvPr/>
        </p:nvSpPr>
        <p:spPr>
          <a:xfrm>
            <a:off x="3373200" y="1187280"/>
            <a:ext cx="3412800" cy="538920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DBEFF9">
                <a:lumMod val="60000"/>
                <a:lumOff val="4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CustomShape 12"/>
          <p:cNvSpPr/>
          <p:nvPr/>
        </p:nvSpPr>
        <p:spPr>
          <a:xfrm>
            <a:off x="3981240" y="1236600"/>
            <a:ext cx="2566080" cy="54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00" b="0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Обращения, поступившие</a:t>
            </a:r>
            <a:r>
              <a:rPr lang="ru-RU" sz="1000" b="0" strike="noStrike" cap="small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00" b="0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в</a:t>
            </a:r>
            <a:r>
              <a:rPr lang="ru-RU" sz="1000" b="0" strike="noStrike" cap="small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lang="ru-RU" sz="1000" b="1" strike="noStrike" cap="all" spc="-1">
                <a:solidFill>
                  <a:srgbClr val="1F497D"/>
                </a:solidFill>
                <a:latin typeface="Arial"/>
                <a:ea typeface="Times New Roman"/>
              </a:rPr>
              <a:t>электронном</a:t>
            </a:r>
            <a:r>
              <a:rPr lang="ru-RU" sz="1000" b="0" strike="noStrike" cap="small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lang="ru-RU" sz="1000" b="0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виде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cap="small" spc="-1">
                <a:solidFill>
                  <a:srgbClr val="E46C0A"/>
                </a:solidFill>
                <a:latin typeface="Arial"/>
                <a:ea typeface="DejaVu Sans"/>
              </a:rPr>
              <a:t>465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CustomShape 13"/>
          <p:cNvSpPr/>
          <p:nvPr/>
        </p:nvSpPr>
        <p:spPr>
          <a:xfrm>
            <a:off x="7336440" y="1181160"/>
            <a:ext cx="2382480" cy="69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00" b="0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Обращения, поступившие </a:t>
            </a:r>
            <a:r>
              <a:rPr lang="ru-RU" sz="1000" b="1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 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по </a:t>
            </a:r>
            <a:r>
              <a:rPr lang="ru-RU" sz="1000" b="0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 </a:t>
            </a:r>
            <a:r>
              <a:rPr lang="ru-RU" sz="1000" b="1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ТЕЛЕФОНУ ДОВЕРИЯ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cap="small" spc="-1">
                <a:solidFill>
                  <a:srgbClr val="E46C0A"/>
                </a:solidFill>
                <a:latin typeface="Arial"/>
                <a:ea typeface="Times New Roman"/>
              </a:rPr>
              <a:t>11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CustomShape 14"/>
          <p:cNvSpPr/>
          <p:nvPr/>
        </p:nvSpPr>
        <p:spPr>
          <a:xfrm>
            <a:off x="1949040" y="2092320"/>
            <a:ext cx="675720" cy="378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800" b="1" strike="noStrike" spc="-1">
                <a:solidFill>
                  <a:srgbClr val="E46C0A"/>
                </a:solidFill>
                <a:latin typeface="Arial"/>
                <a:ea typeface="Times New Roman"/>
              </a:rPr>
              <a:t>ЛИЧНО</a:t>
            </a:r>
            <a:endParaRPr lang="ru-RU" sz="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100" b="1" strike="noStrike" spc="-1">
                <a:solidFill>
                  <a:srgbClr val="1F497D"/>
                </a:solidFill>
                <a:latin typeface="Arial"/>
                <a:ea typeface="DejaVu Sans"/>
              </a:rPr>
              <a:t>11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CustomShape 15"/>
          <p:cNvSpPr/>
          <p:nvPr/>
        </p:nvSpPr>
        <p:spPr>
          <a:xfrm>
            <a:off x="2951280" y="2010240"/>
            <a:ext cx="1101240" cy="417960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DBEFF9">
                <a:lumMod val="60000"/>
                <a:lumOff val="4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CustomShape 16"/>
          <p:cNvSpPr/>
          <p:nvPr/>
        </p:nvSpPr>
        <p:spPr>
          <a:xfrm>
            <a:off x="3574440" y="1973520"/>
            <a:ext cx="1202040" cy="50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800" b="1" strike="noStrike" spc="-1">
                <a:solidFill>
                  <a:srgbClr val="E46C0A"/>
                </a:solidFill>
                <a:latin typeface="Arial"/>
                <a:ea typeface="Times New Roman"/>
              </a:rPr>
              <a:t>ОФИЦИАЛЬНЫЙ САЙТ МЧС РОССИИ  </a:t>
            </a:r>
            <a:r>
              <a:rPr lang="ru-RU" sz="1100" b="1" strike="noStrike" spc="-1">
                <a:solidFill>
                  <a:srgbClr val="1F497D"/>
                </a:solidFill>
                <a:latin typeface="Arial"/>
                <a:ea typeface="Times New Roman"/>
              </a:rPr>
              <a:t>450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CustomShape 17"/>
          <p:cNvSpPr/>
          <p:nvPr/>
        </p:nvSpPr>
        <p:spPr>
          <a:xfrm flipH="1">
            <a:off x="5188680" y="2068560"/>
            <a:ext cx="879120" cy="378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800" b="1" strike="noStrike" spc="-1">
                <a:solidFill>
                  <a:srgbClr val="E46C0A"/>
                </a:solidFill>
                <a:latin typeface="Arial"/>
                <a:ea typeface="Times New Roman"/>
              </a:rPr>
              <a:t>МЭДО</a:t>
            </a:r>
            <a:endParaRPr lang="ru-RU" sz="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100" b="1" strike="noStrike" spc="-1">
                <a:solidFill>
                  <a:srgbClr val="1F497D"/>
                </a:solidFill>
                <a:latin typeface="Arial"/>
                <a:ea typeface="Times New Roman"/>
              </a:rPr>
              <a:t>15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19"/>
          <p:cNvSpPr/>
          <p:nvPr/>
        </p:nvSpPr>
        <p:spPr>
          <a:xfrm>
            <a:off x="5305680" y="1970640"/>
            <a:ext cx="762120" cy="505800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DBEFF9">
                <a:lumMod val="60000"/>
                <a:lumOff val="4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CustomShape 20"/>
          <p:cNvSpPr/>
          <p:nvPr/>
        </p:nvSpPr>
        <p:spPr>
          <a:xfrm>
            <a:off x="7977960" y="2027160"/>
            <a:ext cx="888120" cy="439200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DBEFF9">
                <a:lumMod val="60000"/>
                <a:lumOff val="4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CustomShape 21"/>
          <p:cNvSpPr/>
          <p:nvPr/>
        </p:nvSpPr>
        <p:spPr>
          <a:xfrm>
            <a:off x="7974000" y="2112480"/>
            <a:ext cx="954360" cy="378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800" b="1" strike="noStrike" spc="-1">
                <a:solidFill>
                  <a:srgbClr val="E46C0A"/>
                </a:solidFill>
                <a:latin typeface="Arial"/>
                <a:ea typeface="Times New Roman"/>
              </a:rPr>
              <a:t>ПО ТЕЛЕФОНУ ДОВЕРИЯ </a:t>
            </a:r>
            <a:r>
              <a:rPr lang="ru-RU" sz="1100" b="1" strike="noStrike" spc="-1">
                <a:solidFill>
                  <a:srgbClr val="1F497D"/>
                </a:solidFill>
                <a:latin typeface="Arial"/>
                <a:ea typeface="Times New Roman"/>
              </a:rPr>
              <a:t>11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2" name="Рисунок 97"/>
          <p:cNvPicPr/>
          <p:nvPr/>
        </p:nvPicPr>
        <p:blipFill>
          <a:blip r:embed="rId5"/>
          <a:stretch/>
        </p:blipFill>
        <p:spPr>
          <a:xfrm>
            <a:off x="3527280" y="1237680"/>
            <a:ext cx="459360" cy="372960"/>
          </a:xfrm>
          <a:prstGeom prst="rect">
            <a:avLst/>
          </a:prstGeom>
          <a:ln w="0">
            <a:noFill/>
          </a:ln>
        </p:spPr>
      </p:pic>
      <p:sp>
        <p:nvSpPr>
          <p:cNvPr id="293" name="CustomShape 22"/>
          <p:cNvSpPr/>
          <p:nvPr/>
        </p:nvSpPr>
        <p:spPr>
          <a:xfrm>
            <a:off x="6372720" y="2170440"/>
            <a:ext cx="710640" cy="378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800" b="1" strike="noStrike" spc="-1">
                <a:solidFill>
                  <a:srgbClr val="E46C0A"/>
                </a:solidFill>
                <a:latin typeface="Arial"/>
                <a:ea typeface="Times New Roman"/>
              </a:rPr>
              <a:t>ФГИС ДО</a:t>
            </a:r>
            <a:endParaRPr lang="ru-RU" sz="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100" b="1" strike="noStrike" spc="-1">
                <a:solidFill>
                  <a:srgbClr val="1F497D"/>
                </a:solidFill>
                <a:latin typeface="Arial"/>
                <a:ea typeface="DejaVu Sans"/>
              </a:rPr>
              <a:t>0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CustomShape 23"/>
          <p:cNvSpPr/>
          <p:nvPr/>
        </p:nvSpPr>
        <p:spPr>
          <a:xfrm>
            <a:off x="232920" y="3445920"/>
            <a:ext cx="2177640" cy="546480"/>
          </a:xfrm>
          <a:prstGeom prst="rect">
            <a:avLst/>
          </a:prstGeom>
          <a:gradFill rotWithShape="0">
            <a:gsLst>
              <a:gs pos="0">
                <a:srgbClr val="F6F9FC"/>
              </a:gs>
              <a:gs pos="100000">
                <a:srgbClr val="B0C6E1"/>
              </a:gs>
            </a:gsLst>
            <a:lin ang="5400000"/>
          </a:gradFill>
          <a:ln w="25400">
            <a:solidFill>
              <a:srgbClr val="A5C24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Непосредственно от граждан 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CustomShape 24"/>
          <p:cNvSpPr/>
          <p:nvPr/>
        </p:nvSpPr>
        <p:spPr>
          <a:xfrm rot="10800000" flipV="1">
            <a:off x="222480" y="3938040"/>
            <a:ext cx="2189160" cy="546480"/>
          </a:xfrm>
          <a:prstGeom prst="rect">
            <a:avLst/>
          </a:prstGeom>
          <a:gradFill rotWithShape="0">
            <a:gsLst>
              <a:gs pos="0">
                <a:srgbClr val="F6F9FC"/>
              </a:gs>
              <a:gs pos="100000">
                <a:srgbClr val="B0C6E1"/>
              </a:gs>
            </a:gsLst>
            <a:lin ang="5400000"/>
          </a:gradFill>
          <a:ln w="25400">
            <a:solidFill>
              <a:srgbClr val="A5C24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Администрация Президента РФ, Аппарат Правительства РФ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Line 25"/>
          <p:cNvSpPr/>
          <p:nvPr/>
        </p:nvSpPr>
        <p:spPr>
          <a:xfrm>
            <a:off x="349920" y="1066680"/>
            <a:ext cx="5817600" cy="360"/>
          </a:xfrm>
          <a:prstGeom prst="line">
            <a:avLst/>
          </a:prstGeom>
          <a:ln w="73025">
            <a:solidFill>
              <a:srgbClr val="DBEFF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CustomShape 26"/>
          <p:cNvSpPr/>
          <p:nvPr/>
        </p:nvSpPr>
        <p:spPr>
          <a:xfrm>
            <a:off x="283320" y="820800"/>
            <a:ext cx="31870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spc="-1">
                <a:solidFill>
                  <a:srgbClr val="376092"/>
                </a:solidFill>
                <a:latin typeface="Arial"/>
                <a:ea typeface="DejaVu Sans"/>
              </a:rPr>
              <a:t>Способы подачи  обращений граждан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CustomShape 27"/>
          <p:cNvSpPr/>
          <p:nvPr/>
        </p:nvSpPr>
        <p:spPr>
          <a:xfrm>
            <a:off x="3084840" y="4002480"/>
            <a:ext cx="2661480" cy="394200"/>
          </a:xfrm>
          <a:prstGeom prst="rect">
            <a:avLst/>
          </a:prstGeom>
          <a:gradFill rotWithShape="0">
            <a:gsLst>
              <a:gs pos="0">
                <a:srgbClr val="F6F9FC"/>
              </a:gs>
              <a:gs pos="100000">
                <a:srgbClr val="B0C6E1"/>
              </a:gs>
            </a:gsLst>
            <a:lin ang="5400000"/>
          </a:gradFill>
          <a:ln w="25400">
            <a:solidFill>
              <a:srgbClr val="A5C24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Обращения организаций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CustomShape 28"/>
          <p:cNvSpPr/>
          <p:nvPr/>
        </p:nvSpPr>
        <p:spPr>
          <a:xfrm>
            <a:off x="3099600" y="4436280"/>
            <a:ext cx="2646720" cy="394200"/>
          </a:xfrm>
          <a:prstGeom prst="rect">
            <a:avLst/>
          </a:prstGeom>
          <a:gradFill rotWithShape="0">
            <a:gsLst>
              <a:gs pos="0">
                <a:srgbClr val="F6F9FC"/>
              </a:gs>
              <a:gs pos="100000">
                <a:srgbClr val="B0C6E1"/>
              </a:gs>
            </a:gsLst>
            <a:lin ang="5400000"/>
          </a:gradFill>
          <a:ln w="25400">
            <a:solidFill>
              <a:srgbClr val="A5C24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Запросы сенаторов РФ, депутатов ГД ФС РФ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CustomShape 29"/>
          <p:cNvSpPr/>
          <p:nvPr/>
        </p:nvSpPr>
        <p:spPr>
          <a:xfrm>
            <a:off x="3072960" y="3516120"/>
            <a:ext cx="2673720" cy="394200"/>
          </a:xfrm>
          <a:prstGeom prst="rect">
            <a:avLst/>
          </a:prstGeom>
          <a:gradFill rotWithShape="0">
            <a:gsLst>
              <a:gs pos="0">
                <a:srgbClr val="F6F9FC"/>
              </a:gs>
              <a:gs pos="100000">
                <a:srgbClr val="B0C6E1"/>
              </a:gs>
            </a:gsLst>
            <a:lin ang="5400000"/>
          </a:gradFill>
          <a:ln w="25400">
            <a:solidFill>
              <a:srgbClr val="A5C24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Телефон доверия, досудебные жалобы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CustomShape 30"/>
          <p:cNvSpPr/>
          <p:nvPr/>
        </p:nvSpPr>
        <p:spPr>
          <a:xfrm>
            <a:off x="2420640" y="3516120"/>
            <a:ext cx="660240" cy="51588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solidFill>
                  <a:srgbClr val="19457A"/>
                </a:solidFill>
                <a:latin typeface="Arial"/>
                <a:ea typeface="DejaVu Sans"/>
              </a:rPr>
              <a:t>433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CustomShape 31"/>
          <p:cNvSpPr/>
          <p:nvPr/>
        </p:nvSpPr>
        <p:spPr>
          <a:xfrm>
            <a:off x="2510280" y="3937680"/>
            <a:ext cx="468720" cy="30276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solidFill>
                  <a:srgbClr val="19457A"/>
                </a:solidFill>
                <a:latin typeface="Arial"/>
                <a:ea typeface="DejaVu Sans"/>
              </a:rPr>
              <a:t> 15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CustomShape 32"/>
          <p:cNvSpPr/>
          <p:nvPr/>
        </p:nvSpPr>
        <p:spPr>
          <a:xfrm flipH="1">
            <a:off x="5862600" y="4498200"/>
            <a:ext cx="273960" cy="51588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solidFill>
                  <a:srgbClr val="19457A"/>
                </a:solidFill>
                <a:latin typeface="Arial"/>
                <a:ea typeface="DejaVu Sans"/>
              </a:rPr>
              <a:t>0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CustomShape 33"/>
          <p:cNvSpPr/>
          <p:nvPr/>
        </p:nvSpPr>
        <p:spPr>
          <a:xfrm>
            <a:off x="232920" y="4451760"/>
            <a:ext cx="2177640" cy="394200"/>
          </a:xfrm>
          <a:prstGeom prst="rect">
            <a:avLst/>
          </a:prstGeom>
          <a:gradFill rotWithShape="0">
            <a:gsLst>
              <a:gs pos="0">
                <a:srgbClr val="F6F9FC"/>
              </a:gs>
              <a:gs pos="100000">
                <a:srgbClr val="B0C6E1"/>
              </a:gs>
            </a:gsLst>
            <a:lin ang="5400000"/>
          </a:gradFill>
          <a:ln w="25400">
            <a:solidFill>
              <a:srgbClr val="A5C24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Органы государственной власти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CustomShape 34"/>
          <p:cNvSpPr/>
          <p:nvPr/>
        </p:nvSpPr>
        <p:spPr>
          <a:xfrm>
            <a:off x="2494440" y="4498200"/>
            <a:ext cx="577080" cy="30276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solidFill>
                  <a:srgbClr val="19457A"/>
                </a:solidFill>
                <a:latin typeface="Arial"/>
                <a:ea typeface="DejaVu Sans"/>
              </a:rPr>
              <a:t>73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CustomShape 35"/>
          <p:cNvSpPr/>
          <p:nvPr/>
        </p:nvSpPr>
        <p:spPr>
          <a:xfrm>
            <a:off x="5801400" y="4113000"/>
            <a:ext cx="478440" cy="30276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solidFill>
                  <a:srgbClr val="19457A"/>
                </a:solidFill>
                <a:latin typeface="Arial"/>
                <a:ea typeface="DejaVu Sans"/>
              </a:rPr>
              <a:t>1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CustomShape 36"/>
          <p:cNvSpPr/>
          <p:nvPr/>
        </p:nvSpPr>
        <p:spPr>
          <a:xfrm>
            <a:off x="5747400" y="3482640"/>
            <a:ext cx="525240" cy="30276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solidFill>
                  <a:srgbClr val="19457A"/>
                </a:solidFill>
                <a:latin typeface="Arial"/>
                <a:ea typeface="DejaVu Sans"/>
              </a:rPr>
              <a:t>11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Line 38"/>
          <p:cNvSpPr/>
          <p:nvPr/>
        </p:nvSpPr>
        <p:spPr>
          <a:xfrm flipV="1">
            <a:off x="349920" y="2914200"/>
            <a:ext cx="5817600" cy="11520"/>
          </a:xfrm>
          <a:prstGeom prst="line">
            <a:avLst/>
          </a:prstGeom>
          <a:ln w="73025">
            <a:solidFill>
              <a:srgbClr val="DBEFF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33480" rIns="90000" bIns="-33480" anchor="t" anchorCtr="1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CustomShape 39"/>
          <p:cNvSpPr/>
          <p:nvPr/>
        </p:nvSpPr>
        <p:spPr>
          <a:xfrm>
            <a:off x="349920" y="2585520"/>
            <a:ext cx="31870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spc="-1">
                <a:solidFill>
                  <a:srgbClr val="376092"/>
                </a:solidFill>
                <a:latin typeface="Arial"/>
                <a:ea typeface="DejaVu Sans"/>
              </a:rPr>
              <a:t>Источники поступления  обращений граждан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CustomShape 40"/>
          <p:cNvSpPr/>
          <p:nvPr/>
        </p:nvSpPr>
        <p:spPr>
          <a:xfrm>
            <a:off x="6341760" y="2032200"/>
            <a:ext cx="762120" cy="446400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DBEFF9">
                <a:lumMod val="60000"/>
                <a:lumOff val="4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1" name="Picture 2" descr="F:\12.08.ЕДДС.jpg"/>
          <p:cNvPicPr/>
          <p:nvPr/>
        </p:nvPicPr>
        <p:blipFill>
          <a:blip r:embed="rId6"/>
          <a:srcRect l="12964" t="27537" r="63583" b="18626"/>
          <a:stretch/>
        </p:blipFill>
        <p:spPr>
          <a:xfrm>
            <a:off x="7217640" y="1259280"/>
            <a:ext cx="232560" cy="315000"/>
          </a:xfrm>
          <a:prstGeom prst="rect">
            <a:avLst/>
          </a:prstGeom>
          <a:ln w="0">
            <a:noFill/>
          </a:ln>
        </p:spPr>
      </p:pic>
      <p:sp>
        <p:nvSpPr>
          <p:cNvPr id="312" name="CustomShape 42"/>
          <p:cNvSpPr/>
          <p:nvPr/>
        </p:nvSpPr>
        <p:spPr>
          <a:xfrm>
            <a:off x="6337800" y="2661120"/>
            <a:ext cx="342252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Результаты рассмотрения  обращений граждан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Line 43"/>
          <p:cNvSpPr/>
          <p:nvPr/>
        </p:nvSpPr>
        <p:spPr>
          <a:xfrm>
            <a:off x="6263640" y="3392280"/>
            <a:ext cx="25920" cy="294732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Line 44"/>
          <p:cNvSpPr/>
          <p:nvPr/>
        </p:nvSpPr>
        <p:spPr>
          <a:xfrm>
            <a:off x="6483960" y="2955240"/>
            <a:ext cx="3147480" cy="360"/>
          </a:xfrm>
          <a:prstGeom prst="line">
            <a:avLst/>
          </a:prstGeom>
          <a:ln w="73025">
            <a:solidFill>
              <a:srgbClr val="DBEFF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CustomShape 45"/>
          <p:cNvSpPr/>
          <p:nvPr/>
        </p:nvSpPr>
        <p:spPr>
          <a:xfrm flipH="1">
            <a:off x="1158120" y="1773000"/>
            <a:ext cx="182880" cy="234360"/>
          </a:xfrm>
          <a:custGeom>
            <a:avLst/>
            <a:gdLst>
              <a:gd name="textAreaLeft" fmla="*/ 360 w 182880"/>
              <a:gd name="textAreaRight" fmla="*/ 183600 w 182880"/>
              <a:gd name="textAreaTop" fmla="*/ 0 h 234360"/>
              <a:gd name="textAreaBottom" fmla="*/ 234720 h 2343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CustomShape 46"/>
          <p:cNvSpPr/>
          <p:nvPr/>
        </p:nvSpPr>
        <p:spPr>
          <a:xfrm>
            <a:off x="2125080" y="1782000"/>
            <a:ext cx="152640" cy="226800"/>
          </a:xfrm>
          <a:custGeom>
            <a:avLst/>
            <a:gdLst>
              <a:gd name="textAreaLeft" fmla="*/ 0 w 152640"/>
              <a:gd name="textAreaRight" fmla="*/ 153000 w 15264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CustomShape 47"/>
          <p:cNvSpPr/>
          <p:nvPr/>
        </p:nvSpPr>
        <p:spPr>
          <a:xfrm flipH="1">
            <a:off x="4348800" y="1768320"/>
            <a:ext cx="120600" cy="228960"/>
          </a:xfrm>
          <a:custGeom>
            <a:avLst/>
            <a:gdLst>
              <a:gd name="textAreaLeft" fmla="*/ -360 w 120600"/>
              <a:gd name="textAreaRight" fmla="*/ 120600 w 120600"/>
              <a:gd name="textAreaTop" fmla="*/ 0 h 228960"/>
              <a:gd name="textAreaBottom" fmla="*/ 229320 h 2289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CustomShape 50"/>
          <p:cNvSpPr/>
          <p:nvPr/>
        </p:nvSpPr>
        <p:spPr>
          <a:xfrm>
            <a:off x="6459840" y="1753200"/>
            <a:ext cx="152640" cy="226800"/>
          </a:xfrm>
          <a:custGeom>
            <a:avLst/>
            <a:gdLst>
              <a:gd name="textAreaLeft" fmla="*/ 0 w 152640"/>
              <a:gd name="textAreaRight" fmla="*/ 153000 w 15264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CustomShape 51"/>
          <p:cNvSpPr/>
          <p:nvPr/>
        </p:nvSpPr>
        <p:spPr>
          <a:xfrm>
            <a:off x="8411400" y="1772280"/>
            <a:ext cx="39240" cy="234360"/>
          </a:xfrm>
          <a:custGeom>
            <a:avLst/>
            <a:gdLst>
              <a:gd name="textAreaLeft" fmla="*/ 0 w 39240"/>
              <a:gd name="textAreaRight" fmla="*/ 39600 w 39240"/>
              <a:gd name="textAreaTop" fmla="*/ 0 h 234360"/>
              <a:gd name="textAreaBottom" fmla="*/ 234720 h 2343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0" name="Рисунок 2"/>
          <p:cNvPicPr/>
          <p:nvPr/>
        </p:nvPicPr>
        <p:blipFill>
          <a:blip r:embed="rId7"/>
          <a:stretch/>
        </p:blipFill>
        <p:spPr>
          <a:xfrm flipH="1">
            <a:off x="5400360" y="1741680"/>
            <a:ext cx="451080" cy="331920"/>
          </a:xfrm>
          <a:prstGeom prst="rect">
            <a:avLst/>
          </a:prstGeom>
          <a:ln w="0">
            <a:noFill/>
          </a:ln>
        </p:spPr>
      </p:pic>
      <p:grpSp>
        <p:nvGrpSpPr>
          <p:cNvPr id="321" name="Группа 52"/>
          <p:cNvGrpSpPr/>
          <p:nvPr/>
        </p:nvGrpSpPr>
        <p:grpSpPr>
          <a:xfrm>
            <a:off x="6350760" y="3486240"/>
            <a:ext cx="3258360" cy="2179440"/>
            <a:chOff x="6350760" y="3486240"/>
            <a:chExt cx="3258360" cy="2179440"/>
          </a:xfrm>
        </p:grpSpPr>
        <p:sp>
          <p:nvSpPr>
            <p:cNvPr id="322" name="Овал 53"/>
            <p:cNvSpPr/>
            <p:nvPr/>
          </p:nvSpPr>
          <p:spPr>
            <a:xfrm>
              <a:off x="7483320" y="3978720"/>
              <a:ext cx="714960" cy="738000"/>
            </a:xfrm>
            <a:prstGeom prst="ellipse">
              <a:avLst/>
            </a:prstGeom>
            <a:solidFill>
              <a:srgbClr val="70B758"/>
            </a:solidFill>
            <a:ln>
              <a:solidFill>
                <a:srgbClr val="FFFFFF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80000"/>
                <a:alpha val="5000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3" name="Полилиния 54"/>
            <p:cNvSpPr/>
            <p:nvPr/>
          </p:nvSpPr>
          <p:spPr>
            <a:xfrm>
              <a:off x="7264800" y="3486240"/>
              <a:ext cx="1090800" cy="452520"/>
            </a:xfrm>
            <a:custGeom>
              <a:avLst/>
              <a:gdLst>
                <a:gd name="textAreaLeft" fmla="*/ 0 w 1090800"/>
                <a:gd name="textAreaRight" fmla="*/ 1091160 w 1090800"/>
                <a:gd name="textAreaTop" fmla="*/ 0 h 452520"/>
                <a:gd name="textAreaBottom" fmla="*/ 452880 h 452520"/>
              </a:gdLst>
              <a:ahLst/>
              <a:cxnLst/>
              <a:rect l="textAreaLeft" t="textAreaTop" r="textAreaRight" b="textAreaBottom"/>
              <a:pathLst>
                <a:path w="1168588" h="452772">
                  <a:moveTo>
                    <a:pt x="0" y="0"/>
                  </a:moveTo>
                  <a:lnTo>
                    <a:pt x="1168588" y="0"/>
                  </a:lnTo>
                  <a:lnTo>
                    <a:pt x="1168588" y="452772"/>
                  </a:lnTo>
                  <a:lnTo>
                    <a:pt x="0" y="45277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lIns="0" tIns="0" rIns="0" bIns="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315"/>
                </a:spcAft>
                <a:tabLst>
                  <a:tab pos="0" algn="l"/>
                </a:tabLst>
              </a:pPr>
              <a:r>
                <a:rPr lang="ru-RU" sz="900" b="1" strike="noStrike" spc="-1">
                  <a:solidFill>
                    <a:srgbClr val="376092"/>
                  </a:solidFill>
                  <a:latin typeface="Arial"/>
                  <a:ea typeface="DejaVu Sans"/>
                </a:rPr>
                <a:t>Рассмотрено,           разъяснено	</a:t>
              </a:r>
              <a:endParaRPr lang="ru-RU" sz="900" b="0" strike="noStrike" spc="-1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315"/>
                </a:spcAft>
                <a:tabLst>
                  <a:tab pos="0" algn="l"/>
                </a:tabLst>
              </a:pPr>
              <a:r>
                <a:rPr lang="ru-RU" sz="900" b="1" strike="noStrike" spc="-1">
                  <a:solidFill>
                    <a:srgbClr val="E46C0A"/>
                  </a:solidFill>
                  <a:latin typeface="Arial"/>
                  <a:ea typeface="DejaVu Sans"/>
                </a:rPr>
                <a:t>446</a:t>
              </a:r>
              <a:r>
                <a:rPr lang="ru-RU" sz="900" b="1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	</a:t>
              </a:r>
              <a:endParaRPr lang="ru-RU" sz="9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4" name="Овал 55"/>
            <p:cNvSpPr/>
            <p:nvPr/>
          </p:nvSpPr>
          <p:spPr>
            <a:xfrm>
              <a:off x="7693200" y="4082760"/>
              <a:ext cx="714960" cy="738000"/>
            </a:xfrm>
            <a:prstGeom prst="ellipse">
              <a:avLst/>
            </a:prstGeom>
            <a:solidFill>
              <a:srgbClr val="72BA5A"/>
            </a:solidFill>
            <a:ln>
              <a:solidFill>
                <a:srgbClr val="FFFFFF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-5"/>
                <a:satOff val="1065"/>
                <a:lumOff val="873"/>
                <a:alphaOff val="-5000"/>
              </a:schemeClr>
            </a:fillRef>
            <a:effectRef idx="0">
              <a:schemeClr val="accent5">
                <a:shade val="80000"/>
                <a:alpha val="50000"/>
                <a:hueOff val="-5"/>
                <a:satOff val="1065"/>
                <a:lumOff val="873"/>
                <a:alphaOff val="-5000"/>
              </a:schemeClr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5" name="Полилиния 56"/>
            <p:cNvSpPr/>
            <p:nvPr/>
          </p:nvSpPr>
          <p:spPr>
            <a:xfrm>
              <a:off x="8272800" y="3832200"/>
              <a:ext cx="1222200" cy="497520"/>
            </a:xfrm>
            <a:custGeom>
              <a:avLst/>
              <a:gdLst>
                <a:gd name="textAreaLeft" fmla="*/ 0 w 1222200"/>
                <a:gd name="textAreaRight" fmla="*/ 1222560 w 1222200"/>
                <a:gd name="textAreaTop" fmla="*/ 0 h 497520"/>
                <a:gd name="textAreaBottom" fmla="*/ 497880 h 497520"/>
              </a:gdLst>
              <a:ahLst/>
              <a:cxnLst/>
              <a:rect l="textAreaLeft" t="textAreaTop" r="textAreaRight" b="textAreaBottom"/>
              <a:pathLst>
                <a:path w="1261822" h="498049">
                  <a:moveTo>
                    <a:pt x="0" y="0"/>
                  </a:moveTo>
                  <a:lnTo>
                    <a:pt x="1261822" y="0"/>
                  </a:lnTo>
                  <a:lnTo>
                    <a:pt x="1261822" y="498049"/>
                  </a:lnTo>
                  <a:lnTo>
                    <a:pt x="0" y="49804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lIns="0" tIns="0" rIns="0" bIns="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315"/>
                </a:spcAft>
                <a:tabLst>
                  <a:tab pos="0" algn="l"/>
                </a:tabLst>
              </a:pPr>
              <a:r>
                <a:rPr lang="ru-RU" sz="900" b="1" strike="noStrike" spc="-1">
                  <a:solidFill>
                    <a:srgbClr val="376092"/>
                  </a:solidFill>
                  <a:latin typeface="Arial"/>
                  <a:ea typeface="DejaVu Sans"/>
                </a:rPr>
                <a:t>Дан ответ автору</a:t>
              </a:r>
              <a:endParaRPr lang="ru-RU" sz="900" b="0" strike="noStrike" spc="-1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315"/>
                </a:spcAft>
                <a:tabLst>
                  <a:tab pos="0" algn="l"/>
                </a:tabLst>
              </a:pPr>
              <a:r>
                <a:rPr lang="ru-RU" sz="900" b="1" strike="noStrike" spc="-1">
                  <a:solidFill>
                    <a:srgbClr val="E46C0A"/>
                  </a:solidFill>
                  <a:latin typeface="Arial"/>
                  <a:ea typeface="DejaVu Sans"/>
                </a:rPr>
                <a:t>14</a:t>
              </a:r>
              <a:r>
                <a:rPr lang="ru-RU" sz="900" b="1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	</a:t>
              </a:r>
              <a:endParaRPr lang="ru-RU" sz="9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6" name="Овал 57"/>
            <p:cNvSpPr/>
            <p:nvPr/>
          </p:nvSpPr>
          <p:spPr>
            <a:xfrm>
              <a:off x="7744680" y="4317120"/>
              <a:ext cx="714960" cy="738000"/>
            </a:xfrm>
            <a:prstGeom prst="ellipse">
              <a:avLst/>
            </a:prstGeom>
            <a:solidFill>
              <a:srgbClr val="74BC5C"/>
            </a:solidFill>
            <a:ln>
              <a:solidFill>
                <a:srgbClr val="FFFFFF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-11"/>
                <a:satOff val="2130"/>
                <a:lumOff val="1747"/>
                <a:alphaOff val="-10000"/>
              </a:schemeClr>
            </a:fillRef>
            <a:effectRef idx="0">
              <a:schemeClr val="accent5">
                <a:shade val="80000"/>
                <a:alpha val="50000"/>
                <a:hueOff val="-11"/>
                <a:satOff val="2130"/>
                <a:lumOff val="1747"/>
                <a:alphaOff val="-10000"/>
              </a:schemeClr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7" name="Полилиния 58"/>
            <p:cNvSpPr/>
            <p:nvPr/>
          </p:nvSpPr>
          <p:spPr>
            <a:xfrm>
              <a:off x="8292960" y="4466160"/>
              <a:ext cx="1316160" cy="531720"/>
            </a:xfrm>
            <a:custGeom>
              <a:avLst/>
              <a:gdLst>
                <a:gd name="textAreaLeft" fmla="*/ 0 w 1316160"/>
                <a:gd name="textAreaRight" fmla="*/ 1316520 w 1316160"/>
                <a:gd name="textAreaTop" fmla="*/ 0 h 531720"/>
                <a:gd name="textAreaBottom" fmla="*/ 532080 h 531720"/>
              </a:gdLst>
              <a:ahLst/>
              <a:cxnLst/>
              <a:rect l="textAreaLeft" t="textAreaTop" r="textAreaRight" b="textAreaBottom"/>
              <a:pathLst>
                <a:path w="1359001" h="532007">
                  <a:moveTo>
                    <a:pt x="0" y="0"/>
                  </a:moveTo>
                  <a:lnTo>
                    <a:pt x="1359001" y="0"/>
                  </a:lnTo>
                  <a:lnTo>
                    <a:pt x="1359001" y="532007"/>
                  </a:lnTo>
                  <a:lnTo>
                    <a:pt x="0" y="53200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lIns="0" tIns="0" rIns="0" bIns="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315"/>
                </a:spcAft>
                <a:tabLst>
                  <a:tab pos="0" algn="l"/>
                </a:tabLst>
              </a:pPr>
              <a:r>
                <a:rPr lang="ru-RU" sz="900" b="1" strike="noStrike" spc="-1">
                  <a:solidFill>
                    <a:srgbClr val="376092"/>
                  </a:solidFill>
                  <a:latin typeface="Arial"/>
                  <a:ea typeface="DejaVu Sans"/>
                </a:rPr>
                <a:t>Рассмотрено, поддержано	</a:t>
              </a:r>
              <a:endParaRPr lang="ru-RU" sz="900" b="0" strike="noStrike" spc="-1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315"/>
                </a:spcAft>
                <a:tabLst>
                  <a:tab pos="0" algn="l"/>
                </a:tabLst>
              </a:pPr>
              <a:r>
                <a:rPr lang="ru-RU" sz="900" b="1" strike="noStrike" spc="-1">
                  <a:solidFill>
                    <a:srgbClr val="E46C0A"/>
                  </a:solidFill>
                  <a:latin typeface="Arial"/>
                  <a:ea typeface="DejaVu Sans"/>
                </a:rPr>
                <a:t>3</a:t>
              </a:r>
              <a:endParaRPr lang="ru-RU" sz="9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8" name="Овал 59"/>
            <p:cNvSpPr/>
            <p:nvPr/>
          </p:nvSpPr>
          <p:spPr>
            <a:xfrm>
              <a:off x="7599600" y="4505040"/>
              <a:ext cx="714960" cy="738000"/>
            </a:xfrm>
            <a:prstGeom prst="ellipse">
              <a:avLst/>
            </a:prstGeom>
            <a:solidFill>
              <a:srgbClr val="76BF5E"/>
            </a:solidFill>
            <a:ln>
              <a:solidFill>
                <a:srgbClr val="FFFFFF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-16"/>
                <a:satOff val="3194"/>
                <a:lumOff val="2620"/>
                <a:alphaOff val="-15000"/>
              </a:schemeClr>
            </a:fillRef>
            <a:effectRef idx="0">
              <a:schemeClr val="accent5">
                <a:shade val="80000"/>
                <a:alpha val="50000"/>
                <a:hueOff val="-16"/>
                <a:satOff val="3194"/>
                <a:lumOff val="2620"/>
                <a:alphaOff val="-15000"/>
              </a:schemeClr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9" name="Полилиния 60"/>
            <p:cNvSpPr/>
            <p:nvPr/>
          </p:nvSpPr>
          <p:spPr>
            <a:xfrm>
              <a:off x="8243280" y="5179320"/>
              <a:ext cx="880200" cy="486360"/>
            </a:xfrm>
            <a:custGeom>
              <a:avLst/>
              <a:gdLst>
                <a:gd name="textAreaLeft" fmla="*/ 0 w 880200"/>
                <a:gd name="textAreaRight" fmla="*/ 880560 w 880200"/>
                <a:gd name="textAreaTop" fmla="*/ 0 h 486360"/>
                <a:gd name="textAreaBottom" fmla="*/ 486720 h 486360"/>
              </a:gdLst>
              <a:ahLst/>
              <a:cxnLst/>
              <a:rect l="textAreaLeft" t="textAreaTop" r="textAreaRight" b="textAreaBottom"/>
              <a:pathLst>
                <a:path w="846061" h="486730">
                  <a:moveTo>
                    <a:pt x="0" y="0"/>
                  </a:moveTo>
                  <a:lnTo>
                    <a:pt x="846061" y="0"/>
                  </a:lnTo>
                  <a:lnTo>
                    <a:pt x="846061" y="486730"/>
                  </a:lnTo>
                  <a:lnTo>
                    <a:pt x="0" y="48673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lIns="0" tIns="0" rIns="0" bIns="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315"/>
                </a:spcAft>
                <a:tabLst>
                  <a:tab pos="0" algn="l"/>
                </a:tabLst>
              </a:pPr>
              <a:r>
                <a:rPr lang="ru-RU" sz="900" b="1" strike="noStrike" spc="-1">
                  <a:solidFill>
                    <a:srgbClr val="376092"/>
                  </a:solidFill>
                  <a:latin typeface="Arial"/>
                  <a:ea typeface="DejaVu Sans"/>
                </a:rPr>
                <a:t>Находятся на рассмотрении</a:t>
              </a:r>
              <a:r>
                <a:rPr lang="ru-RU" sz="900" b="1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	</a:t>
              </a:r>
              <a:r>
                <a:rPr lang="ru-RU" sz="900" b="1" strike="noStrike" spc="-1">
                  <a:solidFill>
                    <a:schemeClr val="accent6">
                      <a:lumMod val="75000"/>
                    </a:schemeClr>
                  </a:solidFill>
                  <a:latin typeface="Arial"/>
                  <a:ea typeface="DejaVu Sans"/>
                </a:rPr>
                <a:t>55  </a:t>
              </a:r>
              <a:r>
                <a:rPr lang="ru-RU" sz="900" b="1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                            </a:t>
              </a:r>
              <a:endParaRPr lang="ru-RU" sz="9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0" name="Овал 61"/>
            <p:cNvSpPr/>
            <p:nvPr/>
          </p:nvSpPr>
          <p:spPr>
            <a:xfrm>
              <a:off x="7367040" y="4505040"/>
              <a:ext cx="714960" cy="738000"/>
            </a:xfrm>
            <a:prstGeom prst="ellipse">
              <a:avLst/>
            </a:prstGeom>
            <a:solidFill>
              <a:srgbClr val="78C160"/>
            </a:solidFill>
            <a:ln>
              <a:solidFill>
                <a:srgbClr val="FFFFFF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-21"/>
                <a:satOff val="4259"/>
                <a:lumOff val="3493"/>
                <a:alphaOff val="-20000"/>
              </a:schemeClr>
            </a:fillRef>
            <a:effectRef idx="0">
              <a:schemeClr val="accent5">
                <a:shade val="80000"/>
                <a:alpha val="50000"/>
                <a:hueOff val="-21"/>
                <a:satOff val="4259"/>
                <a:lumOff val="3493"/>
                <a:alphaOff val="-20000"/>
              </a:schemeClr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1" name="Полилиния 62"/>
            <p:cNvSpPr/>
            <p:nvPr/>
          </p:nvSpPr>
          <p:spPr>
            <a:xfrm>
              <a:off x="6618960" y="5179320"/>
              <a:ext cx="819360" cy="486360"/>
            </a:xfrm>
            <a:custGeom>
              <a:avLst/>
              <a:gdLst>
                <a:gd name="textAreaLeft" fmla="*/ 0 w 819360"/>
                <a:gd name="textAreaRight" fmla="*/ 819720 w 819360"/>
                <a:gd name="textAreaTop" fmla="*/ 0 h 486360"/>
                <a:gd name="textAreaBottom" fmla="*/ 486720 h 486360"/>
              </a:gdLst>
              <a:ahLst/>
              <a:cxnLst/>
              <a:rect l="textAreaLeft" t="textAreaTop" r="textAreaRight" b="textAreaBottom"/>
              <a:pathLst>
                <a:path w="846061" h="486730">
                  <a:moveTo>
                    <a:pt x="0" y="0"/>
                  </a:moveTo>
                  <a:lnTo>
                    <a:pt x="846061" y="0"/>
                  </a:lnTo>
                  <a:lnTo>
                    <a:pt x="846061" y="486730"/>
                  </a:lnTo>
                  <a:lnTo>
                    <a:pt x="0" y="48673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lIns="0" tIns="0" rIns="0" bIns="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315"/>
                </a:spcAft>
                <a:tabLst>
                  <a:tab pos="0" algn="l"/>
                </a:tabLst>
              </a:pPr>
              <a:r>
                <a:rPr lang="ru-RU" sz="900" b="1" strike="noStrike" spc="-1">
                  <a:solidFill>
                    <a:srgbClr val="376092"/>
                  </a:solidFill>
                  <a:latin typeface="Arial"/>
                  <a:ea typeface="DejaVu Sans"/>
                </a:rPr>
                <a:t>Направлено по компетенции </a:t>
              </a:r>
              <a:endParaRPr lang="ru-RU" sz="900" b="0" strike="noStrike" spc="-1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315"/>
                </a:spcAft>
                <a:tabLst>
                  <a:tab pos="0" algn="l"/>
                </a:tabLst>
              </a:pPr>
              <a:r>
                <a:rPr lang="ru-RU" sz="900" b="1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	</a:t>
              </a:r>
              <a:r>
                <a:rPr lang="ru-RU" sz="900" b="1" strike="noStrike" spc="-1">
                  <a:solidFill>
                    <a:srgbClr val="E46C0A"/>
                  </a:solidFill>
                  <a:latin typeface="Arial"/>
                  <a:ea typeface="DejaVu Sans"/>
                </a:rPr>
                <a:t>14</a:t>
              </a:r>
              <a:endParaRPr lang="ru-RU" sz="9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2" name="Овал 63"/>
            <p:cNvSpPr/>
            <p:nvPr/>
          </p:nvSpPr>
          <p:spPr>
            <a:xfrm>
              <a:off x="7221960" y="4317120"/>
              <a:ext cx="714960" cy="738000"/>
            </a:xfrm>
            <a:prstGeom prst="ellipse">
              <a:avLst/>
            </a:prstGeom>
            <a:solidFill>
              <a:srgbClr val="7AC362"/>
            </a:solidFill>
            <a:ln>
              <a:solidFill>
                <a:srgbClr val="FFFFFF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-27"/>
                <a:satOff val="5324"/>
                <a:lumOff val="4367"/>
                <a:alphaOff val="-25000"/>
              </a:schemeClr>
            </a:fillRef>
            <a:effectRef idx="0">
              <a:schemeClr val="accent5">
                <a:shade val="80000"/>
                <a:alpha val="50000"/>
                <a:hueOff val="-27"/>
                <a:satOff val="5324"/>
                <a:lumOff val="4367"/>
                <a:alphaOff val="-25000"/>
              </a:schemeClr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3" name="Полилиния 64"/>
            <p:cNvSpPr/>
            <p:nvPr/>
          </p:nvSpPr>
          <p:spPr>
            <a:xfrm>
              <a:off x="6350760" y="4466160"/>
              <a:ext cx="759600" cy="588960"/>
            </a:xfrm>
            <a:custGeom>
              <a:avLst/>
              <a:gdLst>
                <a:gd name="textAreaLeft" fmla="*/ 0 w 759600"/>
                <a:gd name="textAreaRight" fmla="*/ 759960 w 759600"/>
                <a:gd name="textAreaTop" fmla="*/ 0 h 588960"/>
                <a:gd name="textAreaBottom" fmla="*/ 589320 h 588960"/>
              </a:gdLst>
              <a:ahLst/>
              <a:cxnLst/>
              <a:rect l="textAreaLeft" t="textAreaTop" r="textAreaRight" b="textAreaBottom"/>
              <a:pathLst>
                <a:path w="784529" h="532007">
                  <a:moveTo>
                    <a:pt x="0" y="0"/>
                  </a:moveTo>
                  <a:lnTo>
                    <a:pt x="784529" y="0"/>
                  </a:lnTo>
                  <a:lnTo>
                    <a:pt x="784529" y="532007"/>
                  </a:lnTo>
                  <a:lnTo>
                    <a:pt x="0" y="53200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lIns="0" tIns="0" rIns="0" bIns="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315"/>
                </a:spcAft>
                <a:tabLst>
                  <a:tab pos="0" algn="l"/>
                </a:tabLst>
              </a:pPr>
              <a:r>
                <a:rPr lang="ru-RU" sz="900" b="1" strike="noStrike" spc="-1">
                  <a:solidFill>
                    <a:srgbClr val="376092"/>
                  </a:solidFill>
                  <a:latin typeface="Arial"/>
                  <a:ea typeface="DejaVu Sans"/>
                </a:rPr>
                <a:t>Оставлено без ответа автору</a:t>
              </a:r>
              <a:endParaRPr lang="ru-RU" sz="900" b="0" strike="noStrike" spc="-1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315"/>
                </a:spcAft>
                <a:tabLst>
                  <a:tab pos="0" algn="l"/>
                </a:tabLst>
              </a:pPr>
              <a:r>
                <a:rPr lang="ru-RU" sz="900" b="1" strike="noStrike" spc="-1">
                  <a:solidFill>
                    <a:schemeClr val="accent6">
                      <a:lumMod val="75000"/>
                    </a:schemeClr>
                  </a:solidFill>
                  <a:latin typeface="Arial"/>
                  <a:ea typeface="DejaVu Sans"/>
                </a:rPr>
                <a:t>0</a:t>
              </a:r>
              <a:endParaRPr lang="ru-RU" sz="900" b="0" strike="noStrike" spc="-1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315"/>
                </a:spcAft>
                <a:tabLst>
                  <a:tab pos="0" algn="l"/>
                </a:tabLst>
              </a:pPr>
              <a:r>
                <a:rPr lang="ru-RU" sz="900" b="1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	</a:t>
              </a:r>
              <a:endParaRPr lang="ru-RU" sz="9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4" name="Полилиния 65"/>
            <p:cNvSpPr/>
            <p:nvPr/>
          </p:nvSpPr>
          <p:spPr>
            <a:xfrm>
              <a:off x="6410160" y="3832200"/>
              <a:ext cx="774720" cy="569880"/>
            </a:xfrm>
            <a:custGeom>
              <a:avLst/>
              <a:gdLst>
                <a:gd name="textAreaLeft" fmla="*/ 0 w 774720"/>
                <a:gd name="textAreaRight" fmla="*/ 775080 w 774720"/>
                <a:gd name="textAreaTop" fmla="*/ 0 h 569880"/>
                <a:gd name="textAreaBottom" fmla="*/ 570240 h 569880"/>
              </a:gdLst>
              <a:ahLst/>
              <a:cxnLst/>
              <a:rect l="textAreaLeft" t="textAreaTop" r="textAreaRight" b="textAreaBottom"/>
              <a:pathLst>
                <a:path w="799912" h="498049">
                  <a:moveTo>
                    <a:pt x="0" y="0"/>
                  </a:moveTo>
                  <a:lnTo>
                    <a:pt x="799912" y="0"/>
                  </a:lnTo>
                  <a:lnTo>
                    <a:pt x="799912" y="498049"/>
                  </a:lnTo>
                  <a:lnTo>
                    <a:pt x="0" y="49804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lIns="0" tIns="0" rIns="0" bIns="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281"/>
                </a:spcAft>
                <a:tabLst>
                  <a:tab pos="0" algn="l"/>
                </a:tabLst>
              </a:pPr>
              <a:r>
                <a:rPr lang="ru-RU" sz="800" b="1" strike="noStrike" spc="-1">
                  <a:solidFill>
                    <a:srgbClr val="376092"/>
                  </a:solidFill>
                  <a:latin typeface="Arial"/>
                  <a:ea typeface="DejaVu Sans"/>
                </a:rPr>
                <a:t>Рассмотрено, не поддержано</a:t>
              </a:r>
              <a:endParaRPr lang="ru-RU" sz="800" b="0" strike="noStrike" spc="-1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315"/>
                </a:spcAft>
                <a:tabLst>
                  <a:tab pos="0" algn="l"/>
                </a:tabLst>
              </a:pPr>
              <a:r>
                <a:rPr lang="en-US" sz="900" b="1" strike="noStrike" spc="-1">
                  <a:solidFill>
                    <a:srgbClr val="E46C0A"/>
                  </a:solidFill>
                  <a:latin typeface="Arial"/>
                  <a:ea typeface="DejaVu Sans"/>
                </a:rPr>
                <a:t>      </a:t>
              </a:r>
              <a:r>
                <a:rPr lang="ru-RU" sz="900" b="1" strike="noStrike" spc="-1">
                  <a:solidFill>
                    <a:srgbClr val="E46C0A"/>
                  </a:solidFill>
                  <a:latin typeface="Arial"/>
                  <a:ea typeface="DejaVu Sans"/>
                </a:rPr>
                <a:t>1</a:t>
              </a:r>
              <a:r>
                <a:rPr lang="ru-RU" sz="900" b="1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	</a:t>
              </a:r>
              <a:endParaRPr lang="ru-RU" sz="9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5" name="Овал 66"/>
            <p:cNvSpPr/>
            <p:nvPr/>
          </p:nvSpPr>
          <p:spPr>
            <a:xfrm>
              <a:off x="7273440" y="4082760"/>
              <a:ext cx="714960" cy="738000"/>
            </a:xfrm>
            <a:prstGeom prst="ellipse">
              <a:avLst/>
            </a:prstGeom>
            <a:solidFill>
              <a:srgbClr val="7DC664"/>
            </a:solidFill>
            <a:ln>
              <a:solidFill>
                <a:srgbClr val="FFFFFF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-32"/>
                <a:satOff val="6389"/>
                <a:lumOff val="5240"/>
                <a:alphaOff val="-30000"/>
              </a:schemeClr>
            </a:fillRef>
            <a:effectRef idx="0">
              <a:schemeClr val="accent5">
                <a:shade val="80000"/>
                <a:alpha val="50000"/>
                <a:hueOff val="-32"/>
                <a:satOff val="6389"/>
                <a:lumOff val="5240"/>
                <a:alphaOff val="-30000"/>
              </a:schemeClr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336" name="Рисунок 1"/>
          <p:cNvPicPr/>
          <p:nvPr/>
        </p:nvPicPr>
        <p:blipFill>
          <a:blip r:embed="rId8"/>
          <a:stretch/>
        </p:blipFill>
        <p:spPr>
          <a:xfrm>
            <a:off x="4079880" y="3304080"/>
            <a:ext cx="1560240" cy="249480"/>
          </a:xfrm>
          <a:prstGeom prst="rect">
            <a:avLst/>
          </a:prstGeom>
          <a:ln w="0">
            <a:noFill/>
          </a:ln>
        </p:spPr>
      </p:pic>
      <p:sp>
        <p:nvSpPr>
          <p:cNvPr id="337" name="Полилиния 70"/>
          <p:cNvSpPr/>
          <p:nvPr/>
        </p:nvSpPr>
        <p:spPr>
          <a:xfrm>
            <a:off x="7565400" y="6096600"/>
            <a:ext cx="845640" cy="492120"/>
          </a:xfrm>
          <a:custGeom>
            <a:avLst/>
            <a:gdLst>
              <a:gd name="textAreaLeft" fmla="*/ 0 w 845640"/>
              <a:gd name="textAreaRight" fmla="*/ 846000 w 845640"/>
              <a:gd name="textAreaTop" fmla="*/ 0 h 492120"/>
              <a:gd name="textAreaBottom" fmla="*/ 492480 h 492120"/>
            </a:gdLst>
            <a:ahLst/>
            <a:cxnLst/>
            <a:rect l="textAreaLeft" t="textAreaTop" r="textAreaRight" b="textAreaBottom"/>
            <a:pathLst>
              <a:path w="846061" h="486730">
                <a:moveTo>
                  <a:pt x="0" y="0"/>
                </a:moveTo>
                <a:lnTo>
                  <a:pt x="846061" y="0"/>
                </a:lnTo>
                <a:lnTo>
                  <a:pt x="846061" y="486730"/>
                </a:lnTo>
                <a:lnTo>
                  <a:pt x="0" y="48673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lIns="0" tIns="0" rIns="0" bIns="0" numCol="1" spcCol="144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315"/>
              </a:spcAft>
              <a:tabLst>
                <a:tab pos="0" algn="l"/>
              </a:tabLst>
            </a:pPr>
            <a:r>
              <a:rPr lang="ru-RU" sz="900" b="1" strike="noStrike" spc="-1">
                <a:solidFill>
                  <a:srgbClr val="376092"/>
                </a:solidFill>
                <a:latin typeface="Arial"/>
                <a:ea typeface="DejaVu Sans"/>
              </a:rPr>
              <a:t>Рассмотрение продлено</a:t>
            </a:r>
            <a:endParaRPr lang="ru-RU" sz="9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Aft>
                <a:spcPts val="315"/>
              </a:spcAft>
              <a:tabLst>
                <a:tab pos="0" algn="l"/>
              </a:tabLst>
            </a:pPr>
            <a:r>
              <a:rPr lang="ru-RU" sz="900" b="1" strike="noStrike" spc="-1">
                <a:solidFill>
                  <a:schemeClr val="accent6">
                    <a:lumMod val="75000"/>
                  </a:schemeClr>
                </a:solidFill>
                <a:latin typeface="Arial"/>
                <a:ea typeface="DejaVu Sans"/>
              </a:rPr>
              <a:t>0</a:t>
            </a:r>
            <a:endParaRPr lang="ru-RU" sz="9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CustomShape 1"/>
          <p:cNvSpPr/>
          <p:nvPr/>
        </p:nvSpPr>
        <p:spPr>
          <a:xfrm>
            <a:off x="745920" y="46800"/>
            <a:ext cx="7740720" cy="35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IV</a:t>
            </a:r>
            <a:r>
              <a:rPr lang="ru-RU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.  Тематика обращений граждан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9" name="Рисунок 25"/>
          <p:cNvPicPr/>
          <p:nvPr/>
        </p:nvPicPr>
        <p:blipFill>
          <a:blip r:embed="rId2"/>
          <a:stretch/>
        </p:blipFill>
        <p:spPr>
          <a:xfrm>
            <a:off x="705240" y="9000"/>
            <a:ext cx="371520" cy="488880"/>
          </a:xfrm>
          <a:prstGeom prst="rect">
            <a:avLst/>
          </a:prstGeom>
          <a:ln w="0">
            <a:noFill/>
          </a:ln>
          <a:effectLst>
            <a:outerShdw blurRad="50760" dist="37674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340" name="CustomShape 2"/>
          <p:cNvSpPr/>
          <p:nvPr/>
        </p:nvSpPr>
        <p:spPr>
          <a:xfrm>
            <a:off x="9160920" y="9000"/>
            <a:ext cx="366480" cy="43668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BCA4D001-20F3-4BC8-9D80-46A118C3C84E}" type="slidenum"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5</a:t>
            </a:fld>
            <a:r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                                                   </a:t>
            </a:r>
            <a:endParaRPr lang="ru-RU" sz="1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Line 3"/>
          <p:cNvSpPr/>
          <p:nvPr/>
        </p:nvSpPr>
        <p:spPr>
          <a:xfrm>
            <a:off x="0" y="544320"/>
            <a:ext cx="9720000" cy="20520"/>
          </a:xfrm>
          <a:prstGeom prst="line">
            <a:avLst/>
          </a:prstGeom>
          <a:ln w="73025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24480" rIns="90000" bIns="-24480" anchor="t" anchorCtr="1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42" name="Table 4"/>
          <p:cNvGraphicFramePr/>
          <p:nvPr/>
        </p:nvGraphicFramePr>
        <p:xfrm>
          <a:off x="114120" y="672480"/>
          <a:ext cx="9330480" cy="6135238"/>
        </p:xfrm>
        <a:graphic>
          <a:graphicData uri="http://schemas.openxmlformats.org/drawingml/2006/table">
            <a:tbl>
              <a:tblPr/>
              <a:tblGrid>
                <a:gridCol w="646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0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09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1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№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1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Наименование вопроса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1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3 квартал 2023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1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3 квартал 2024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1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Работа противопожарной службы и соблюдения требований пожарной безопасности 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DejaVu Sans"/>
                        </a:rPr>
                        <a:t>241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201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4B083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9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2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Деятельность ГИМС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DejaVu Sans"/>
                        </a:rPr>
                        <a:t>437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DejaVu Sans"/>
                        </a:rPr>
                        <a:t>266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3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Деятельность и принимаемые решения МЧС России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DejaVu Sans"/>
                        </a:rPr>
                        <a:t>3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3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4B083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97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4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Вопросы связанные с рассмотрением обращений граждан (прекращение рассмотрения обращения, результаты рассмотрения обращения, ознакомление с документами и материалами, касающимися рассмотрения обращения)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10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18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6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5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Запросы архивных данных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DejaVu Sans"/>
                        </a:rPr>
                        <a:t>24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DejaVu Sans"/>
                        </a:rPr>
                        <a:t>16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4B083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9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6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Предупреждение и преодоление ЧС 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DejaVu Sans"/>
                        </a:rPr>
                        <a:t>10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DejaVu Sans"/>
                        </a:rPr>
                        <a:t>6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6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7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AC090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Коммунальное хозяйство 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AC090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0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AC090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DejaVu Sans"/>
                        </a:rPr>
                        <a:t>6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AC090">
                        <a:alpha val="5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09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8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Трудовые отношения 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DejaVu Sans"/>
                        </a:rPr>
                        <a:t>2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DejaVu Sans"/>
                        </a:rPr>
                        <a:t>2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09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9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Гражданская оборона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0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DejaVu Sans"/>
                        </a:rPr>
                        <a:t>2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AC090">
                        <a:alpha val="5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12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10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Социальная сфера 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1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DejaVu Sans"/>
                        </a:rPr>
                        <a:t>1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7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11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О возможных фактах коррупции, противоправного поведения сотрудников и обжалованию действий (бездействий) должностных лиц МЧС России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DejaVu Sans"/>
                        </a:rPr>
                        <a:t>0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DejaVu Sans"/>
                        </a:rPr>
                        <a:t>3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AC090">
                        <a:alpha val="5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56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12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DejaVu Sans"/>
                        </a:rPr>
                        <a:t>Жилищные вопросы (предоставление субсидий, ЕСВ, ГЖС, служебного жилья, выселение)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0080" marR="10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DejaVu Sans"/>
                        </a:rPr>
                        <a:t>5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0080" marR="10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DejaVu Sans"/>
                        </a:rPr>
                        <a:t>4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0080" marR="10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56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13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DejaVu Sans"/>
                        </a:rPr>
                        <a:t>Законодательство РФ (вопросы по нормативному регулированию, законодательной инициативе своего ведения, исполнения судебных решений)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0080" marR="10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DejaVu Sans"/>
                        </a:rPr>
                        <a:t>0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0080" marR="10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DejaVu Sans"/>
                        </a:rPr>
                        <a:t>1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0080" marR="10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AC090">
                        <a:alpha val="5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71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14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DejaVu Sans"/>
                        </a:rPr>
                        <a:t>Образование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0080" marR="10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DejaVu Sans"/>
                        </a:rPr>
                        <a:t>1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0080" marR="10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DejaVu Sans"/>
                        </a:rPr>
                        <a:t>0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0080" marR="10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71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15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DejaVu Sans"/>
                        </a:rPr>
                        <a:t>Здравоохранение. Туризм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0080" marR="10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DejaVu Sans"/>
                        </a:rPr>
                        <a:t>0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0080" marR="10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DejaVu Sans"/>
                        </a:rPr>
                        <a:t>2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0080" marR="10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41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16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DejaVu Sans"/>
                        </a:rPr>
                        <a:t>Прохождение службы (прохождение военной, государственной службы, продление контракта, увольнение со службы, награждение государственными наградами)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0080" marR="10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DejaVu Sans"/>
                        </a:rPr>
                        <a:t>2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0080" marR="10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DejaVu Sans"/>
                        </a:rPr>
                        <a:t>2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0080" marR="10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09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17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DejaVu Sans"/>
                        </a:rPr>
                        <a:t>Наука (инновационная деятельность) 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0080" marR="10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DejaVu Sans"/>
                        </a:rPr>
                        <a:t>0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0080" marR="10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DejaVu Sans"/>
                        </a:rPr>
                        <a:t>0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0080" marR="10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AC090">
                        <a:alpha val="5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CustomShape 1"/>
          <p:cNvSpPr/>
          <p:nvPr/>
        </p:nvSpPr>
        <p:spPr>
          <a:xfrm>
            <a:off x="1170360" y="9000"/>
            <a:ext cx="6445800" cy="67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r">
              <a:lnSpc>
                <a:spcPct val="100000"/>
              </a:lnSpc>
            </a:pPr>
            <a:r>
              <a:rPr lang="en-US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V</a:t>
            </a:r>
            <a:r>
              <a:rPr lang="ru-RU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. </a:t>
            </a:r>
            <a:r>
              <a:rPr lang="ru-RU" sz="1800" b="1" strike="noStrike" spc="-1">
                <a:solidFill>
                  <a:srgbClr val="DEA04E"/>
                </a:solidFill>
                <a:latin typeface="Arial"/>
                <a:ea typeface="DejaVu Sans"/>
              </a:rPr>
              <a:t>Обзор актуальных и часто задаваемых вопросов</a:t>
            </a:r>
            <a:r>
              <a:rPr sz="1800"/>
              <a:t/>
            </a:r>
            <a:br>
              <a:rPr sz="1800"/>
            </a:b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4" name="Рисунок 25"/>
          <p:cNvPicPr/>
          <p:nvPr/>
        </p:nvPicPr>
        <p:blipFill>
          <a:blip r:embed="rId2"/>
          <a:stretch/>
        </p:blipFill>
        <p:spPr>
          <a:xfrm>
            <a:off x="705240" y="9000"/>
            <a:ext cx="371520" cy="488880"/>
          </a:xfrm>
          <a:prstGeom prst="rect">
            <a:avLst/>
          </a:prstGeom>
          <a:ln w="0">
            <a:noFill/>
          </a:ln>
          <a:effectLst>
            <a:outerShdw blurRad="50760" dist="37674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345" name="CustomShape 2"/>
          <p:cNvSpPr/>
          <p:nvPr/>
        </p:nvSpPr>
        <p:spPr>
          <a:xfrm>
            <a:off x="9160920" y="9000"/>
            <a:ext cx="366480" cy="43668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41D64BD4-D6FA-4F1B-B8D0-FC63E153F7F6}" type="slidenum"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6</a:t>
            </a:fld>
            <a:r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                                                   </a:t>
            </a:r>
            <a:endParaRPr lang="ru-RU" sz="1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Line 3"/>
          <p:cNvSpPr/>
          <p:nvPr/>
        </p:nvSpPr>
        <p:spPr>
          <a:xfrm>
            <a:off x="0" y="544680"/>
            <a:ext cx="9720000" cy="20520"/>
          </a:xfrm>
          <a:prstGeom prst="line">
            <a:avLst/>
          </a:prstGeom>
          <a:ln w="73025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24480" rIns="90000" bIns="-24480" anchor="t" anchorCtr="1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CustomShape 4"/>
          <p:cNvSpPr/>
          <p:nvPr/>
        </p:nvSpPr>
        <p:spPr>
          <a:xfrm>
            <a:off x="2639520" y="815760"/>
            <a:ext cx="7095240" cy="17836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Наибольшее    количество - </a:t>
            </a:r>
            <a:r>
              <a:rPr lang="ru-RU" sz="1000" b="1" strike="noStrike" spc="-1" dirty="0">
                <a:solidFill>
                  <a:srgbClr val="376092"/>
                </a:solidFill>
                <a:latin typeface="Arial"/>
                <a:ea typeface="DejaVu Sans"/>
              </a:rPr>
              <a:t>266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 обращений,   что    составляет    </a:t>
            </a:r>
            <a:r>
              <a:rPr lang="ru-RU" sz="1000" spc="-1" dirty="0" smtClean="0">
                <a:solidFill>
                  <a:srgbClr val="376092"/>
                </a:solidFill>
                <a:latin typeface="Arial"/>
                <a:ea typeface="DejaVu Sans"/>
              </a:rPr>
              <a:t>49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,9%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от общего количества обращений, поступило по вопросам по запросам  сведений  о наличии маломерных судов в рамках процедуры банкротства. Надо отметить, что запросы конкурсных управляющих исполняются государственными органами в соответствии с Федеральным законом от 26.10.2002 № 127-ФЗ «О несостоятельности (банкротстве)» и не попадают под сферу применения Федерального закона от 26.05.2006 № 59-ФЗ «О порядке рассмотрения обращений граждан Российской Федерации». Сервис для направления обращений граждан, размещенный на сайте МЧС России, предназначен для подачи обращений (предложений, заявлений, жалоб) граждан в соответствии с нормами Федерального закона от 26.05.2006 № 59-ФЗ «О порядке рассмотрения обращений граждан Российской Федерации». Но поскольку, размещенные на сайте обращения автоматически попадают в раздел «обращения» системы электронного документооборота Главного управления и в данном разделе не предусмотрено функции «отказать» или «перенаправить» они регистрируются автоматически, как обращения.  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CustomShape 5"/>
          <p:cNvSpPr/>
          <p:nvPr/>
        </p:nvSpPr>
        <p:spPr>
          <a:xfrm>
            <a:off x="2639520" y="573120"/>
            <a:ext cx="5861880" cy="24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Деятельность ГИМС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CustomShape 6"/>
          <p:cNvSpPr/>
          <p:nvPr/>
        </p:nvSpPr>
        <p:spPr>
          <a:xfrm>
            <a:off x="224640" y="2873520"/>
            <a:ext cx="6468120" cy="19375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        На втором месте по актуальности находятся обращения, касающиеся деятельности надзорных органов ГПН. Поступило </a:t>
            </a:r>
            <a:r>
              <a:rPr lang="ru-RU" sz="1000" b="1" strike="noStrike" spc="-1" dirty="0">
                <a:solidFill>
                  <a:srgbClr val="376092"/>
                </a:solidFill>
                <a:latin typeface="Arial"/>
                <a:ea typeface="DejaVu Sans"/>
              </a:rPr>
              <a:t>201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 обращение за 3 квартал 2024 года, что составляет </a:t>
            </a:r>
            <a:r>
              <a:rPr lang="ru-RU" sz="1000" spc="-1" dirty="0" smtClean="0">
                <a:solidFill>
                  <a:srgbClr val="376092"/>
                </a:solidFill>
                <a:latin typeface="Arial"/>
                <a:ea typeface="DejaVu Sans"/>
              </a:rPr>
              <a:t>37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,7%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от общего количества обращений. Граждане активно реагируют на изменения законодательства в области пожарной безопасности, а также обращаются за разъяснениями положений нормативных правовых актов и других документов в области пожарной безопасности. 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        Актуальными остаются жалобы о нарушениях различных требований пожарной безопасности в жилых многоквартирных домах и административных зданиях, в том числе требований к противопожарным проездам, а также вопросы по захламлению лестничных площадок в многоквартирных жилых дома, получения лицензии на осуществление деятельности по монтажу, техническому обслуживанию и ремонту средств обеспечения пожарной безопасности зданий и сооружений. Большинство обращений рассматриваются с выездом на место, проводятся проверки по заявлениям граждан, ведется профилактическая  работа.        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CustomShape 7"/>
          <p:cNvSpPr/>
          <p:nvPr/>
        </p:nvSpPr>
        <p:spPr>
          <a:xfrm>
            <a:off x="2432160" y="5521320"/>
            <a:ext cx="367452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Деятельности и принимаемые решения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CustomShape 8"/>
          <p:cNvSpPr/>
          <p:nvPr/>
        </p:nvSpPr>
        <p:spPr>
          <a:xfrm>
            <a:off x="2192760" y="5703840"/>
            <a:ext cx="7178040" cy="39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        Количество обращений, касающихся деятельности МЧС России и принимаемых решений в 3 квартале 2024 года — 3 обращения, ровно столько же как и в аналогичном периоде 2023 года - 3 обращения.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CustomShape 9"/>
          <p:cNvSpPr/>
          <p:nvPr/>
        </p:nvSpPr>
        <p:spPr>
          <a:xfrm>
            <a:off x="3566160" y="2547720"/>
            <a:ext cx="5169600" cy="39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1" strike="noStrike" spc="-1">
                <a:solidFill>
                  <a:srgbClr val="254061"/>
                </a:solidFill>
                <a:latin typeface="Arial"/>
                <a:ea typeface="DejaVu Sans"/>
              </a:rPr>
              <a:t>Работа противопожарной службы и соблюдения требований пожарной безопасности </a:t>
            </a:r>
            <a:endParaRPr lang="ru-RU" sz="1000" b="1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3" name="Рисунок 6"/>
          <p:cNvPicPr/>
          <p:nvPr/>
        </p:nvPicPr>
        <p:blipFill>
          <a:blip r:embed="rId3"/>
          <a:stretch/>
        </p:blipFill>
        <p:spPr>
          <a:xfrm>
            <a:off x="6706440" y="2948040"/>
            <a:ext cx="2941200" cy="2253240"/>
          </a:xfrm>
          <a:prstGeom prst="rect">
            <a:avLst/>
          </a:prstGeom>
          <a:ln w="0">
            <a:noFill/>
          </a:ln>
        </p:spPr>
      </p:pic>
      <p:pic>
        <p:nvPicPr>
          <p:cNvPr id="354" name="Рисунок 362"/>
          <p:cNvPicPr/>
          <p:nvPr/>
        </p:nvPicPr>
        <p:blipFill>
          <a:blip r:embed="rId4"/>
          <a:stretch/>
        </p:blipFill>
        <p:spPr>
          <a:xfrm>
            <a:off x="299520" y="686880"/>
            <a:ext cx="2339640" cy="1991880"/>
          </a:xfrm>
          <a:prstGeom prst="rect">
            <a:avLst/>
          </a:prstGeom>
          <a:ln w="0">
            <a:noFill/>
          </a:ln>
        </p:spPr>
      </p:pic>
      <p:pic>
        <p:nvPicPr>
          <p:cNvPr id="355" name="Рисунок 363"/>
          <p:cNvPicPr/>
          <p:nvPr/>
        </p:nvPicPr>
        <p:blipFill>
          <a:blip r:embed="rId5"/>
          <a:stretch/>
        </p:blipFill>
        <p:spPr>
          <a:xfrm>
            <a:off x="315360" y="5589360"/>
            <a:ext cx="1844280" cy="1070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2814120" y="1926360"/>
            <a:ext cx="305280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Коммунальное хозяйство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CustomShape 2"/>
          <p:cNvSpPr/>
          <p:nvPr/>
        </p:nvSpPr>
        <p:spPr>
          <a:xfrm>
            <a:off x="2619000" y="2090880"/>
            <a:ext cx="6724800" cy="100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      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      Граждане обращаются за помощью при возникновении сбоев в водо-, газо-, электроснабжении, чаще всего такие  обращения поступают на Телефон доверия. Также затрагиваются вопросы содержания общего имущества в многоквартирных жилых домах (канализация, вентиляция, кровля, ограждающие конструкции, инженерное оборудование, места общего пользования, придомовая территория). По данной тематике рассмотрено в 3 квартале 2024 года 6</a:t>
            </a:r>
            <a:r>
              <a:rPr lang="ru-RU" sz="1000" b="1" strike="noStrike" spc="-1">
                <a:solidFill>
                  <a:srgbClr val="376092"/>
                </a:solidFill>
                <a:latin typeface="Arial"/>
                <a:ea typeface="DejaVu Sans"/>
              </a:rPr>
              <a:t> </a:t>
            </a: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обращений (АППГ-0).  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CustomShape 3"/>
          <p:cNvSpPr/>
          <p:nvPr/>
        </p:nvSpPr>
        <p:spPr>
          <a:xfrm>
            <a:off x="154440" y="3567240"/>
            <a:ext cx="315360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Запросы архивных данных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CustomShape 4"/>
          <p:cNvSpPr/>
          <p:nvPr/>
        </p:nvSpPr>
        <p:spPr>
          <a:xfrm>
            <a:off x="0" y="3795480"/>
            <a:ext cx="7070760" cy="54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DejaVu Sans"/>
              </a:rPr>
              <a:t>        Всего поступило </a:t>
            </a: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16</a:t>
            </a: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DejaVu Sans"/>
              </a:rPr>
              <a:t> обращений по данной теме, что меньше, чем поступивших в 3 квартале 2023 года  (</a:t>
            </a: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24</a:t>
            </a: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DejaVu Sans"/>
              </a:rPr>
              <a:t>)  – в основном это запросы архивных данных для оформления пенсий, стажа работы, устройства на работу, подтверждения награждений государственными и ведомственными наградами. 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CustomShape 5"/>
          <p:cNvSpPr/>
          <p:nvPr/>
        </p:nvSpPr>
        <p:spPr>
          <a:xfrm>
            <a:off x="348840" y="592560"/>
            <a:ext cx="218736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Предупреждение ЧС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CustomShape 6"/>
          <p:cNvSpPr/>
          <p:nvPr/>
        </p:nvSpPr>
        <p:spPr>
          <a:xfrm>
            <a:off x="251280" y="757080"/>
            <a:ext cx="682128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       В отчетном периоде наблюдается уменьшение вопросов по предупреждению и ликвидации чрезвычайных ситуаций природного и техногенного характера –  </a:t>
            </a:r>
            <a:r>
              <a:rPr lang="ru-RU" sz="1000" b="1" strike="noStrike" spc="-1">
                <a:solidFill>
                  <a:srgbClr val="376092"/>
                </a:solidFill>
                <a:latin typeface="Arial"/>
                <a:ea typeface="DejaVu Sans"/>
              </a:rPr>
              <a:t>6</a:t>
            </a: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 (АППГ-10).  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CustomShape 7"/>
          <p:cNvSpPr/>
          <p:nvPr/>
        </p:nvSpPr>
        <p:spPr>
          <a:xfrm>
            <a:off x="1077840" y="114120"/>
            <a:ext cx="7740720" cy="35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V. </a:t>
            </a:r>
            <a:r>
              <a:rPr lang="ru-RU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Обзор актуальных и часто задаваемых вопросов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3" name="Рисунок 18"/>
          <p:cNvPicPr/>
          <p:nvPr/>
        </p:nvPicPr>
        <p:blipFill>
          <a:blip r:embed="rId2"/>
          <a:stretch/>
        </p:blipFill>
        <p:spPr>
          <a:xfrm>
            <a:off x="705240" y="9000"/>
            <a:ext cx="371520" cy="488880"/>
          </a:xfrm>
          <a:prstGeom prst="rect">
            <a:avLst/>
          </a:prstGeom>
          <a:ln w="0">
            <a:noFill/>
          </a:ln>
          <a:effectLst>
            <a:outerShdw blurRad="50760" dist="37674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364" name="Line 8"/>
          <p:cNvSpPr/>
          <p:nvPr/>
        </p:nvSpPr>
        <p:spPr>
          <a:xfrm>
            <a:off x="0" y="544680"/>
            <a:ext cx="9720000" cy="20520"/>
          </a:xfrm>
          <a:prstGeom prst="line">
            <a:avLst/>
          </a:prstGeom>
          <a:ln w="73025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24480" rIns="90000" bIns="-24480" anchor="t" anchorCtr="1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CustomShape 9"/>
          <p:cNvSpPr/>
          <p:nvPr/>
        </p:nvSpPr>
        <p:spPr>
          <a:xfrm>
            <a:off x="2537280" y="4771800"/>
            <a:ext cx="7182000" cy="115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DejaVu Sans"/>
              </a:rPr>
              <a:t>    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DejaVu Sans"/>
              </a:rPr>
              <a:t>        Количество обращений в сфере трудовых отношений, поступивших во</a:t>
            </a:r>
            <a:r>
              <a:rPr lang="en-US" sz="1000" b="0" strike="noStrike" spc="-1">
                <a:solidFill>
                  <a:srgbClr val="1F497D"/>
                </a:solidFill>
                <a:latin typeface="Arial"/>
                <a:ea typeface="DejaVu Sans"/>
              </a:rPr>
              <a:t> 3</a:t>
            </a: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DejaVu Sans"/>
              </a:rPr>
              <a:t> квартале 2024  году -  3</a:t>
            </a: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, </a:t>
            </a: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ровно столько же как и в аналогичном периоде 2023 года — 3 обращения.</a:t>
            </a: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DejaVu Sans"/>
              </a:rPr>
              <a:t> Остаются актуальными вопросы прохождения службы, а также присвоением государственных наград.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DejaVu Sans"/>
              </a:rPr>
              <a:t> 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DejaVu Sans"/>
              </a:rPr>
              <a:t> 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CustomShape 10"/>
          <p:cNvSpPr/>
          <p:nvPr/>
        </p:nvSpPr>
        <p:spPr>
          <a:xfrm>
            <a:off x="2880720" y="4608360"/>
            <a:ext cx="253800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Трудовые отношения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7" name="Рисунок 2"/>
          <p:cNvPicPr/>
          <p:nvPr/>
        </p:nvPicPr>
        <p:blipFill>
          <a:blip r:embed="rId3"/>
          <a:stretch/>
        </p:blipFill>
        <p:spPr>
          <a:xfrm>
            <a:off x="7225920" y="3241800"/>
            <a:ext cx="2401920" cy="1431000"/>
          </a:xfrm>
          <a:prstGeom prst="rect">
            <a:avLst/>
          </a:prstGeom>
          <a:ln w="0">
            <a:solidFill>
              <a:srgbClr val="A5C249">
                <a:lumMod val="75000"/>
              </a:srgbClr>
            </a:solidFill>
          </a:ln>
        </p:spPr>
      </p:pic>
      <p:pic>
        <p:nvPicPr>
          <p:cNvPr id="368" name="Рисунок 26"/>
          <p:cNvPicPr/>
          <p:nvPr/>
        </p:nvPicPr>
        <p:blipFill>
          <a:blip r:embed="rId4"/>
          <a:srcRect l="840" b="7778"/>
          <a:stretch/>
        </p:blipFill>
        <p:spPr>
          <a:xfrm>
            <a:off x="7073640" y="659880"/>
            <a:ext cx="2453760" cy="1511640"/>
          </a:xfrm>
          <a:prstGeom prst="rect">
            <a:avLst/>
          </a:prstGeom>
          <a:ln w="0">
            <a:solidFill>
              <a:srgbClr val="A5C249">
                <a:lumMod val="75000"/>
              </a:srgbClr>
            </a:solidFill>
          </a:ln>
        </p:spPr>
      </p:pic>
      <p:sp>
        <p:nvSpPr>
          <p:cNvPr id="369" name="CustomShape 11"/>
          <p:cNvSpPr/>
          <p:nvPr/>
        </p:nvSpPr>
        <p:spPr>
          <a:xfrm>
            <a:off x="9160920" y="9000"/>
            <a:ext cx="366480" cy="43668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E56CEFB7-E71C-47BE-AE34-476A2BCF0070}" type="slidenum">
              <a:rPr lang="ru-RU" sz="1900" b="1" strike="noStrike" spc="-1">
                <a:solidFill>
                  <a:srgbClr val="FFFFFF"/>
                </a:solidFill>
                <a:latin typeface="Calibri"/>
                <a:ea typeface="Calibri"/>
              </a:rPr>
              <a:t>7</a:t>
            </a:fld>
            <a:endParaRPr lang="ru-RU" sz="19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0" name="Рисунок 1"/>
          <p:cNvPicPr/>
          <p:nvPr/>
        </p:nvPicPr>
        <p:blipFill>
          <a:blip r:embed="rId5"/>
          <a:stretch/>
        </p:blipFill>
        <p:spPr>
          <a:xfrm>
            <a:off x="95040" y="1863360"/>
            <a:ext cx="2522880" cy="1623240"/>
          </a:xfrm>
          <a:prstGeom prst="rect">
            <a:avLst/>
          </a:prstGeom>
          <a:ln w="0">
            <a:noFill/>
          </a:ln>
        </p:spPr>
      </p:pic>
      <p:pic>
        <p:nvPicPr>
          <p:cNvPr id="371" name="Рисунок 379"/>
          <p:cNvPicPr/>
          <p:nvPr/>
        </p:nvPicPr>
        <p:blipFill>
          <a:blip r:embed="rId6"/>
          <a:stretch/>
        </p:blipFill>
        <p:spPr>
          <a:xfrm>
            <a:off x="162720" y="4754160"/>
            <a:ext cx="2350800" cy="1725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CustomShape 1"/>
          <p:cNvSpPr/>
          <p:nvPr/>
        </p:nvSpPr>
        <p:spPr>
          <a:xfrm>
            <a:off x="133200" y="2318400"/>
            <a:ext cx="24058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Социальная сфера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CustomShape 2"/>
          <p:cNvSpPr/>
          <p:nvPr/>
        </p:nvSpPr>
        <p:spPr>
          <a:xfrm>
            <a:off x="162720" y="2576520"/>
            <a:ext cx="685620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       С вопросами, имеющими социальную тематику, в 3 квартале 2024 года  поступило 1 обращения (АППГ - 1). Вопросы связаны с выплатой пособий и компенсаций на 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ребенка.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CustomShape 3"/>
          <p:cNvSpPr/>
          <p:nvPr/>
        </p:nvSpPr>
        <p:spPr>
          <a:xfrm>
            <a:off x="2695680" y="875880"/>
            <a:ext cx="6831720" cy="54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В 3 квартале 2024 года  по вопросам, </a:t>
            </a:r>
            <a:r>
              <a:rPr lang="ru-RU" sz="1000" b="1" strike="noStrike" spc="-1">
                <a:solidFill>
                  <a:srgbClr val="376092"/>
                </a:solidFill>
                <a:latin typeface="Arial"/>
                <a:ea typeface="DejaVu Sans"/>
              </a:rPr>
              <a:t> </a:t>
            </a: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касающихся разъяснения законодательства в области гражданской обороны, содержания защитных сооружений, массовых эвакуаций в школах, поступило 2 обращения (АППГ - 0</a:t>
            </a:r>
            <a:r>
              <a:rPr lang="ru-RU" sz="1000" b="1" strike="noStrike" spc="-1">
                <a:solidFill>
                  <a:srgbClr val="376092"/>
                </a:solidFill>
                <a:latin typeface="Arial"/>
                <a:ea typeface="DejaVu Sans"/>
              </a:rPr>
              <a:t>)</a:t>
            </a: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.  Вопросы касались содержания и обслуживания защитных сооружений ГО и противорадиационных укрытий.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CustomShape 4"/>
          <p:cNvSpPr/>
          <p:nvPr/>
        </p:nvSpPr>
        <p:spPr>
          <a:xfrm>
            <a:off x="4038120" y="614520"/>
            <a:ext cx="321660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Гражданская оборона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CustomShape 5"/>
          <p:cNvSpPr/>
          <p:nvPr/>
        </p:nvSpPr>
        <p:spPr>
          <a:xfrm>
            <a:off x="2920680" y="3355560"/>
            <a:ext cx="331020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Жилищные вопросы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CustomShape 6"/>
          <p:cNvSpPr/>
          <p:nvPr/>
        </p:nvSpPr>
        <p:spPr>
          <a:xfrm>
            <a:off x="2703240" y="3842280"/>
            <a:ext cx="6824160" cy="39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Tahoma"/>
              </a:rPr>
              <a:t>      </a:t>
            </a: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Tahoma"/>
              </a:rPr>
              <a:t>Часть поступивших вопросов  связана  с  обеспечением  жильем </a:t>
            </a: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Tahoma"/>
              </a:rPr>
              <a:t>– </a:t>
            </a: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Tahoma"/>
              </a:rPr>
              <a:t>5</a:t>
            </a: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Tahoma"/>
              </a:rPr>
              <a:t> </a:t>
            </a: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(АППГ - 4). Вопросы касались улучшения жилищных условий и выселения из  служебного жилья. 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8" name="Рисунок 12"/>
          <p:cNvPicPr/>
          <p:nvPr/>
        </p:nvPicPr>
        <p:blipFill>
          <a:blip r:embed="rId2"/>
          <a:stretch/>
        </p:blipFill>
        <p:spPr>
          <a:xfrm>
            <a:off x="294120" y="770760"/>
            <a:ext cx="2310120" cy="1499040"/>
          </a:xfrm>
          <a:prstGeom prst="rect">
            <a:avLst/>
          </a:prstGeom>
          <a:ln w="0">
            <a:solidFill>
              <a:srgbClr val="A5C249">
                <a:lumMod val="75000"/>
              </a:srgbClr>
            </a:solidFill>
          </a:ln>
        </p:spPr>
      </p:pic>
      <p:sp>
        <p:nvSpPr>
          <p:cNvPr id="379" name="CustomShape 7"/>
          <p:cNvSpPr/>
          <p:nvPr/>
        </p:nvSpPr>
        <p:spPr>
          <a:xfrm>
            <a:off x="9160920" y="9000"/>
            <a:ext cx="366480" cy="43668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2C9C3C0A-B533-482E-9A19-336F83A105FE}" type="slidenum">
              <a:rPr lang="ru-RU" sz="1900" b="1" strike="noStrike" spc="-1">
                <a:solidFill>
                  <a:srgbClr val="FFFFFF"/>
                </a:solidFill>
                <a:latin typeface="Calibri"/>
                <a:ea typeface="Calibri"/>
              </a:rPr>
              <a:t>8</a:t>
            </a:fld>
            <a:endParaRPr lang="ru-RU" sz="19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0" name="Рисунок 22"/>
          <p:cNvPicPr/>
          <p:nvPr/>
        </p:nvPicPr>
        <p:blipFill>
          <a:blip r:embed="rId3"/>
          <a:stretch/>
        </p:blipFill>
        <p:spPr>
          <a:xfrm>
            <a:off x="735840" y="9000"/>
            <a:ext cx="389880" cy="513360"/>
          </a:xfrm>
          <a:prstGeom prst="rect">
            <a:avLst/>
          </a:prstGeom>
          <a:ln w="0">
            <a:noFill/>
          </a:ln>
          <a:effectLst>
            <a:outerShdw blurRad="50760" dist="37674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381" name="Line 8"/>
          <p:cNvSpPr/>
          <p:nvPr/>
        </p:nvSpPr>
        <p:spPr>
          <a:xfrm>
            <a:off x="0" y="618480"/>
            <a:ext cx="9720000" cy="20520"/>
          </a:xfrm>
          <a:prstGeom prst="line">
            <a:avLst/>
          </a:prstGeom>
          <a:ln w="73025">
            <a:solidFill>
              <a:srgbClr val="17406D">
                <a:lumMod val="7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24480" rIns="90000" bIns="-24480" anchor="t" anchorCtr="1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CustomShape 9"/>
          <p:cNvSpPr/>
          <p:nvPr/>
        </p:nvSpPr>
        <p:spPr>
          <a:xfrm>
            <a:off x="230760" y="5098680"/>
            <a:ext cx="513036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Вопросы связанные с рассмотрением обращений граждан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CustomShape 10"/>
          <p:cNvSpPr/>
          <p:nvPr/>
        </p:nvSpPr>
        <p:spPr>
          <a:xfrm>
            <a:off x="240480" y="5344920"/>
            <a:ext cx="6598800" cy="69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DejaVu Sans"/>
              </a:rPr>
              <a:t>   Увеличилось количество обращений в 3 квартале 2024 года  - </a:t>
            </a: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18</a:t>
            </a: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DejaVu Sans"/>
              </a:rPr>
              <a:t> обращений  (АППГ-</a:t>
            </a: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10</a:t>
            </a: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DejaVu Sans"/>
              </a:rPr>
              <a:t>) по вопросам, связанным с рассмотрением обращений граждан (прекращение рассмотрения обращения, результаты рассмотрения обращения, ознакомление с документами и материалами, касающимися рассмотрения обращения).  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CustomShape 11"/>
          <p:cNvSpPr/>
          <p:nvPr/>
        </p:nvSpPr>
        <p:spPr>
          <a:xfrm>
            <a:off x="1077840" y="114120"/>
            <a:ext cx="7740720" cy="35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V</a:t>
            </a:r>
            <a:r>
              <a:rPr lang="ru-RU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. Обзор актуальных и часто задаваемых вопросов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5" name="Рисунок 20"/>
          <p:cNvPicPr/>
          <p:nvPr/>
        </p:nvPicPr>
        <p:blipFill>
          <a:blip r:embed="rId4"/>
          <a:stretch/>
        </p:blipFill>
        <p:spPr>
          <a:xfrm>
            <a:off x="7020000" y="4943160"/>
            <a:ext cx="2605320" cy="1687680"/>
          </a:xfrm>
          <a:prstGeom prst="rect">
            <a:avLst/>
          </a:prstGeom>
          <a:ln w="0">
            <a:solidFill>
              <a:srgbClr val="A5C249">
                <a:lumMod val="75000"/>
              </a:srgbClr>
            </a:solidFill>
          </a:ln>
        </p:spPr>
      </p:pic>
      <p:pic>
        <p:nvPicPr>
          <p:cNvPr id="386" name="Рисунок 25"/>
          <p:cNvPicPr/>
          <p:nvPr/>
        </p:nvPicPr>
        <p:blipFill>
          <a:blip r:embed="rId5"/>
          <a:srcRect l="23361" r="14639"/>
          <a:stretch/>
        </p:blipFill>
        <p:spPr>
          <a:xfrm>
            <a:off x="700200" y="3989160"/>
            <a:ext cx="748440" cy="858240"/>
          </a:xfrm>
          <a:prstGeom prst="rect">
            <a:avLst/>
          </a:prstGeom>
          <a:ln w="0">
            <a:solidFill>
              <a:srgbClr val="A5C249">
                <a:lumMod val="75000"/>
              </a:srgbClr>
            </a:solidFill>
          </a:ln>
        </p:spPr>
      </p:pic>
      <p:pic>
        <p:nvPicPr>
          <p:cNvPr id="387" name="Рисунок 1"/>
          <p:cNvPicPr/>
          <p:nvPr/>
        </p:nvPicPr>
        <p:blipFill>
          <a:blip r:embed="rId6"/>
          <a:stretch/>
        </p:blipFill>
        <p:spPr>
          <a:xfrm>
            <a:off x="230760" y="3243960"/>
            <a:ext cx="2373480" cy="1697760"/>
          </a:xfrm>
          <a:prstGeom prst="rect">
            <a:avLst/>
          </a:prstGeom>
          <a:ln w="0">
            <a:solidFill>
              <a:srgbClr val="A5C249">
                <a:lumMod val="75000"/>
              </a:srgbClr>
            </a:solidFill>
          </a:ln>
        </p:spPr>
      </p:pic>
      <p:pic>
        <p:nvPicPr>
          <p:cNvPr id="388" name="Рисунок 396"/>
          <p:cNvPicPr/>
          <p:nvPr/>
        </p:nvPicPr>
        <p:blipFill>
          <a:blip r:embed="rId7"/>
          <a:stretch/>
        </p:blipFill>
        <p:spPr>
          <a:xfrm>
            <a:off x="7019280" y="1800000"/>
            <a:ext cx="2520360" cy="161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109;p1" descr="https://rusmedpro.ru/assets/images/rf-map.png"/>
          <p:cNvPicPr/>
          <p:nvPr/>
        </p:nvPicPr>
        <p:blipFill>
          <a:blip r:embed="rId2"/>
          <a:stretch/>
        </p:blipFill>
        <p:spPr>
          <a:xfrm>
            <a:off x="91800" y="843840"/>
            <a:ext cx="1277280" cy="831600"/>
          </a:xfrm>
          <a:prstGeom prst="rect">
            <a:avLst/>
          </a:prstGeom>
          <a:ln w="0">
            <a:noFill/>
          </a:ln>
          <a:effectLst>
            <a:outerShdw blurRad="50760" dist="5076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90" name="CustomShape 1"/>
          <p:cNvSpPr/>
          <p:nvPr/>
        </p:nvSpPr>
        <p:spPr>
          <a:xfrm>
            <a:off x="1270800" y="933120"/>
            <a:ext cx="8221680" cy="69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         В целях совершенствования работы с обращениями граждан приказом МЧС России от 19.01.2022 № 30 утвержден Порядок взаимодействия территориальных органов МЧС России с уполномоченным по правам человека в субъекте Российской Федерации, в том числе порядок  оказания содействия уполномоченному по правам человека в субъекте Российской Федерации в предоставлении необходимой ему для рассмотрения жалобы информации территориальными органами МЧС России. 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1" name="Рисунок 8"/>
          <p:cNvPicPr/>
          <p:nvPr/>
        </p:nvPicPr>
        <p:blipFill>
          <a:blip r:embed="rId3"/>
          <a:stretch/>
        </p:blipFill>
        <p:spPr>
          <a:xfrm>
            <a:off x="597240" y="28080"/>
            <a:ext cx="485640" cy="639360"/>
          </a:xfrm>
          <a:prstGeom prst="rect">
            <a:avLst/>
          </a:prstGeom>
          <a:ln w="0">
            <a:noFill/>
          </a:ln>
          <a:effectLst>
            <a:outerShdw blurRad="50760" dist="37674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392" name="CustomShape 2"/>
          <p:cNvSpPr/>
          <p:nvPr/>
        </p:nvSpPr>
        <p:spPr>
          <a:xfrm>
            <a:off x="964080" y="165240"/>
            <a:ext cx="798048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EC8F12"/>
                </a:solidFill>
                <a:latin typeface="Arial"/>
                <a:ea typeface="DejaVu Sans"/>
              </a:rPr>
              <a:t>VII. </a:t>
            </a:r>
            <a:r>
              <a:rPr lang="ru-RU" sz="1400" b="1" strike="noStrike" spc="-1">
                <a:solidFill>
                  <a:srgbClr val="EC8F12"/>
                </a:solidFill>
                <a:latin typeface="Arial"/>
                <a:ea typeface="DejaVu Sans"/>
              </a:rPr>
              <a:t>Взаимодействие Главного управления и уполномоченного по правам человека 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EC8F12"/>
                </a:solidFill>
                <a:latin typeface="Arial"/>
                <a:ea typeface="DejaVu Sans"/>
              </a:rPr>
              <a:t>в Ханты-Мансийском автономном округе – Югре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CustomShape 3"/>
          <p:cNvSpPr/>
          <p:nvPr/>
        </p:nvSpPr>
        <p:spPr>
          <a:xfrm>
            <a:off x="9187200" y="0"/>
            <a:ext cx="366480" cy="43668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F509D756-0732-42C7-BCB5-7FE64390DA43}" type="slidenum"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9</a:t>
            </a:fld>
            <a:r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                                                   </a:t>
            </a:r>
            <a:endParaRPr lang="ru-RU" sz="1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Line 4"/>
          <p:cNvSpPr/>
          <p:nvPr/>
        </p:nvSpPr>
        <p:spPr>
          <a:xfrm>
            <a:off x="-16200" y="734400"/>
            <a:ext cx="9720000" cy="20520"/>
          </a:xfrm>
          <a:prstGeom prst="line">
            <a:avLst/>
          </a:prstGeom>
          <a:ln w="73025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24480" rIns="90000" bIns="-24480" anchor="t" anchorCtr="1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CustomShape 5"/>
          <p:cNvSpPr/>
          <p:nvPr/>
        </p:nvSpPr>
        <p:spPr>
          <a:xfrm>
            <a:off x="5176800" y="5137920"/>
            <a:ext cx="4748400" cy="63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CustomShape 6"/>
          <p:cNvSpPr/>
          <p:nvPr/>
        </p:nvSpPr>
        <p:spPr>
          <a:xfrm>
            <a:off x="5176800" y="2598480"/>
            <a:ext cx="4315680" cy="130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    Заключено  Соглашение о взаимодействии между Уполномоченным по правам человека в Ханты-Мансийском автономном округе – Югре и Главным управлением Министерства Российской Федерации по делам гражданской обороны, чрезвычайным ситуациям и ликвидации последствий стихийных бедствий по Ханты-Мансийскому автономному округу – Югре от 05.04.2022 № 21/18. 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.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CustomShape 7"/>
          <p:cNvSpPr/>
          <p:nvPr/>
        </p:nvSpPr>
        <p:spPr>
          <a:xfrm>
            <a:off x="5891760" y="3736440"/>
            <a:ext cx="39556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CustomShape 8"/>
          <p:cNvSpPr/>
          <p:nvPr/>
        </p:nvSpPr>
        <p:spPr>
          <a:xfrm>
            <a:off x="5730480" y="1643400"/>
            <a:ext cx="3778200" cy="54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Calibri"/>
              </a:rPr>
              <a:t>Заключение ГУ МЧС России по субъектам РФ соглашений о взаимодействии с уполномоченными по правам человека в субъектах Российской Федерации.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Line 9"/>
          <p:cNvSpPr/>
          <p:nvPr/>
        </p:nvSpPr>
        <p:spPr>
          <a:xfrm>
            <a:off x="284760" y="2572200"/>
            <a:ext cx="4558680" cy="20520"/>
          </a:xfrm>
          <a:prstGeom prst="line">
            <a:avLst/>
          </a:prstGeom>
          <a:ln w="73025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24480" rIns="90000" bIns="-24480" anchor="t" anchorCtr="1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0" name="CustomShape 10"/>
          <p:cNvSpPr/>
          <p:nvPr/>
        </p:nvSpPr>
        <p:spPr>
          <a:xfrm>
            <a:off x="91800" y="1676160"/>
            <a:ext cx="4750920" cy="54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Основные формы взаимодействия Главного управления с уполномоченным по правам человека  в Ханты-Мансийском автономном округе – Югре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1" name="Рисунок 65" descr="Рукопожатие"/>
          <p:cNvPicPr/>
          <p:nvPr/>
        </p:nvPicPr>
        <p:blipFill>
          <a:blip r:embed="rId4"/>
          <a:stretch/>
        </p:blipFill>
        <p:spPr>
          <a:xfrm>
            <a:off x="4955400" y="1565640"/>
            <a:ext cx="762120" cy="718560"/>
          </a:xfrm>
          <a:prstGeom prst="rect">
            <a:avLst/>
          </a:prstGeom>
          <a:ln w="0">
            <a:noFill/>
          </a:ln>
        </p:spPr>
      </p:pic>
      <p:sp>
        <p:nvSpPr>
          <p:cNvPr id="402" name="CustomShape 11"/>
          <p:cNvSpPr/>
          <p:nvPr/>
        </p:nvSpPr>
        <p:spPr>
          <a:xfrm>
            <a:off x="168840" y="2935080"/>
            <a:ext cx="4785840" cy="252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71360" indent="-170640" algn="just">
              <a:lnSpc>
                <a:spcPct val="100000"/>
              </a:lnSpc>
              <a:buClr>
                <a:srgbClr val="1F497D"/>
              </a:buClr>
              <a:buFont typeface="Wingdings" charset="2"/>
              <a:buChar char=""/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Times New Roman"/>
              </a:rPr>
              <a:t>оказание содействия уполномоченному в проверке информации по обстоятельствам, изложенным в обращении гражданина (предоставление необходимых сведений, документов, материалов и иной информации); 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  <a:p>
            <a:pPr marL="171360" indent="-170640" algn="just">
              <a:lnSpc>
                <a:spcPct val="100000"/>
              </a:lnSpc>
              <a:buClr>
                <a:srgbClr val="1F497D"/>
              </a:buClr>
              <a:buFont typeface="Wingdings" charset="2"/>
              <a:buChar char=""/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Times New Roman"/>
              </a:rPr>
              <a:t>принятие мер, направленных на защиту прав, свобод и законных интересов человека и гражданина, восстановление их нарушенных прав;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  <a:p>
            <a:pPr marL="171360" indent="-170640" algn="just">
              <a:lnSpc>
                <a:spcPct val="100000"/>
              </a:lnSpc>
              <a:buClr>
                <a:srgbClr val="1F497D"/>
              </a:buClr>
              <a:buFont typeface="Wingdings" charset="2"/>
              <a:buChar char=""/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Times New Roman"/>
              </a:rPr>
              <a:t>проведение совместных мероприятий (совещаний, рабочих встреч, семинаров), в том числе мероприятий по вопросам безопасности жизнедеятельности;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  <a:p>
            <a:pPr marL="171360" indent="-170640" algn="just">
              <a:lnSpc>
                <a:spcPct val="100000"/>
              </a:lnSpc>
              <a:buClr>
                <a:srgbClr val="1F497D"/>
              </a:buClr>
              <a:buFont typeface="Wingdings" charset="2"/>
              <a:buChar char=""/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Times New Roman"/>
              </a:rPr>
              <a:t>проведение совместных приемов граждан, в том числе с использованием видеоконференцсвязи, информационно-телекоммуникационной сети «Интернет», иных доступных средств коммуникации.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Line 12"/>
          <p:cNvSpPr/>
          <p:nvPr/>
        </p:nvSpPr>
        <p:spPr>
          <a:xfrm>
            <a:off x="5130360" y="2592720"/>
            <a:ext cx="4434120" cy="5400"/>
          </a:xfrm>
          <a:prstGeom prst="line">
            <a:avLst/>
          </a:prstGeom>
          <a:ln w="73025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39600" rIns="90000" bIns="-39600" anchor="t" anchorCtr="1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4" name="Рисунок 1"/>
          <p:cNvPicPr/>
          <p:nvPr/>
        </p:nvPicPr>
        <p:blipFill>
          <a:blip r:embed="rId5"/>
          <a:stretch/>
        </p:blipFill>
        <p:spPr>
          <a:xfrm>
            <a:off x="5288400" y="3765600"/>
            <a:ext cx="4220280" cy="2767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125053</TotalTime>
  <Words>1813</Words>
  <Application>Microsoft Office PowerPoint</Application>
  <PresentationFormat>Произвольный</PresentationFormat>
  <Paragraphs>262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10</vt:i4>
      </vt:variant>
    </vt:vector>
  </HeadingPairs>
  <TitlesOfParts>
    <vt:vector size="24" baseType="lpstr">
      <vt:lpstr>Microsoft JhengHei UI</vt:lpstr>
      <vt:lpstr>Arial</vt:lpstr>
      <vt:lpstr>Calibri</vt:lpstr>
      <vt:lpstr>DejaVu Sans</vt:lpstr>
      <vt:lpstr>Myriad Pro Light</vt:lpstr>
      <vt:lpstr>Symbol</vt:lpstr>
      <vt:lpstr>Tahoma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**Начальник отдела - Мохова Ю. В.</dc:creator>
  <dc:description/>
  <cp:lastModifiedBy>gu122154</cp:lastModifiedBy>
  <cp:revision>2690</cp:revision>
  <cp:lastPrinted>2022-08-17T08:54:17Z</cp:lastPrinted>
  <dcterms:created xsi:type="dcterms:W3CDTF">2019-07-30T12:41:22Z</dcterms:created>
  <dcterms:modified xsi:type="dcterms:W3CDTF">2024-10-03T05:32:55Z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Произвольный</vt:lpwstr>
  </property>
  <property fmtid="{D5CDD505-2E9C-101B-9397-08002B2CF9AE}" pid="4" name="Slides">
    <vt:i4>10</vt:i4>
  </property>
</Properties>
</file>